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300" r:id="rId4"/>
    <p:sldId id="310" r:id="rId5"/>
    <p:sldId id="313" r:id="rId6"/>
    <p:sldId id="311" r:id="rId7"/>
    <p:sldId id="312" r:id="rId8"/>
    <p:sldId id="314" r:id="rId9"/>
    <p:sldId id="315" r:id="rId10"/>
    <p:sldId id="316" r:id="rId11"/>
    <p:sldId id="31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471" autoAdjust="0"/>
    <p:restoredTop sz="94671" autoAdjust="0"/>
  </p:normalViewPr>
  <p:slideViewPr>
    <p:cSldViewPr>
      <p:cViewPr varScale="1">
        <p:scale>
          <a:sx n="95" d="100"/>
          <a:sy n="95" d="100"/>
        </p:scale>
        <p:origin x="-90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4452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10.png"/><Relationship Id="rId16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3284984"/>
            <a:ext cx="56177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Kvadratické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rovnice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ve slovních úlohách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12304" y="502723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III-2-04-17_Rovnice_a_nerovnice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95536" y="764704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KVADRATICKÉ ROVNICE VE SLOVNÍCH ÚLOHÁCH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484784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příkladech si ukážeme, že kvadratické rovnice můžeme využít i při řešení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úloh z běžného života.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1223" y="2420888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2348880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Výměra obdélníkové zahrady, jejíž strany mají délky 200 m a 120 m, se má zvětšit o 1 ha tak, že podél všech jejích stran se připojí pás všude stejně široký.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rčete šířku tohoto pásu.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311223" y="3272210"/>
            <a:ext cx="82932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51520" y="3447195"/>
            <a:ext cx="1236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60253" y="4119605"/>
            <a:ext cx="2406115" cy="166934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833941" y="4499969"/>
            <a:ext cx="1692188" cy="90861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2460253" y="4499969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820293" y="5408586"/>
            <a:ext cx="0" cy="3803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4506328" y="4499969"/>
            <a:ext cx="36004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808625" y="4126646"/>
            <a:ext cx="0" cy="37332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3225145" y="4431290"/>
                <a:ext cx="8763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5145" y="4431290"/>
                <a:ext cx="876330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2723914" y="4822542"/>
                <a:ext cx="8763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120 </m:t>
                      </m:r>
                      <m:r>
                        <a:rPr lang="cs-CZ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3914" y="4822542"/>
                <a:ext cx="87633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TextovéPole 37"/>
              <p:cNvSpPr txBox="1"/>
              <p:nvPr/>
            </p:nvSpPr>
            <p:spPr>
              <a:xfrm>
                <a:off x="2773522" y="5423076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3522" y="5423076"/>
                <a:ext cx="37279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2461147" y="4489438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1147" y="4489438"/>
                <a:ext cx="372794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2726844" y="4126646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6844" y="4126646"/>
                <a:ext cx="372794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TextovéPole 40"/>
              <p:cNvSpPr txBox="1"/>
              <p:nvPr/>
            </p:nvSpPr>
            <p:spPr>
              <a:xfrm>
                <a:off x="4504413" y="4438956"/>
                <a:ext cx="3727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4413" y="4438956"/>
                <a:ext cx="372794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TextovéPole 42"/>
          <p:cNvSpPr txBox="1"/>
          <p:nvPr/>
        </p:nvSpPr>
        <p:spPr>
          <a:xfrm>
            <a:off x="1426377" y="3447195"/>
            <a:ext cx="2497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Začneme náčrtkem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1487961" y="1134036"/>
            <a:ext cx="618038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104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8" grpId="0" animBg="1"/>
      <p:bldP spid="12" grpId="0"/>
      <p:bldP spid="23" grpId="0"/>
      <p:bldP spid="24" grpId="0" animBg="1"/>
      <p:bldP spid="24" grpId="1" animBg="1"/>
      <p:bldP spid="25" grpId="0" animBg="1"/>
      <p:bldP spid="2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9" grpId="0" animBg="1"/>
      <p:bldP spid="40" grpId="0" animBg="1"/>
      <p:bldP spid="41" grpId="0" animBg="1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837616" y="1253874"/>
                <a:ext cx="55446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Šířka pásu………………………..……………….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𝑚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7616" y="1253874"/>
                <a:ext cx="5544616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79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819287" y="1611538"/>
                <a:ext cx="53391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Výměra původní zahrady……………...….120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200 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287" y="1611538"/>
                <a:ext cx="5339187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91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18646" y="1980870"/>
            <a:ext cx="4495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Výměra zvětšené zahrady……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616" y="7189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Zápis úlohy: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3645928" y="1968065"/>
                <a:ext cx="27690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120+2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</m:d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200+2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45928" y="1968065"/>
                <a:ext cx="2769028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827584" y="2467931"/>
                <a:ext cx="8064896" cy="6699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Protože výměra zvětšené parcely je o 1 ha větší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ne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ž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v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ý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ě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ra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p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ů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vodn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í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parcely</m:t>
                    </m:r>
                  </m:oMath>
                </a14:m>
                <a:endParaRPr lang="cs-CZ" b="0" i="0" dirty="0" smtClean="0">
                  <a:latin typeface="Cambria Math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1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ha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=10 000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</m:oMath>
                </a14:m>
                <a:r>
                  <a:rPr lang="cs-CZ" dirty="0"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m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ůž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eme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ps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á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t</m:t>
                    </m:r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𝐫𝐨𝐯𝐧𝐢𝐜𝐢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2467931"/>
                <a:ext cx="8064896" cy="66999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680" t="-4545" b="-90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433464" y="3020195"/>
                <a:ext cx="48478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𝟏𝟐𝟎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𝟐𝟎𝟎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𝟏𝟐𝟎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</m:d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𝟐𝟎𝟎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3464" y="3020195"/>
                <a:ext cx="4847866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909624" y="3389527"/>
            <a:ext cx="3905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Rovnici  postupně zjednodušíme: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1554967" y="3758859"/>
                <a:ext cx="51260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24 000+10 000=24 000+240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+400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4967" y="3758859"/>
                <a:ext cx="5126019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6552745" y="3758859"/>
                <a:ext cx="162968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/−24000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52745" y="3758859"/>
                <a:ext cx="1629687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2544259" y="4128191"/>
                <a:ext cx="23987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10 000=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4259" y="4128191"/>
                <a:ext cx="239873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5231064" y="4128191"/>
                <a:ext cx="11705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/−10000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1064" y="4128191"/>
                <a:ext cx="1170513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1142914" y="4497523"/>
                <a:ext cx="28026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+640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−10 000=0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2914" y="4497523"/>
                <a:ext cx="2802690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Šipka doprava 18"/>
          <p:cNvSpPr/>
          <p:nvPr/>
        </p:nvSpPr>
        <p:spPr>
          <a:xfrm>
            <a:off x="4254236" y="4959188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5014626" y="4866855"/>
                <a:ext cx="29470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=160,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=−2 500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626" y="4866855"/>
                <a:ext cx="2947025" cy="369332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874800" y="5314578"/>
                <a:ext cx="71268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160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−2 500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25 600+10 000=35 600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800" y="5314578"/>
                <a:ext cx="7126887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4151840" y="4497523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1840" y="4497523"/>
                <a:ext cx="708848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381853" y="4866855"/>
                <a:ext cx="25462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+160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−2 500=0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1853" y="4866855"/>
                <a:ext cx="2546210" cy="369332"/>
              </a:xfrm>
              <a:prstGeom prst="rect">
                <a:avLst/>
              </a:prstGeom>
              <a:blipFill rotWithShape="1">
                <a:blip r:embed="rId1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935951" y="5684752"/>
                <a:ext cx="5709768" cy="677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−160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35 600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−160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±188,7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5951" y="5684752"/>
                <a:ext cx="5709768" cy="677814"/>
              </a:xfrm>
              <a:prstGeom prst="rect">
                <a:avLst/>
              </a:prstGeom>
              <a:blipFill rotWithShape="1">
                <a:blip r:embed="rId1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2" name="Přímá spojnice se šipkou 21"/>
          <p:cNvCxnSpPr>
            <a:stCxn id="13" idx="3"/>
          </p:cNvCxnSpPr>
          <p:nvPr/>
        </p:nvCxnSpPr>
        <p:spPr>
          <a:xfrm flipV="1">
            <a:off x="6645719" y="5831552"/>
            <a:ext cx="312577" cy="1921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3" idx="3"/>
          </p:cNvCxnSpPr>
          <p:nvPr/>
        </p:nvCxnSpPr>
        <p:spPr>
          <a:xfrm>
            <a:off x="6645719" y="6023659"/>
            <a:ext cx="312577" cy="2399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TextovéPole 31"/>
              <p:cNvSpPr txBox="1"/>
              <p:nvPr/>
            </p:nvSpPr>
            <p:spPr>
              <a:xfrm>
                <a:off x="7058080" y="5605399"/>
                <a:ext cx="13279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=14,35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58080" y="5605399"/>
                <a:ext cx="1327992" cy="369332"/>
              </a:xfrm>
              <a:prstGeom prst="rect">
                <a:avLst/>
              </a:prstGeom>
              <a:blipFill rotWithShape="1">
                <a:blip r:embed="rId1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3" name="TextovéPole 32"/>
              <p:cNvSpPr txBox="1"/>
              <p:nvPr/>
            </p:nvSpPr>
            <p:spPr>
              <a:xfrm>
                <a:off x="7061063" y="6029842"/>
                <a:ext cx="16346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=−174,35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1063" y="6029842"/>
                <a:ext cx="1634678" cy="369332"/>
              </a:xfrm>
              <a:prstGeom prst="rect">
                <a:avLst/>
              </a:prstGeom>
              <a:blipFill rotWithShape="1">
                <a:blip r:embed="rId1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26740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8" grpId="0" animBg="1"/>
      <p:bldP spid="9" grpId="0" animBg="1"/>
      <p:bldP spid="10" grpId="0" animBg="1"/>
      <p:bldP spid="11" grpId="0"/>
      <p:bldP spid="1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" grpId="0" animBg="1"/>
      <p:bldP spid="3" grpId="0" animBg="1"/>
      <p:bldP spid="13" grpId="0" animBg="1"/>
      <p:bldP spid="32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611560" y="980728"/>
                <a:ext cx="7416824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Kořen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rovnice nevyhovuje, šířka pásu nemůže být záporná.</a:t>
                </a:r>
              </a:p>
              <a:p>
                <a:r>
                  <a:rPr lang="cs-CZ" dirty="0" smtClean="0"/>
                  <a:t>Úloha má jediné řešení,  šířka pásu je přibližně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14,4</a:t>
                </a:r>
                <a:r>
                  <a:rPr lang="cs-CZ" dirty="0" smtClean="0"/>
                  <a:t> m.</a:t>
                </a:r>
              </a:p>
              <a:p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980728"/>
                <a:ext cx="7416824" cy="92333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657" t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611560" y="190405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Zkouška: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611560" y="2273391"/>
                <a:ext cx="66247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Délky zvětšených stran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120+2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∙14,4=148,8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r>
                  <a:rPr lang="cs-CZ" dirty="0" smtClean="0"/>
                  <a:t>		</a:t>
                </a:r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273391"/>
                <a:ext cx="662473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73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275856" y="2667602"/>
                <a:ext cx="27871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200+2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∙14,4=228,8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2667602"/>
                <a:ext cx="278711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611560" y="3036935"/>
                <a:ext cx="66247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Výměra  zvětšené zahrady	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148,8</m:t>
                    </m:r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228,8=34 045,44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	</a:t>
                </a:r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36935"/>
                <a:ext cx="6624736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73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11560" y="3406267"/>
                <a:ext cx="60486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Výměra původní zahrady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120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∙200=24 000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406267"/>
                <a:ext cx="6048672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80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11560" y="3861049"/>
                <a:ext cx="61926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Rozdíl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34 045−24 000=10 045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=1 </m:t>
                    </m:r>
                    <m:r>
                      <a:rPr lang="cs-CZ" b="0" i="1" smtClean="0">
                        <a:latin typeface="Cambria Math"/>
                      </a:rPr>
                      <m:t>h𝑎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861049"/>
                <a:ext cx="6192688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787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467544" y="449207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  Šířka </a:t>
            </a:r>
            <a:r>
              <a:rPr lang="cs-CZ" b="1" dirty="0"/>
              <a:t>pásu je přibližně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14,4</a:t>
            </a:r>
            <a:r>
              <a:rPr lang="cs-CZ" b="1" dirty="0"/>
              <a:t> m.</a:t>
            </a:r>
          </a:p>
          <a:p>
            <a:endParaRPr lang="cs-CZ" b="1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11560" y="4815235"/>
            <a:ext cx="34563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43198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302" y="661834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66705" y="585554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Výslednice dvou navzájem kolmých sil má velikost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17</a:t>
            </a:r>
            <a:r>
              <a:rPr lang="cs-CZ" dirty="0" smtClean="0"/>
              <a:t> N. Určete velikosti těchto sil, je-li jedna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dirty="0" smtClean="0"/>
              <a:t> N větší než druhá.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166705" y="1231885"/>
            <a:ext cx="691276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70661" y="1378027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1958793" y="1525930"/>
            <a:ext cx="0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958793" y="2750066"/>
            <a:ext cx="1872208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58793" y="1525930"/>
            <a:ext cx="1872208" cy="183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821516" y="1544311"/>
            <a:ext cx="0" cy="12241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958793" y="1562694"/>
            <a:ext cx="1872208" cy="11873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798681" y="2167396"/>
            <a:ext cx="309700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TextovéPole 38"/>
              <p:cNvSpPr txBox="1"/>
              <p:nvPr/>
            </p:nvSpPr>
            <p:spPr>
              <a:xfrm>
                <a:off x="1471940" y="2013986"/>
                <a:ext cx="5114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1940" y="2013986"/>
                <a:ext cx="511487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TextovéPole 39"/>
              <p:cNvSpPr txBox="1"/>
              <p:nvPr/>
            </p:nvSpPr>
            <p:spPr>
              <a:xfrm>
                <a:off x="2720775" y="2841811"/>
                <a:ext cx="4655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0775" y="2841811"/>
                <a:ext cx="465512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1" name="TextovéPole 40"/>
          <p:cNvSpPr txBox="1"/>
          <p:nvPr/>
        </p:nvSpPr>
        <p:spPr>
          <a:xfrm>
            <a:off x="770661" y="3470146"/>
            <a:ext cx="24842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Zápis úlohy</a:t>
            </a:r>
            <a:r>
              <a:rPr lang="cs-CZ" dirty="0" smtClean="0"/>
              <a:t>:</a:t>
            </a:r>
          </a:p>
          <a:p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TextovéPole 41"/>
              <p:cNvSpPr txBox="1"/>
              <p:nvPr/>
            </p:nvSpPr>
            <p:spPr>
              <a:xfrm>
                <a:off x="770661" y="3830186"/>
                <a:ext cx="37804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Výslednice sil F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17 </m:t>
                    </m:r>
                    <m:r>
                      <a:rPr lang="cs-CZ" b="0" i="1" smtClean="0">
                        <a:latin typeface="Cambria Math"/>
                      </a:rPr>
                      <m:t>𝑁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661" y="3830186"/>
                <a:ext cx="3780420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1288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TextovéPole 43"/>
              <p:cNvSpPr txBox="1"/>
              <p:nvPr/>
            </p:nvSpPr>
            <p:spPr>
              <a:xfrm>
                <a:off x="805392" y="4093347"/>
                <a:ext cx="421246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𝐹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𝐹</m:t>
                        </m:r>
                      </m:e>
                      <m:sub>
                        <m:r>
                          <a:rPr lang="cs-CZ" b="0" i="1" dirty="0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+7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5392" y="4093347"/>
                <a:ext cx="4212468" cy="64633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TextovéPole 44"/>
          <p:cNvSpPr txBox="1"/>
          <p:nvPr/>
        </p:nvSpPr>
        <p:spPr>
          <a:xfrm>
            <a:off x="805392" y="4739678"/>
            <a:ext cx="61926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Protože síly a jejich výslednice tvoří strany pravoúhlého trojúhelníku, můžeme k řešení využít Pythagorovu větu:</a:t>
            </a:r>
            <a:endParaRPr lang="cs-CZ" dirty="0"/>
          </a:p>
        </p:txBody>
      </p:sp>
      <p:sp>
        <p:nvSpPr>
          <p:cNvPr id="48" name="Pravoúhlý trojúhelník 47"/>
          <p:cNvSpPr/>
          <p:nvPr/>
        </p:nvSpPr>
        <p:spPr>
          <a:xfrm>
            <a:off x="1382729" y="5437911"/>
            <a:ext cx="1494166" cy="864096"/>
          </a:xfrm>
          <a:prstGeom prst="rtTriangl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TextovéPole 48"/>
          <p:cNvSpPr txBox="1"/>
          <p:nvPr/>
        </p:nvSpPr>
        <p:spPr>
          <a:xfrm>
            <a:off x="2129812" y="5558378"/>
            <a:ext cx="3330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073777" y="5743044"/>
            <a:ext cx="144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727684" y="6363037"/>
            <a:ext cx="423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3812030" y="1596477"/>
            <a:ext cx="9486" cy="120434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1958793" y="1564519"/>
            <a:ext cx="1862724" cy="120575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1931489" y="2750067"/>
            <a:ext cx="191733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1" name="TextovéPole 60"/>
              <p:cNvSpPr txBox="1"/>
              <p:nvPr/>
            </p:nvSpPr>
            <p:spPr>
              <a:xfrm>
                <a:off x="3098313" y="5784830"/>
                <a:ext cx="15247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𝑐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8313" y="5784830"/>
                <a:ext cx="1524776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TextovéPole 36"/>
              <p:cNvSpPr txBox="1"/>
              <p:nvPr/>
            </p:nvSpPr>
            <p:spPr>
              <a:xfrm>
                <a:off x="3907845" y="1988242"/>
                <a:ext cx="5114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7845" y="1988242"/>
                <a:ext cx="511487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2257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4" grpId="0"/>
      <p:bldP spid="39" grpId="0" animBg="1"/>
      <p:bldP spid="40" grpId="0" animBg="1"/>
      <p:bldP spid="41" grpId="0"/>
      <p:bldP spid="42" grpId="0" animBg="1"/>
      <p:bldP spid="45" grpId="0"/>
      <p:bldP spid="48" grpId="0" animBg="1"/>
      <p:bldP spid="49" grpId="0"/>
      <p:bldP spid="50" grpId="0"/>
      <p:bldP spid="51" grpId="0"/>
      <p:bldP spid="61" grpId="0" animBg="1"/>
      <p:bldP spid="3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Lze psát rovnici: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814765" y="1261823"/>
                <a:ext cx="225997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+7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765" y="1261823"/>
                <a:ext cx="2259978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814765" y="1659293"/>
                <a:ext cx="28857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289=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+49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765" y="1659293"/>
                <a:ext cx="2885790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1043608" y="2184333"/>
                <a:ext cx="23666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184333"/>
                <a:ext cx="2366674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3551069" y="1673783"/>
                <a:ext cx="9140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/−289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1069" y="1673783"/>
                <a:ext cx="914033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Šipka doprava 6"/>
          <p:cNvSpPr/>
          <p:nvPr/>
        </p:nvSpPr>
        <p:spPr>
          <a:xfrm>
            <a:off x="3402668" y="2637192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4111516" y="2541674"/>
                <a:ext cx="25110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=7,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=−120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1516" y="2541674"/>
                <a:ext cx="2511008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71306" y="2987660"/>
                <a:ext cx="575952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−120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=49+480=529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306" y="2987660"/>
                <a:ext cx="5759525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402668" y="2184333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02668" y="2184333"/>
                <a:ext cx="708848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1069577" y="2544047"/>
                <a:ext cx="21101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0=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577" y="2544047"/>
                <a:ext cx="2110193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814765" y="3573016"/>
                <a:ext cx="4584460" cy="6778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529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±23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765" y="3573016"/>
                <a:ext cx="4584460" cy="677814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se šipkou 13"/>
          <p:cNvCxnSpPr/>
          <p:nvPr/>
        </p:nvCxnSpPr>
        <p:spPr>
          <a:xfrm flipV="1">
            <a:off x="5325336" y="3719816"/>
            <a:ext cx="312577" cy="1921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325336" y="3894881"/>
            <a:ext cx="312577" cy="3389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5670531" y="3365136"/>
                <a:ext cx="203010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−7+23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0531" y="3365136"/>
                <a:ext cx="2030108" cy="610936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TextovéPole 18"/>
              <p:cNvSpPr txBox="1"/>
              <p:nvPr/>
            </p:nvSpPr>
            <p:spPr>
              <a:xfrm>
                <a:off x="5671960" y="4066164"/>
                <a:ext cx="2336794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−7−23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1960" y="4066164"/>
                <a:ext cx="2336794" cy="610936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824035" y="4774522"/>
            <a:ext cx="3565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Vyhovuje pouze kladné řešení</a:t>
            </a:r>
            <a:endParaRPr lang="cs-CZ" dirty="0"/>
          </a:p>
        </p:txBody>
      </p:sp>
      <p:sp>
        <p:nvSpPr>
          <p:cNvPr id="22" name="Šipka doprava 21"/>
          <p:cNvSpPr/>
          <p:nvPr/>
        </p:nvSpPr>
        <p:spPr>
          <a:xfrm>
            <a:off x="4188500" y="4866855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4966590" y="4774522"/>
                <a:ext cx="11150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=8 </m:t>
                      </m:r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6590" y="4774522"/>
                <a:ext cx="1115049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4975407" y="5170640"/>
                <a:ext cx="29179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+7=8+7=15 </m:t>
                      </m:r>
                      <m:r>
                        <a:rPr lang="cs-CZ" b="0" i="1" smtClean="0"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5407" y="5170640"/>
                <a:ext cx="2917915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824035" y="5661248"/>
            <a:ext cx="4847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Velikosti kolmých sil jsou 8 N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b="1" dirty="0" smtClean="0"/>
              <a:t> N.</a:t>
            </a:r>
            <a:endParaRPr lang="cs-CZ" b="1" dirty="0"/>
          </a:p>
        </p:txBody>
      </p:sp>
      <p:cxnSp>
        <p:nvCxnSpPr>
          <p:cNvPr id="27" name="Přímá spojnice 26"/>
          <p:cNvCxnSpPr/>
          <p:nvPr/>
        </p:nvCxnSpPr>
        <p:spPr>
          <a:xfrm flipH="1">
            <a:off x="824035" y="6030580"/>
            <a:ext cx="386852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07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8" grpId="0" animBg="1"/>
      <p:bldP spid="19" grpId="0" animBg="1"/>
      <p:bldP spid="21" grpId="0"/>
      <p:bldP spid="22" grpId="0" animBg="1"/>
      <p:bldP spid="23" grpId="0" animBg="1"/>
      <p:bldP spid="24" grpId="0" animBg="1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0302" y="661834"/>
            <a:ext cx="732385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1235070" y="661834"/>
                <a:ext cx="693733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Družstvo koupilo do svého sadu stromky za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1 440  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č.</m:t>
                    </m:r>
                  </m:oMath>
                </a14:m>
                <a:r>
                  <a:rPr lang="cs-CZ" dirty="0" smtClean="0"/>
                  <a:t> Kdyby byla cena stromku 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dirty="0" smtClean="0"/>
                  <a:t> Kč nižší, dostalo by družstvo  za stejnou částku o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10 stromků víc. Kolik stromků družstvo koupilo?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5070" y="661834"/>
                <a:ext cx="6937330" cy="92333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791" t="-3311" b="-99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022687" y="1585164"/>
            <a:ext cx="72728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56494" y="1772816"/>
            <a:ext cx="14672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56494" y="2276872"/>
                <a:ext cx="679582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Stromků			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𝑘𝑠</m:t>
                    </m:r>
                  </m:oMath>
                </a14:m>
                <a:r>
                  <a:rPr lang="cs-CZ" dirty="0" smtClean="0"/>
                  <a:t>		</a:t>
                </a:r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494" y="2276872"/>
                <a:ext cx="6795826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0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67284" y="2600037"/>
                <a:ext cx="620897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za x stromků				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1 440</m:t>
                    </m:r>
                  </m:oMath>
                </a14:m>
                <a:r>
                  <a:rPr lang="cs-CZ" dirty="0" smtClean="0"/>
                  <a:t> Kč</a:t>
                </a:r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84" y="2600037"/>
                <a:ext cx="620897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785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67284" y="2969369"/>
                <a:ext cx="6064956" cy="483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jednoho stromku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1 440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284" y="2969369"/>
                <a:ext cx="6064956" cy="483466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804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80036" y="3463785"/>
                <a:ext cx="7060315" cy="4855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</a:t>
                </a:r>
                <a:r>
                  <a:rPr lang="cs-CZ" dirty="0" smtClean="0"/>
                  <a:t> levnějšího stromku			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1 440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−2)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036" y="3463785"/>
                <a:ext cx="7060315" cy="485518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777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TextovéPole 10"/>
              <p:cNvSpPr txBox="1"/>
              <p:nvPr/>
            </p:nvSpPr>
            <p:spPr>
              <a:xfrm>
                <a:off x="773898" y="5301208"/>
                <a:ext cx="326006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dirty="0" smtClean="0"/>
                        <m:t>(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 </m:t>
                          </m:r>
                          <m:r>
                            <a:rPr lang="cs-CZ" b="1" i="1">
                              <a:latin typeface="Cambria Math"/>
                            </a:rPr>
                            <m:t>𝟒𝟒𝟎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𝟒𝟒𝟎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898" y="5301208"/>
                <a:ext cx="3260060" cy="6127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755576" y="3967841"/>
                <a:ext cx="63367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za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+10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levnějších  stromků		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1 440</m:t>
                    </m:r>
                    <m:r>
                      <a:rPr lang="cs-CZ" b="0" i="1" dirty="0" smtClean="0">
                        <a:latin typeface="Cambria Math"/>
                      </a:rPr>
                      <m:t>𝐾</m:t>
                    </m:r>
                    <m:r>
                      <a:rPr lang="cs-CZ" b="0" i="1" dirty="0" smtClean="0">
                        <a:latin typeface="Cambria Math"/>
                      </a:rPr>
                      <m:t>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967841"/>
                <a:ext cx="6336704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86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755575" y="4509121"/>
            <a:ext cx="6984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Celková cena za stromky je rovna součinu ceny jednoho stromku a počtu stromků, můžeme tedy psát rovnici: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817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Rovnici vyřešíme: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TextovéPole 2"/>
              <p:cNvSpPr txBox="1"/>
              <p:nvPr/>
            </p:nvSpPr>
            <p:spPr>
              <a:xfrm>
                <a:off x="472618" y="1268760"/>
                <a:ext cx="326006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dirty="0" smtClean="0"/>
                        <m:t>(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  <m:r>
                            <a:rPr lang="cs-CZ" b="1" i="1">
                              <a:latin typeface="Cambria Math"/>
                            </a:rPr>
                            <m:t> </m:t>
                          </m:r>
                          <m:r>
                            <a:rPr lang="cs-CZ" b="1" i="1">
                              <a:latin typeface="Cambria Math"/>
                            </a:rPr>
                            <m:t>𝟒𝟒𝟎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</a:rPr>
                            <m:t>𝒙</m:t>
                          </m:r>
                        </m:den>
                      </m:f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𝟐</m:t>
                      </m:r>
                      <m:r>
                        <a:rPr lang="cs-CZ" b="1" i="1">
                          <a:latin typeface="Cambria Math"/>
                        </a:rPr>
                        <m:t>)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𝟏𝟎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latin typeface="Cambria Math"/>
                        </a:rPr>
                        <m:t>𝟒𝟒𝟎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618" y="1268760"/>
                <a:ext cx="3260060" cy="6127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3995936" y="1191914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Mnohočlen násobíme mnohočlenem tak, že vynásobíme každý člen jednoho mnohočlenu, každým členem druhého mnohočlenu!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472618" y="2204864"/>
                <a:ext cx="3707040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1 440−2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14 400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−20=1 440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618" y="2204864"/>
                <a:ext cx="3707040" cy="6127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166010" y="2326564"/>
                <a:ext cx="5956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6010" y="2326564"/>
                <a:ext cx="595612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263056" y="2817596"/>
                <a:ext cx="42112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1 440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+14 400−20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=1 440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056" y="2817596"/>
                <a:ext cx="4211281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TextovéPole 11"/>
              <p:cNvSpPr txBox="1"/>
              <p:nvPr/>
            </p:nvSpPr>
            <p:spPr>
              <a:xfrm>
                <a:off x="4463816" y="2818684"/>
                <a:ext cx="11726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/−1440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3816" y="2818684"/>
                <a:ext cx="1172693" cy="36933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1043608" y="3232526"/>
                <a:ext cx="28475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−20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+14 400=0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232526"/>
                <a:ext cx="2847574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TextovéPole 13"/>
              <p:cNvSpPr txBox="1"/>
              <p:nvPr/>
            </p:nvSpPr>
            <p:spPr>
              <a:xfrm>
                <a:off x="4011924" y="3209751"/>
                <a:ext cx="1073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1924" y="3209751"/>
                <a:ext cx="1073564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1473212" y="3601858"/>
                <a:ext cx="2417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+10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−7 200=0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3212" y="3601858"/>
                <a:ext cx="2417970" cy="36933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Šipka doprava 15"/>
          <p:cNvSpPr/>
          <p:nvPr/>
        </p:nvSpPr>
        <p:spPr>
          <a:xfrm>
            <a:off x="4211788" y="3694191"/>
            <a:ext cx="504056" cy="184666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5020651" y="3604751"/>
                <a:ext cx="28187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=1, 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=10,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=−7 200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651" y="3604751"/>
                <a:ext cx="2818785" cy="36933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TextovéPole 17"/>
              <p:cNvSpPr txBox="1"/>
              <p:nvPr/>
            </p:nvSpPr>
            <p:spPr>
              <a:xfrm>
                <a:off x="611560" y="4149080"/>
                <a:ext cx="67870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−7 200)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=100+28 800=28 900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149080"/>
                <a:ext cx="6787051" cy="369332"/>
              </a:xfrm>
              <a:prstGeom prst="rect">
                <a:avLst/>
              </a:prstGeom>
              <a:blipFill rotWithShape="1">
                <a:blip r:embed="rId11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Obdélník 18"/>
              <p:cNvSpPr/>
              <p:nvPr/>
            </p:nvSpPr>
            <p:spPr>
              <a:xfrm>
                <a:off x="-1" y="4518412"/>
                <a:ext cx="5636509" cy="68788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</a:rPr>
                            <m:t>𝑏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  <m:r>
                            <a:rPr lang="cs-CZ" i="1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/>
                          </m:rad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28 900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±170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" y="4518412"/>
                <a:ext cx="5636509" cy="687881"/>
              </a:xfrm>
              <a:prstGeom prst="rect">
                <a:avLst/>
              </a:prstGeom>
              <a:blipFill rotWithShape="1">
                <a:blip r:embed="rId1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se šipkou 19"/>
          <p:cNvCxnSpPr/>
          <p:nvPr/>
        </p:nvCxnSpPr>
        <p:spPr>
          <a:xfrm flipV="1">
            <a:off x="5573691" y="4762734"/>
            <a:ext cx="312577" cy="19210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573691" y="4954841"/>
            <a:ext cx="312577" cy="23994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6120535" y="4574388"/>
                <a:ext cx="10598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𝟖𝟎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535" y="4574388"/>
                <a:ext cx="1059841" cy="369332"/>
              </a:xfrm>
              <a:prstGeom prst="rect">
                <a:avLst/>
              </a:prstGeom>
              <a:blipFill rotWithShape="1">
                <a:blip r:embed="rId1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6120535" y="5021627"/>
                <a:ext cx="12018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=−90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0535" y="5021627"/>
                <a:ext cx="1201867" cy="369332"/>
              </a:xfrm>
              <a:prstGeom prst="rect">
                <a:avLst/>
              </a:prstGeom>
              <a:blipFill rotWithShape="1">
                <a:blip r:embed="rId1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61975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4" grpId="1"/>
      <p:bldP spid="6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395536" y="836712"/>
                <a:ext cx="626469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Protože naším úkolem bylo zjistit počet stromků, záporné číslo nevyhovuje. Řešením může být jen kořen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=80.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836712"/>
                <a:ext cx="6264696" cy="646331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875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395536" y="170080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Zkouška: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409453" y="2070140"/>
                <a:ext cx="6120680" cy="483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Původní cena jednoho stromku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1440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80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=18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53" y="2070140"/>
                <a:ext cx="6120680" cy="483466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797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395536" y="2708921"/>
                <a:ext cx="626469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levnějšího stromku	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16 </m:t>
                    </m:r>
                    <m:r>
                      <a:rPr lang="cs-CZ" b="0" i="1" smtClean="0">
                        <a:latin typeface="Cambria Math"/>
                      </a:rPr>
                      <m:t>𝐾</m:t>
                    </m:r>
                    <m:r>
                      <a:rPr lang="cs-CZ" b="0" i="1" smtClean="0">
                        <a:latin typeface="Cambria Math"/>
                      </a:rPr>
                      <m:t>č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708921"/>
                <a:ext cx="6264696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87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409453" y="3356992"/>
                <a:ext cx="560270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Cena za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90</m:t>
                    </m:r>
                  </m:oMath>
                </a14:m>
                <a:r>
                  <a:rPr lang="cs-CZ" dirty="0" smtClean="0"/>
                  <a:t>levnějších stromků	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90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∙16=1440</m:t>
                    </m:r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453" y="3356992"/>
                <a:ext cx="5602707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87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5868144" y="335699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Vyhovuje zadání úlohy.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9453" y="4221088"/>
            <a:ext cx="4522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Družstvo koupilo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 stromků.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409453" y="4590420"/>
            <a:ext cx="311843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240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7" grpId="0" animBg="1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80728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Úlohy k samostatnému procvičování: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Poměr délek stran obdélníku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12:5.  Délka úhlopříčky je 65 cm. Určete obvod obdélníku.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564904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Cena fólie byla snížena o tolik procent, kolik korun stál jeden její metr před snížením cen. O kolik procent byla cena snížena, jestliže  se po snížení  prodával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dirty="0" smtClean="0"/>
              <a:t>m  za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16 Kč?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467544" y="1350060"/>
            <a:ext cx="414046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5542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3789" y="334397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599" y="392606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procvičování řešení slovních úloh s využitím kvadratických rovnic.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aplikují učivo o kvadratických rovnicích na úlohy z praxe.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2. 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16957" y="1453767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392801" y="2564905"/>
            <a:ext cx="84222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5582" y="3429000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František Jirásek, DrSc.: Sbírka úloh z matematiky pro SOŠ a pro studijní obory SOU, 1. část, 5. vydání 1997, Prometheus, ISBN 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3443</TotalTime>
  <Words>436</Words>
  <Application>Microsoft Office PowerPoint</Application>
  <PresentationFormat>Předvádění na obrazovce (4:3)</PresentationFormat>
  <Paragraphs>133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Dum</cp:lastModifiedBy>
  <cp:revision>254</cp:revision>
  <dcterms:created xsi:type="dcterms:W3CDTF">2013-01-11T17:11:37Z</dcterms:created>
  <dcterms:modified xsi:type="dcterms:W3CDTF">2014-09-29T10:24:15Z</dcterms:modified>
</cp:coreProperties>
</file>