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56" r:id="rId2"/>
    <p:sldId id="257" r:id="rId3"/>
    <p:sldId id="300" r:id="rId4"/>
    <p:sldId id="318" r:id="rId5"/>
    <p:sldId id="319" r:id="rId6"/>
    <p:sldId id="320" r:id="rId7"/>
    <p:sldId id="321" r:id="rId8"/>
    <p:sldId id="322" r:id="rId9"/>
    <p:sldId id="323" r:id="rId10"/>
    <p:sldId id="324" r:id="rId11"/>
    <p:sldId id="269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6471" autoAdjust="0"/>
    <p:restoredTop sz="94671" autoAdjust="0"/>
  </p:normalViewPr>
  <p:slideViewPr>
    <p:cSldViewPr>
      <p:cViewPr varScale="1">
        <p:scale>
          <a:sx n="95" d="100"/>
          <a:sy n="95" d="100"/>
        </p:scale>
        <p:origin x="-90" y="-19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56" d="100"/>
          <a:sy n="56" d="100"/>
        </p:scale>
        <p:origin x="-2886" y="-84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F935102-90C5-475E-93E9-91D352505F84}" type="datetimeFigureOut">
              <a:rPr lang="cs-CZ" smtClean="0"/>
              <a:pPr/>
              <a:t>29.9.2014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0237446-BF77-448F-A0B7-225F4D041C6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528318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29.9.2014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29.9.2014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29.9.2014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29.9.2014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29.9.2014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29.9.2014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29.9.2014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29.9.2014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29.9.2014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29.9.2014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29.9.2014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5">
                <a:lumMod val="60000"/>
                <a:lumOff val="40000"/>
              </a:schemeClr>
            </a:gs>
            <a:gs pos="5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8416E81-7677-421D-B0C1-B00E65A84AD0}" type="datetimeFigureOut">
              <a:rPr lang="cs-CZ" smtClean="0"/>
              <a:pPr/>
              <a:t>29.9.2014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13" Type="http://schemas.openxmlformats.org/officeDocument/2006/relationships/image" Target="../media/image20.pn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12" Type="http://schemas.openxmlformats.org/officeDocument/2006/relationships/image" Target="../media/image19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png"/><Relationship Id="rId11" Type="http://schemas.openxmlformats.org/officeDocument/2006/relationships/image" Target="../media/image18.png"/><Relationship Id="rId5" Type="http://schemas.openxmlformats.org/officeDocument/2006/relationships/image" Target="../media/image12.png"/><Relationship Id="rId10" Type="http://schemas.openxmlformats.org/officeDocument/2006/relationships/image" Target="../media/image17.png"/><Relationship Id="rId4" Type="http://schemas.openxmlformats.org/officeDocument/2006/relationships/image" Target="../media/image11.png"/><Relationship Id="rId9" Type="http://schemas.openxmlformats.org/officeDocument/2006/relationships/image" Target="../media/image16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7" Type="http://schemas.openxmlformats.org/officeDocument/2006/relationships/image" Target="../media/image27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6.png"/><Relationship Id="rId5" Type="http://schemas.openxmlformats.org/officeDocument/2006/relationships/image" Target="../media/image25.png"/><Relationship Id="rId4" Type="http://schemas.openxmlformats.org/officeDocument/2006/relationships/image" Target="../media/image24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png"/><Relationship Id="rId13" Type="http://schemas.openxmlformats.org/officeDocument/2006/relationships/image" Target="../media/image39.png"/><Relationship Id="rId3" Type="http://schemas.openxmlformats.org/officeDocument/2006/relationships/image" Target="../media/image29.png"/><Relationship Id="rId7" Type="http://schemas.openxmlformats.org/officeDocument/2006/relationships/image" Target="../media/image33.png"/><Relationship Id="rId12" Type="http://schemas.openxmlformats.org/officeDocument/2006/relationships/image" Target="../media/image38.png"/><Relationship Id="rId2" Type="http://schemas.openxmlformats.org/officeDocument/2006/relationships/image" Target="../media/image28.png"/><Relationship Id="rId16" Type="http://schemas.openxmlformats.org/officeDocument/2006/relationships/image" Target="../media/image4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2.png"/><Relationship Id="rId11" Type="http://schemas.openxmlformats.org/officeDocument/2006/relationships/image" Target="../media/image37.png"/><Relationship Id="rId5" Type="http://schemas.openxmlformats.org/officeDocument/2006/relationships/image" Target="../media/image31.png"/><Relationship Id="rId15" Type="http://schemas.openxmlformats.org/officeDocument/2006/relationships/image" Target="../media/image41.png"/><Relationship Id="rId10" Type="http://schemas.openxmlformats.org/officeDocument/2006/relationships/image" Target="../media/image36.png"/><Relationship Id="rId4" Type="http://schemas.openxmlformats.org/officeDocument/2006/relationships/image" Target="../media/image30.png"/><Relationship Id="rId9" Type="http://schemas.openxmlformats.org/officeDocument/2006/relationships/image" Target="../media/image35.png"/><Relationship Id="rId14" Type="http://schemas.openxmlformats.org/officeDocument/2006/relationships/image" Target="../media/image40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51.png"/><Relationship Id="rId13" Type="http://schemas.openxmlformats.org/officeDocument/2006/relationships/image" Target="../media/image56.png"/><Relationship Id="rId18" Type="http://schemas.openxmlformats.org/officeDocument/2006/relationships/image" Target="../media/image61.png"/><Relationship Id="rId3" Type="http://schemas.openxmlformats.org/officeDocument/2006/relationships/image" Target="../media/image46.png"/><Relationship Id="rId7" Type="http://schemas.openxmlformats.org/officeDocument/2006/relationships/image" Target="../media/image50.png"/><Relationship Id="rId12" Type="http://schemas.openxmlformats.org/officeDocument/2006/relationships/image" Target="../media/image55.png"/><Relationship Id="rId17" Type="http://schemas.openxmlformats.org/officeDocument/2006/relationships/image" Target="../media/image60.png"/><Relationship Id="rId2" Type="http://schemas.openxmlformats.org/officeDocument/2006/relationships/image" Target="../media/image45.png"/><Relationship Id="rId16" Type="http://schemas.openxmlformats.org/officeDocument/2006/relationships/image" Target="../media/image5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9.png"/><Relationship Id="rId11" Type="http://schemas.openxmlformats.org/officeDocument/2006/relationships/image" Target="../media/image54.png"/><Relationship Id="rId5" Type="http://schemas.openxmlformats.org/officeDocument/2006/relationships/image" Target="../media/image48.png"/><Relationship Id="rId15" Type="http://schemas.openxmlformats.org/officeDocument/2006/relationships/image" Target="../media/image58.png"/><Relationship Id="rId10" Type="http://schemas.openxmlformats.org/officeDocument/2006/relationships/image" Target="../media/image53.png"/><Relationship Id="rId4" Type="http://schemas.openxmlformats.org/officeDocument/2006/relationships/image" Target="../media/image47.png"/><Relationship Id="rId9" Type="http://schemas.openxmlformats.org/officeDocument/2006/relationships/image" Target="../media/image52.png"/><Relationship Id="rId14" Type="http://schemas.openxmlformats.org/officeDocument/2006/relationships/image" Target="../media/image57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png"/><Relationship Id="rId2" Type="http://schemas.openxmlformats.org/officeDocument/2006/relationships/image" Target="../media/image6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4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051720" y="3284984"/>
            <a:ext cx="561773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MATEMATIKA</a:t>
            </a:r>
          </a:p>
          <a:p>
            <a:endParaRPr lang="cs-CZ" sz="2800" dirty="0">
              <a:solidFill>
                <a:schemeClr val="accent1">
                  <a:lumMod val="75000"/>
                </a:schemeClr>
              </a:solidFill>
              <a:latin typeface="Arial Black" pitchFamily="34" charset="0"/>
            </a:endParaRPr>
          </a:p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Kvadratické </a:t>
            </a: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rovnice</a:t>
            </a:r>
            <a:endParaRPr lang="cs-CZ" sz="2800" b="1" dirty="0" smtClean="0">
              <a:solidFill>
                <a:schemeClr val="accent1">
                  <a:lumMod val="75000"/>
                </a:schemeClr>
              </a:solidFill>
              <a:latin typeface="Arial Black" pitchFamily="34" charset="0"/>
            </a:endParaRPr>
          </a:p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ve slovních úlohách II</a:t>
            </a:r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Arial Black" pitchFamily="34" charset="0"/>
            </a:endParaRPr>
          </a:p>
          <a:p>
            <a:r>
              <a:rPr lang="cs-CZ" sz="2800" b="1" dirty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	</a:t>
            </a: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	</a:t>
            </a:r>
            <a:endParaRPr lang="cs-CZ" sz="2400" b="1" dirty="0">
              <a:solidFill>
                <a:schemeClr val="accent1">
                  <a:lumMod val="7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39224" y="692696"/>
            <a:ext cx="5688632" cy="130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3770056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/>
          <p:nvPr/>
        </p:nvSpPr>
        <p:spPr>
          <a:xfrm>
            <a:off x="262817" y="260648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12304" y="502723"/>
            <a:ext cx="8352928" cy="35317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 III-2-04-18_ Rovnice_ a_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nerovnice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Mgr. Jitka Vyhlídalová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Tematický okruh:  Matematika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Ročník:  II.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tvorby:  01.2013 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71097" y="4149080"/>
            <a:ext cx="83529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Arial" pitchFamily="34" charset="0"/>
                <a:cs typeface="Arial" pitchFamily="34" charset="0"/>
              </a:rPr>
              <a:t>Autorem materiálu a všech jeho částí, není-li uvedeno jinak,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je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					       </a:t>
            </a:r>
            <a:r>
              <a:rPr lang="cs-CZ" dirty="0">
                <a:latin typeface="Arial" pitchFamily="34" charset="0"/>
                <a:cs typeface="Arial" pitchFamily="34" charset="0"/>
              </a:rPr>
              <a:t>Mgr.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Jitka Vyhlídalová</a:t>
            </a:r>
          </a:p>
          <a:p>
            <a:endParaRPr lang="cs-CZ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18" name="Přímá spojnice 17"/>
          <p:cNvCxnSpPr/>
          <p:nvPr/>
        </p:nvCxnSpPr>
        <p:spPr>
          <a:xfrm>
            <a:off x="268288" y="4034459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9" name="Picture 2" descr="G:\DUMY\LOGO SO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93695" y="1354057"/>
            <a:ext cx="2315553" cy="1946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cxnSp>
        <p:nvCxnSpPr>
          <p:cNvPr id="20" name="Přímá spojnice 19"/>
          <p:cNvCxnSpPr/>
          <p:nvPr/>
        </p:nvCxnSpPr>
        <p:spPr>
          <a:xfrm>
            <a:off x="268288" y="1340768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66036" y="5229200"/>
            <a:ext cx="5688632" cy="130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758730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ovéPole 9"/>
          <p:cNvSpPr txBox="1"/>
          <p:nvPr/>
        </p:nvSpPr>
        <p:spPr>
          <a:xfrm>
            <a:off x="395536" y="764704"/>
            <a:ext cx="83529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KVADRATICKÉ ROVNICE VE SLOVNÍCH ÚLOHÁCH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51520" y="1484784"/>
            <a:ext cx="82809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 následujících příkladech si ukážeme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využití kvadratických rovnic při řešení dalších slovních úloh.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5" name="Přímá spojnice 4"/>
          <p:cNvCxnSpPr/>
          <p:nvPr/>
        </p:nvCxnSpPr>
        <p:spPr>
          <a:xfrm flipH="1">
            <a:off x="1487961" y="1134036"/>
            <a:ext cx="6180383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319817" y="2668175"/>
            <a:ext cx="732385" cy="461665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Př.: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26" name="TextovéPole 25"/>
              <p:cNvSpPr txBox="1"/>
              <p:nvPr/>
            </p:nvSpPr>
            <p:spPr>
              <a:xfrm>
                <a:off x="1358811" y="2524159"/>
                <a:ext cx="7632848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Dva paralelně zapojené elektrické spotřebiče, jejichž odpory se liší o 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100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l-GR" i="1" smtClean="0">
                        <a:latin typeface="Cambria Math"/>
                        <a:cs typeface="Times New Roman" pitchFamily="18" charset="0"/>
                      </a:rPr>
                      <m:t>Ω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, </m:t>
                    </m:r>
                  </m:oMath>
                </a14:m>
                <a:endParaRPr lang="cs-CZ" b="0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dirty="0" smtClean="0"/>
                  <a:t>Dávají celkový odpor  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120</a:t>
                </a:r>
                <a:endParaRPr lang="cs-CZ" dirty="0"/>
              </a:p>
            </p:txBody>
          </p:sp>
        </mc:Choice>
        <mc:Fallback>
          <p:sp>
            <p:nvSpPr>
              <p:cNvPr id="26" name="TextovéPole 2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58811" y="2524159"/>
                <a:ext cx="7632848" cy="646331"/>
              </a:xfrm>
              <a:prstGeom prst="rect">
                <a:avLst/>
              </a:prstGeom>
              <a:blipFill rotWithShape="1">
                <a:blip r:embed="rId2" cstate="print"/>
                <a:stretch>
                  <a:fillRect l="-719" t="-5660" b="-1415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28" name="Obdélník 27"/>
              <p:cNvSpPr/>
              <p:nvPr/>
            </p:nvSpPr>
            <p:spPr>
              <a:xfrm>
                <a:off x="3928047" y="2798167"/>
                <a:ext cx="4655698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l-GR" i="1" smtClean="0">
                        <a:latin typeface="Cambria Math"/>
                        <a:cs typeface="Times New Roman" pitchFamily="18" charset="0"/>
                      </a:rPr>
                      <m:t>Ω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. </m:t>
                    </m:r>
                  </m:oMath>
                </a14:m>
                <a:r>
                  <a:rPr lang="cs-CZ" dirty="0" smtClean="0"/>
                  <a:t>Vypočtěte odpory jednotlivých spotřebičů.</a:t>
                </a:r>
                <a:endParaRPr lang="cs-CZ" dirty="0"/>
              </a:p>
            </p:txBody>
          </p:sp>
        </mc:Choice>
        <mc:Fallback>
          <p:sp>
            <p:nvSpPr>
              <p:cNvPr id="28" name="Obdélník 2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28047" y="2798167"/>
                <a:ext cx="4655698" cy="369332"/>
              </a:xfrm>
              <a:prstGeom prst="rect">
                <a:avLst/>
              </a:prstGeom>
              <a:blipFill rotWithShape="1">
                <a:blip r:embed="rId3" cstate="print"/>
                <a:stretch>
                  <a:fillRect t="-8197" r="-524" b="-245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32" name="Přímá spojnice 31"/>
          <p:cNvCxnSpPr/>
          <p:nvPr/>
        </p:nvCxnSpPr>
        <p:spPr>
          <a:xfrm flipH="1">
            <a:off x="284917" y="3319238"/>
            <a:ext cx="8527826" cy="2991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33" name="TextovéPole 32"/>
              <p:cNvSpPr txBox="1"/>
              <p:nvPr/>
            </p:nvSpPr>
            <p:spPr>
              <a:xfrm>
                <a:off x="342487" y="3921928"/>
                <a:ext cx="5970979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Odpor R</a:t>
                </a:r>
                <a:r>
                  <a:rPr lang="cs-CZ" baseline="-25000" dirty="0" smtClean="0">
                    <a:latin typeface="Times New Roman" pitchFamily="18" charset="0"/>
                    <a:cs typeface="Times New Roman" pitchFamily="18" charset="0"/>
                  </a:rPr>
                  <a:t>1			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x</a:t>
                </a:r>
                <a:r>
                  <a:rPr lang="el-GR" dirty="0">
                    <a:cs typeface="Times New Roman" pitchFamily="18" charset="0"/>
                  </a:rPr>
                  <a:t>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l-GR" i="1">
                        <a:latin typeface="Cambria Math"/>
                        <a:cs typeface="Times New Roman" pitchFamily="18" charset="0"/>
                      </a:rPr>
                      <m:t>Ω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 </a:t>
                </a:r>
              </a:p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Odpor R</a:t>
                </a:r>
                <a:r>
                  <a:rPr lang="cs-CZ" baseline="-25000" dirty="0" smtClean="0">
                    <a:latin typeface="Times New Roman" pitchFamily="18" charset="0"/>
                    <a:cs typeface="Times New Roman" pitchFamily="18" charset="0"/>
                  </a:rPr>
                  <a:t>2	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		(x+100)   </a:t>
                </a:r>
                <a:r>
                  <a:rPr lang="cs-CZ" baseline="-25000" dirty="0" smtClean="0">
                    <a:latin typeface="Times New Roman" pitchFamily="18" charset="0"/>
                    <a:cs typeface="Times New Roman" pitchFamily="18" charset="0"/>
                  </a:rPr>
                  <a:t>	</a:t>
                </a:r>
                <a:endParaRPr lang="cs-CZ" baseline="-25000" dirty="0"/>
              </a:p>
            </p:txBody>
          </p:sp>
        </mc:Choice>
        <mc:Fallback>
          <p:sp>
            <p:nvSpPr>
              <p:cNvPr id="33" name="TextovéPole 3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2487" y="3921928"/>
                <a:ext cx="5970979" cy="646331"/>
              </a:xfrm>
              <a:prstGeom prst="rect">
                <a:avLst/>
              </a:prstGeom>
              <a:blipFill rotWithShape="1">
                <a:blip r:embed="rId4" cstate="print"/>
                <a:stretch>
                  <a:fillRect l="-816" t="-5660" b="-1415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34" name="Obdélník 33"/>
              <p:cNvSpPr/>
              <p:nvPr/>
            </p:nvSpPr>
            <p:spPr>
              <a:xfrm>
                <a:off x="3797677" y="4205823"/>
                <a:ext cx="457176" cy="646331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r>
                  <a:rPr lang="cs-CZ" dirty="0" smtClean="0">
                    <a:cs typeface="Times New Roman" pitchFamily="18" charset="0"/>
                  </a:rPr>
                  <a:t> 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l-GR" i="1">
                        <a:latin typeface="Cambria Math"/>
                        <a:cs typeface="Times New Roman" pitchFamily="18" charset="0"/>
                      </a:rPr>
                      <m:t>Ω</m:t>
                    </m:r>
                  </m:oMath>
                </a14:m>
                <a:endParaRPr lang="cs-CZ" dirty="0" smtClean="0"/>
              </a:p>
              <a:p>
                <a:endParaRPr lang="cs-CZ" dirty="0"/>
              </a:p>
            </p:txBody>
          </p:sp>
        </mc:Choice>
        <mc:Fallback>
          <p:sp>
            <p:nvSpPr>
              <p:cNvPr id="34" name="Obdélník 3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97677" y="4205823"/>
                <a:ext cx="457176" cy="646331"/>
              </a:xfrm>
              <a:prstGeom prst="rect">
                <a:avLst/>
              </a:prstGeom>
              <a:blipFill rotWithShape="1">
                <a:blip r:embed="rId5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5" name="TextovéPole 34"/>
          <p:cNvSpPr txBox="1"/>
          <p:nvPr/>
        </p:nvSpPr>
        <p:spPr>
          <a:xfrm>
            <a:off x="284917" y="3388255"/>
            <a:ext cx="16499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Řešení: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356384" y="4471151"/>
            <a:ext cx="44588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Celkový odpor R		120 </a:t>
            </a:r>
            <a:r>
              <a:rPr lang="el-GR" dirty="0" smtClean="0">
                <a:latin typeface="Times New Roman" pitchFamily="18" charset="0"/>
                <a:cs typeface="Times New Roman" pitchFamily="18" charset="0"/>
              </a:rPr>
              <a:t>Ω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356384" y="5049737"/>
            <a:ext cx="695818" cy="36933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1235995" y="5049737"/>
            <a:ext cx="71583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Připomeňte si vzorec pro odpor paralelně zapojených součástek!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46" name="TextovéPole 45"/>
              <p:cNvSpPr txBox="1"/>
              <p:nvPr/>
            </p:nvSpPr>
            <p:spPr>
              <a:xfrm>
                <a:off x="3287508" y="5391797"/>
                <a:ext cx="1470018" cy="658065"/>
              </a:xfrm>
              <a:prstGeom prst="rect">
                <a:avLst/>
              </a:prstGeom>
              <a:noFill/>
              <a:ln w="12700">
                <a:solidFill>
                  <a:schemeClr val="tx1"/>
                </a:solidFill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𝑅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sSub>
                            <m:sSub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𝑅</m:t>
                              </m:r>
                            </m:e>
                            <m:sub>
                              <m:r>
                                <a:rPr lang="cs-CZ" b="0" i="1" smtClean="0">
                                  <a:latin typeface="Cambria Math"/>
                                </a:rPr>
                                <m:t>1</m:t>
                              </m:r>
                            </m:sub>
                          </m:sSub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+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sSub>
                            <m:sSub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𝑅</m:t>
                              </m:r>
                            </m:e>
                            <m:sub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b>
                          </m:sSub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46" name="TextovéPole 4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87508" y="5391797"/>
                <a:ext cx="1470018" cy="658065"/>
              </a:xfrm>
              <a:prstGeom prst="rect">
                <a:avLst/>
              </a:prstGeom>
              <a:blipFill rotWithShape="1">
                <a:blip r:embed="rId6" cstate="print"/>
                <a:stretch>
                  <a:fillRect/>
                </a:stretch>
              </a:blipFill>
              <a:ln w="12700"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20710473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3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22" grpId="0" animBg="1"/>
      <p:bldP spid="26" grpId="0" animBg="1"/>
      <p:bldP spid="28" grpId="0" animBg="1"/>
      <p:bldP spid="35" grpId="0"/>
      <p:bldP spid="42" grpId="0"/>
      <p:bldP spid="44" grpId="0" animBg="1"/>
      <p:bldP spid="45" grpId="0"/>
      <p:bldP spid="4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908720"/>
            <a:ext cx="56166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Lze psát rovnici: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3" name="TextovéPole 2"/>
              <p:cNvSpPr txBox="1"/>
              <p:nvPr/>
            </p:nvSpPr>
            <p:spPr>
              <a:xfrm>
                <a:off x="2771800" y="787020"/>
                <a:ext cx="2190023" cy="61734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1" i="1" smtClean="0"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b="1" i="1" smtClean="0">
                              <a:latin typeface="Cambria Math"/>
                            </a:rPr>
                            <m:t>𝟏𝟐𝟎</m:t>
                          </m:r>
                        </m:den>
                      </m:f>
                      <m:r>
                        <a:rPr lang="cs-CZ" b="1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1" i="1" smtClean="0"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b="1" i="1" smtClean="0">
                              <a:latin typeface="Cambria Math"/>
                            </a:rPr>
                            <m:t>𝒙</m:t>
                          </m:r>
                        </m:den>
                      </m:f>
                      <m:r>
                        <a:rPr lang="cs-CZ" b="1" i="1" smtClean="0">
                          <a:latin typeface="Cambria Math"/>
                        </a:rPr>
                        <m:t>+</m:t>
                      </m:r>
                      <m:f>
                        <m:f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1" i="1" smtClean="0"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b="1" i="1" smtClean="0">
                              <a:latin typeface="Cambria Math"/>
                            </a:rPr>
                            <m:t>𝒙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+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𝟏𝟎𝟎</m:t>
                          </m:r>
                        </m:den>
                      </m:f>
                    </m:oMath>
                  </m:oMathPara>
                </a14:m>
                <a:endParaRPr lang="cs-CZ" b="1" dirty="0"/>
              </a:p>
            </p:txBody>
          </p:sp>
        </mc:Choice>
        <mc:Fallback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71800" y="787020"/>
                <a:ext cx="2190023" cy="617348"/>
              </a:xfrm>
              <a:prstGeom prst="rect">
                <a:avLst/>
              </a:prstGeom>
              <a:blipFill rotWithShape="1">
                <a:blip r:embed="rId2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TextovéPole 3"/>
          <p:cNvSpPr txBox="1"/>
          <p:nvPr/>
        </p:nvSpPr>
        <p:spPr>
          <a:xfrm>
            <a:off x="409970" y="1732166"/>
            <a:ext cx="23762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Rovnici vyřešíme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5" name="TextovéPole 4"/>
              <p:cNvSpPr txBox="1"/>
              <p:nvPr/>
            </p:nvSpPr>
            <p:spPr>
              <a:xfrm>
                <a:off x="2411760" y="2101498"/>
                <a:ext cx="2125454" cy="61734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120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+</m:t>
                      </m:r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+100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11760" y="2101498"/>
                <a:ext cx="2125454" cy="617348"/>
              </a:xfrm>
              <a:prstGeom prst="rect">
                <a:avLst/>
              </a:prstGeom>
              <a:blipFill rotWithShape="1">
                <a:blip r:embed="rId3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6" name="TextovéPole 5"/>
              <p:cNvSpPr txBox="1"/>
              <p:nvPr/>
            </p:nvSpPr>
            <p:spPr>
              <a:xfrm>
                <a:off x="4716016" y="2223198"/>
                <a:ext cx="196278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/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∙120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𝑥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𝑥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+100</m:t>
                          </m:r>
                        </m:e>
                      </m:d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16016" y="2223198"/>
                <a:ext cx="1962781" cy="369332"/>
              </a:xfrm>
              <a:prstGeom prst="rect">
                <a:avLst/>
              </a:prstGeom>
              <a:blipFill rotWithShape="1">
                <a:blip r:embed="rId4" cstate="print"/>
                <a:stretch>
                  <a:fillRect b="-133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7" name="TextovéPole 6"/>
              <p:cNvSpPr txBox="1"/>
              <p:nvPr/>
            </p:nvSpPr>
            <p:spPr>
              <a:xfrm>
                <a:off x="1737304" y="2776229"/>
                <a:ext cx="381463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+100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</a:rPr>
                        <m:t>=120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+100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</a:rPr>
                        <m:t>+120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37304" y="2776229"/>
                <a:ext cx="3814634" cy="369332"/>
              </a:xfrm>
              <a:prstGeom prst="rect">
                <a:avLst/>
              </a:prstGeom>
              <a:blipFill rotWithShape="1">
                <a:blip r:embed="rId5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8" name="TextovéPole 7"/>
              <p:cNvSpPr txBox="1"/>
              <p:nvPr/>
            </p:nvSpPr>
            <p:spPr>
              <a:xfrm>
                <a:off x="1827970" y="3152979"/>
                <a:ext cx="385220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+100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=120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+12 000+120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27970" y="3152979"/>
                <a:ext cx="3852208" cy="369332"/>
              </a:xfrm>
              <a:prstGeom prst="rect">
                <a:avLst/>
              </a:prstGeom>
              <a:blipFill rotWithShape="1">
                <a:blip r:embed="rId6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9" name="TextovéPole 8"/>
              <p:cNvSpPr txBox="1"/>
              <p:nvPr/>
            </p:nvSpPr>
            <p:spPr>
              <a:xfrm>
                <a:off x="969404" y="3522311"/>
                <a:ext cx="267445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−140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+12 000=0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69404" y="3522311"/>
                <a:ext cx="2674450" cy="369332"/>
              </a:xfrm>
              <a:prstGeom prst="rect">
                <a:avLst/>
              </a:prstGeom>
              <a:blipFill rotWithShape="1">
                <a:blip r:embed="rId7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0" name="TextovéPole 9"/>
              <p:cNvSpPr txBox="1"/>
              <p:nvPr/>
            </p:nvSpPr>
            <p:spPr>
              <a:xfrm>
                <a:off x="4526185" y="3522311"/>
                <a:ext cx="324838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</a:rPr>
                        <m:t>=1, </m:t>
                      </m:r>
                      <m:r>
                        <a:rPr lang="cs-CZ" b="0" i="1" smtClean="0">
                          <a:latin typeface="Cambria Math"/>
                        </a:rPr>
                        <m:t>𝑏</m:t>
                      </m:r>
                      <m:r>
                        <a:rPr lang="cs-CZ" b="0" i="1" smtClean="0">
                          <a:latin typeface="Cambria Math"/>
                        </a:rPr>
                        <m:t>=−140, </m:t>
                      </m:r>
                      <m:r>
                        <a:rPr lang="cs-CZ" b="0" i="1" smtClean="0">
                          <a:latin typeface="Cambria Math"/>
                        </a:rPr>
                        <m:t>𝑐</m:t>
                      </m:r>
                      <m:r>
                        <a:rPr lang="cs-CZ" b="0" i="1" smtClean="0">
                          <a:latin typeface="Cambria Math"/>
                        </a:rPr>
                        <m:t>=−12 000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26185" y="3522311"/>
                <a:ext cx="3248389" cy="369332"/>
              </a:xfrm>
              <a:prstGeom prst="rect">
                <a:avLst/>
              </a:prstGeom>
              <a:blipFill rotWithShape="1">
                <a:blip r:embed="rId8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1" name="TextovéPole 10"/>
              <p:cNvSpPr txBox="1"/>
              <p:nvPr/>
            </p:nvSpPr>
            <p:spPr>
              <a:xfrm>
                <a:off x="450210" y="4149080"/>
                <a:ext cx="7578174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𝐷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𝑏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−4</m:t>
                      </m:r>
                      <m:r>
                        <a:rPr lang="cs-CZ" b="0" i="1" smtClean="0">
                          <a:latin typeface="Cambria Math"/>
                        </a:rPr>
                        <m:t>𝑎𝑐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−140</m:t>
                              </m:r>
                            </m:e>
                          </m:d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−4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∙1∙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−12 000</m:t>
                          </m:r>
                        </m:e>
                      </m:d>
                      <m:r>
                        <a:rPr lang="cs-CZ" b="0" i="0" smtClean="0">
                          <a:latin typeface="Cambria Math"/>
                          <a:ea typeface="Cambria Math"/>
                        </a:rPr>
                        <m:t>=19 600+48 000=67 600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0210" y="4149080"/>
                <a:ext cx="7578174" cy="369332"/>
              </a:xfrm>
              <a:prstGeom prst="rect">
                <a:avLst/>
              </a:prstGeom>
              <a:blipFill rotWithShape="1">
                <a:blip r:embed="rId9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2" name="TextovéPole 11"/>
              <p:cNvSpPr txBox="1"/>
              <p:nvPr/>
            </p:nvSpPr>
            <p:spPr>
              <a:xfrm>
                <a:off x="478935" y="4725144"/>
                <a:ext cx="5187189" cy="6750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1,2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−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𝑏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±</m:t>
                          </m:r>
                          <m:rad>
                            <m:radPr>
                              <m:degHide m:val="on"/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𝐷</m:t>
                              </m:r>
                            </m:e>
                          </m:rad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140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±</m:t>
                          </m:r>
                          <m:rad>
                            <m:radPr>
                              <m:degHide m:val="on"/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67 600</m:t>
                              </m:r>
                            </m:e>
                          </m:rad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∙1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140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±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260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8935" y="4725144"/>
                <a:ext cx="5187189" cy="675057"/>
              </a:xfrm>
              <a:prstGeom prst="rect">
                <a:avLst/>
              </a:prstGeom>
              <a:blipFill rotWithShape="1">
                <a:blip r:embed="rId10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3" name="Přímá spojnice se šipkou 12"/>
          <p:cNvCxnSpPr>
            <a:stCxn id="12" idx="3"/>
          </p:cNvCxnSpPr>
          <p:nvPr/>
        </p:nvCxnSpPr>
        <p:spPr>
          <a:xfrm flipV="1">
            <a:off x="5666124" y="4871945"/>
            <a:ext cx="835156" cy="19072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>
            <a:stCxn id="12" idx="3"/>
          </p:cNvCxnSpPr>
          <p:nvPr/>
        </p:nvCxnSpPr>
        <p:spPr>
          <a:xfrm>
            <a:off x="5666124" y="5062673"/>
            <a:ext cx="835156" cy="241319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15" name="TextovéPole 14"/>
              <p:cNvSpPr txBox="1"/>
              <p:nvPr/>
            </p:nvSpPr>
            <p:spPr>
              <a:xfrm>
                <a:off x="6601064" y="4645791"/>
                <a:ext cx="119770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1" i="1" smtClean="0">
                              <a:latin typeface="Cambria Math"/>
                            </a:rPr>
                            <m:t>𝒙</m:t>
                          </m:r>
                        </m:e>
                        <m:sub>
                          <m:r>
                            <a:rPr lang="cs-CZ" b="1" i="1" smtClean="0">
                              <a:latin typeface="Cambria Math"/>
                            </a:rPr>
                            <m:t>𝟏</m:t>
                          </m:r>
                        </m:sub>
                      </m:sSub>
                      <m:r>
                        <a:rPr lang="cs-CZ" b="1" i="1" smtClean="0">
                          <a:latin typeface="Cambria Math"/>
                        </a:rPr>
                        <m:t>=</m:t>
                      </m:r>
                      <m:r>
                        <a:rPr lang="cs-CZ" b="1" i="1" smtClean="0">
                          <a:latin typeface="Cambria Math"/>
                        </a:rPr>
                        <m:t>𝟐𝟎𝟎</m:t>
                      </m:r>
                    </m:oMath>
                  </m:oMathPara>
                </a14:m>
                <a:endParaRPr lang="cs-CZ" b="1" dirty="0"/>
              </a:p>
            </p:txBody>
          </p:sp>
        </mc:Choice>
        <mc:Fallback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01064" y="4645791"/>
                <a:ext cx="1197700" cy="369332"/>
              </a:xfrm>
              <a:prstGeom prst="rect">
                <a:avLst/>
              </a:prstGeom>
              <a:blipFill rotWithShape="1">
                <a:blip r:embed="rId11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6" name="TextovéPole 15"/>
              <p:cNvSpPr txBox="1"/>
              <p:nvPr/>
            </p:nvSpPr>
            <p:spPr>
              <a:xfrm>
                <a:off x="6604047" y="5070234"/>
                <a:ext cx="120186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=−60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04047" y="5070234"/>
                <a:ext cx="1201867" cy="369332"/>
              </a:xfrm>
              <a:prstGeom prst="rect">
                <a:avLst/>
              </a:prstGeom>
              <a:blipFill rotWithShape="1">
                <a:blip r:embed="rId12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7" name="TextovéPole 16"/>
              <p:cNvSpPr txBox="1"/>
              <p:nvPr/>
            </p:nvSpPr>
            <p:spPr>
              <a:xfrm>
                <a:off x="510461" y="5733257"/>
                <a:ext cx="8053505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Záporný kořen rovnice nevyhovuje zadání ,  řešením úlohy je pouze kořen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sub>
                    </m:sSub>
                  </m:oMath>
                </a14:m>
                <a:endParaRPr lang="cs-CZ" dirty="0"/>
              </a:p>
            </p:txBody>
          </p:sp>
        </mc:Choice>
        <mc:Fallback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0461" y="5733257"/>
                <a:ext cx="8053505" cy="369332"/>
              </a:xfrm>
              <a:prstGeom prst="rect">
                <a:avLst/>
              </a:prstGeom>
              <a:blipFill rotWithShape="1">
                <a:blip r:embed="rId13" cstate="print"/>
                <a:stretch>
                  <a:fillRect l="-681" t="-8197" b="-245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4870079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5" grpId="0" animBg="1"/>
      <p:bldP spid="16" grpId="0" animBg="1"/>
      <p:bldP spid="1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xmlns="" Requires="a14">
          <p:sp>
            <p:nvSpPr>
              <p:cNvPr id="2" name="TextovéPole 1"/>
              <p:cNvSpPr txBox="1"/>
              <p:nvPr/>
            </p:nvSpPr>
            <p:spPr>
              <a:xfrm>
                <a:off x="373426" y="980728"/>
                <a:ext cx="5970979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Odpor R</a:t>
                </a:r>
                <a:r>
                  <a:rPr lang="cs-CZ" baseline="-25000" dirty="0" smtClean="0">
                    <a:latin typeface="Times New Roman" pitchFamily="18" charset="0"/>
                    <a:cs typeface="Times New Roman" pitchFamily="18" charset="0"/>
                  </a:rPr>
                  <a:t>1			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x</a:t>
                </a:r>
                <a:r>
                  <a:rPr lang="el-GR" dirty="0">
                    <a:cs typeface="Times New Roman" pitchFamily="18" charset="0"/>
                  </a:rPr>
                  <a:t>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l-GR" i="1">
                        <a:latin typeface="Cambria Math"/>
                        <a:cs typeface="Times New Roman" pitchFamily="18" charset="0"/>
                      </a:rPr>
                      <m:t>Ω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=200 </m:t>
                    </m:r>
                  </m:oMath>
                </a14:m>
                <a:r>
                  <a:rPr lang="el-GR" dirty="0" smtClean="0">
                    <a:latin typeface="Times New Roman" pitchFamily="18" charset="0"/>
                    <a:cs typeface="Times New Roman" pitchFamily="18" charset="0"/>
                  </a:rPr>
                  <a:t>Ω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 </a:t>
                </a:r>
              </a:p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Odpor R</a:t>
                </a:r>
                <a:r>
                  <a:rPr lang="cs-CZ" baseline="-25000" dirty="0" smtClean="0">
                    <a:latin typeface="Times New Roman" pitchFamily="18" charset="0"/>
                    <a:cs typeface="Times New Roman" pitchFamily="18" charset="0"/>
                  </a:rPr>
                  <a:t>2	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		(x+100) </a:t>
                </a:r>
                <a:r>
                  <a:rPr lang="el-GR" dirty="0" smtClean="0">
                    <a:latin typeface="Times New Roman" pitchFamily="18" charset="0"/>
                    <a:cs typeface="Times New Roman" pitchFamily="18" charset="0"/>
                  </a:rPr>
                  <a:t>Ω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= 300 </a:t>
                </a:r>
                <a:r>
                  <a:rPr lang="el-GR" dirty="0" smtClean="0">
                    <a:latin typeface="Times New Roman" pitchFamily="18" charset="0"/>
                    <a:cs typeface="Times New Roman" pitchFamily="18" charset="0"/>
                  </a:rPr>
                  <a:t>Ω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 </a:t>
                </a:r>
                <a:r>
                  <a:rPr lang="cs-CZ" baseline="-25000" dirty="0" smtClean="0">
                    <a:latin typeface="Times New Roman" pitchFamily="18" charset="0"/>
                    <a:cs typeface="Times New Roman" pitchFamily="18" charset="0"/>
                  </a:rPr>
                  <a:t>	</a:t>
                </a:r>
                <a:endParaRPr lang="cs-CZ" baseline="-25000" dirty="0"/>
              </a:p>
            </p:txBody>
          </p:sp>
        </mc:Choice>
        <mc:Fallback>
          <p:sp>
            <p:nvSpPr>
              <p:cNvPr id="2" name="TextovéPole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3426" y="980728"/>
                <a:ext cx="5970979" cy="646331"/>
              </a:xfrm>
              <a:prstGeom prst="rect">
                <a:avLst/>
              </a:prstGeom>
              <a:blipFill rotWithShape="1">
                <a:blip r:embed="rId2" cstate="print"/>
                <a:stretch>
                  <a:fillRect l="-816" t="-5660" b="-1415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TextovéPole 2"/>
          <p:cNvSpPr txBox="1"/>
          <p:nvPr/>
        </p:nvSpPr>
        <p:spPr>
          <a:xfrm>
            <a:off x="373426" y="1844824"/>
            <a:ext cx="81590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Odpory jednotlivých součástek jsou 200 a 300 </a:t>
            </a:r>
            <a:r>
              <a:rPr lang="el-GR" dirty="0" smtClean="0">
                <a:latin typeface="Times New Roman" pitchFamily="18" charset="0"/>
                <a:cs typeface="Times New Roman" pitchFamily="18" charset="0"/>
              </a:rPr>
              <a:t>Ω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5" name="Přímá spojnice 4"/>
          <p:cNvCxnSpPr/>
          <p:nvPr/>
        </p:nvCxnSpPr>
        <p:spPr>
          <a:xfrm>
            <a:off x="373426" y="2214156"/>
            <a:ext cx="484664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19210623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7591" y="980728"/>
            <a:ext cx="732385" cy="461665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Př.: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331640" y="908720"/>
            <a:ext cx="67687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Obvod obdélníkové  parcely je 85 m, úhlopříčka má délku  32,5 m. Určete délky stran parcely.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5" name="Přímá spojnice 4"/>
          <p:cNvCxnSpPr/>
          <p:nvPr/>
        </p:nvCxnSpPr>
        <p:spPr>
          <a:xfrm flipH="1">
            <a:off x="287592" y="1555051"/>
            <a:ext cx="810083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395536" y="1772816"/>
            <a:ext cx="26642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Řešení:</a:t>
            </a:r>
            <a:endParaRPr lang="cs-CZ" b="1" dirty="0"/>
          </a:p>
        </p:txBody>
      </p:sp>
      <p:sp>
        <p:nvSpPr>
          <p:cNvPr id="8" name="Obdélník 7"/>
          <p:cNvSpPr/>
          <p:nvPr/>
        </p:nvSpPr>
        <p:spPr>
          <a:xfrm>
            <a:off x="1835696" y="1957482"/>
            <a:ext cx="2160240" cy="82344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2483768" y="2780928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x m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116786" y="2186279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y m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627784" y="1999873"/>
            <a:ext cx="864096" cy="369332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 m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17" name="TextovéPole 16"/>
              <p:cNvSpPr txBox="1"/>
              <p:nvPr/>
            </p:nvSpPr>
            <p:spPr>
              <a:xfrm>
                <a:off x="4860032" y="1957482"/>
                <a:ext cx="117795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𝑜</m:t>
                      </m:r>
                      <m:r>
                        <a:rPr lang="cs-CZ" b="0" i="1" smtClean="0">
                          <a:latin typeface="Cambria Math"/>
                        </a:rPr>
                        <m:t>=85 </m:t>
                      </m:r>
                      <m:r>
                        <a:rPr lang="cs-CZ" b="0" i="1" smtClean="0">
                          <a:latin typeface="Cambria Math"/>
                        </a:rPr>
                        <m:t>𝑚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60032" y="1957482"/>
                <a:ext cx="1177950" cy="369332"/>
              </a:xfrm>
              <a:prstGeom prst="rect">
                <a:avLst/>
              </a:prstGeom>
              <a:blipFill rotWithShape="1">
                <a:blip r:embed="rId2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9" name="Pravoúhlý trojúhelník 18"/>
          <p:cNvSpPr/>
          <p:nvPr/>
        </p:nvSpPr>
        <p:spPr>
          <a:xfrm>
            <a:off x="1835696" y="1957482"/>
            <a:ext cx="2160240" cy="823446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TextovéPole 19"/>
          <p:cNvSpPr txBox="1"/>
          <p:nvPr/>
        </p:nvSpPr>
        <p:spPr>
          <a:xfrm>
            <a:off x="395536" y="3150259"/>
            <a:ext cx="65527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Při řešení využijeme vzorec pro výpočet obvodu obdélníku a Pythagorovu větu pro pravoúhlý trojúhelník.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397752" y="3933057"/>
            <a:ext cx="39604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Vzorec pro výpočet  obvodu obdélníku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4358192" y="3933057"/>
            <a:ext cx="789872" cy="36933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23" name="TextovéPole 22"/>
              <p:cNvSpPr txBox="1"/>
              <p:nvPr/>
            </p:nvSpPr>
            <p:spPr>
              <a:xfrm>
                <a:off x="5449007" y="3933057"/>
                <a:ext cx="1532022" cy="369332"/>
              </a:xfrm>
              <a:prstGeom prst="rect">
                <a:avLst/>
              </a:prstGeom>
              <a:noFill/>
              <a:ln w="12700">
                <a:solidFill>
                  <a:schemeClr val="tx1"/>
                </a:solidFill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𝑜</m:t>
                      </m:r>
                      <m:r>
                        <a:rPr lang="cs-CZ" b="0" i="1" smtClean="0">
                          <a:latin typeface="Cambria Math"/>
                        </a:rPr>
                        <m:t>=2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𝑦</m:t>
                          </m:r>
                        </m:e>
                      </m:d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49007" y="3933057"/>
                <a:ext cx="1532022" cy="369332"/>
              </a:xfrm>
              <a:prstGeom prst="rect">
                <a:avLst/>
              </a:prstGeom>
              <a:blipFill rotWithShape="1">
                <a:blip r:embed="rId3" cstate="print"/>
                <a:stretch>
                  <a:fillRect b="-4762"/>
                </a:stretch>
              </a:blipFill>
              <a:ln w="12700"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4" name="TextovéPole 23"/>
          <p:cNvSpPr txBox="1"/>
          <p:nvPr/>
        </p:nvSpPr>
        <p:spPr>
          <a:xfrm>
            <a:off x="397752" y="4437112"/>
            <a:ext cx="19802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Pythagorova věta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2520880" y="4454789"/>
            <a:ext cx="789872" cy="36933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26" name="TextovéPole 25"/>
              <p:cNvSpPr txBox="1"/>
              <p:nvPr/>
            </p:nvSpPr>
            <p:spPr>
              <a:xfrm>
                <a:off x="3825518" y="4437112"/>
                <a:ext cx="1542153" cy="369332"/>
              </a:xfrm>
              <a:prstGeom prst="rect">
                <a:avLst/>
              </a:prstGeom>
              <a:noFill/>
              <a:ln>
                <a:solidFill>
                  <a:schemeClr val="tx1"/>
                </a:solidFill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+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𝑦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𝑧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26" name="TextovéPole 2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25518" y="4437112"/>
                <a:ext cx="1542153" cy="369332"/>
              </a:xfrm>
              <a:prstGeom prst="rect">
                <a:avLst/>
              </a:prstGeom>
              <a:blipFill rotWithShape="1">
                <a:blip r:embed="rId4" cstate="print"/>
                <a:stretch>
                  <a:fillRect b="-6452"/>
                </a:stretch>
              </a:blipFill>
              <a:ln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8" name="TextovéPole 27"/>
          <p:cNvSpPr txBox="1"/>
          <p:nvPr/>
        </p:nvSpPr>
        <p:spPr>
          <a:xfrm>
            <a:off x="397752" y="5085184"/>
            <a:ext cx="56402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 uvedených vzorců můžeme dosadit známé hodnoty: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29" name="TextovéPole 28"/>
              <p:cNvSpPr txBox="1"/>
              <p:nvPr/>
            </p:nvSpPr>
            <p:spPr>
              <a:xfrm>
                <a:off x="448332" y="5454516"/>
                <a:ext cx="166000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85=2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𝑦</m:t>
                          </m:r>
                        </m:e>
                      </m:d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29" name="TextovéPole 2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8332" y="5454516"/>
                <a:ext cx="1660006" cy="369332"/>
              </a:xfrm>
              <a:prstGeom prst="rect">
                <a:avLst/>
              </a:prstGeom>
              <a:blipFill rotWithShape="1">
                <a:blip r:embed="rId5" cstate="print"/>
                <a:stretch>
                  <a:fillRect b="-83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0" name="TextovéPole 29"/>
          <p:cNvSpPr txBox="1"/>
          <p:nvPr/>
        </p:nvSpPr>
        <p:spPr>
          <a:xfrm>
            <a:off x="3217867" y="5454516"/>
            <a:ext cx="60765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31" name="TextovéPole 30"/>
              <p:cNvSpPr txBox="1"/>
              <p:nvPr/>
            </p:nvSpPr>
            <p:spPr>
              <a:xfrm>
                <a:off x="4338008" y="5454516"/>
                <a:ext cx="1851469" cy="369332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+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𝑦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32,5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31" name="TextovéPole 3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38008" y="5454516"/>
                <a:ext cx="1851469" cy="369332"/>
              </a:xfrm>
              <a:prstGeom prst="rect">
                <a:avLst/>
              </a:prstGeom>
              <a:blipFill rotWithShape="1">
                <a:blip r:embed="rId6" cstate="print"/>
                <a:stretch>
                  <a:fillRect b="-8333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2" name="TextovéPole 31"/>
          <p:cNvSpPr txBox="1"/>
          <p:nvPr/>
        </p:nvSpPr>
        <p:spPr>
          <a:xfrm>
            <a:off x="448332" y="5949280"/>
            <a:ext cx="75080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 první rovnice vyjádříme např. neznámou  x a získaný výraz dosadíme do druhé rovnice.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1835696" y="1946081"/>
            <a:ext cx="2160240" cy="823446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" name="Přímá spojnice 5"/>
          <p:cNvCxnSpPr/>
          <p:nvPr/>
        </p:nvCxnSpPr>
        <p:spPr>
          <a:xfrm>
            <a:off x="1835696" y="1957482"/>
            <a:ext cx="2160240" cy="82344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9" name="TextovéPole 8"/>
              <p:cNvSpPr txBox="1"/>
              <p:nvPr/>
            </p:nvSpPr>
            <p:spPr>
              <a:xfrm>
                <a:off x="4847507" y="2326814"/>
                <a:ext cx="134197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𝑧</m:t>
                      </m:r>
                      <m:r>
                        <a:rPr lang="cs-CZ" b="0" i="1" smtClean="0">
                          <a:latin typeface="Cambria Math"/>
                        </a:rPr>
                        <m:t>=32,5 </m:t>
                      </m:r>
                      <m:r>
                        <a:rPr lang="cs-CZ" b="0" i="1" smtClean="0">
                          <a:latin typeface="Cambria Math"/>
                        </a:rPr>
                        <m:t>𝑚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47507" y="2326814"/>
                <a:ext cx="1341970" cy="369332"/>
              </a:xfrm>
              <a:prstGeom prst="rect">
                <a:avLst/>
              </a:prstGeom>
              <a:blipFill rotWithShape="1">
                <a:blip r:embed="rId7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21723940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6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8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1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9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1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5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0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9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4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 animBg="1"/>
      <p:bldP spid="13" grpId="0"/>
      <p:bldP spid="14" grpId="0"/>
      <p:bldP spid="15" grpId="0"/>
      <p:bldP spid="17" grpId="0" animBg="1"/>
      <p:bldP spid="19" grpId="0" animBg="1"/>
      <p:bldP spid="20" grpId="0"/>
      <p:bldP spid="21" grpId="0"/>
      <p:bldP spid="22" grpId="0" animBg="1"/>
      <p:bldP spid="22" grpId="1" animBg="1"/>
      <p:bldP spid="23" grpId="0" animBg="1"/>
      <p:bldP spid="24" grpId="0"/>
      <p:bldP spid="25" grpId="0" animBg="1"/>
      <p:bldP spid="25" grpId="1" animBg="1"/>
      <p:bldP spid="26" grpId="0" animBg="1"/>
      <p:bldP spid="28" grpId="0"/>
      <p:bldP spid="29" grpId="0" animBg="1"/>
      <p:bldP spid="30" grpId="0"/>
      <p:bldP spid="31" grpId="0" animBg="1"/>
      <p:bldP spid="32" grpId="0"/>
      <p:bldP spid="27" grpId="0" animBg="1"/>
      <p:bldP spid="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xmlns="" Requires="a14">
          <p:sp>
            <p:nvSpPr>
              <p:cNvPr id="2" name="TextovéPole 1"/>
              <p:cNvSpPr txBox="1"/>
              <p:nvPr/>
            </p:nvSpPr>
            <p:spPr>
              <a:xfrm>
                <a:off x="683568" y="968313"/>
                <a:ext cx="166000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85=2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𝑦</m:t>
                          </m:r>
                        </m:e>
                      </m:d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2" name="TextovéPole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3568" y="968313"/>
                <a:ext cx="1660006" cy="369332"/>
              </a:xfrm>
              <a:prstGeom prst="rect">
                <a:avLst/>
              </a:prstGeom>
              <a:blipFill rotWithShape="1">
                <a:blip r:embed="rId2" cstate="print"/>
                <a:stretch>
                  <a:fillRect b="-83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3" name="TextovéPole 2"/>
              <p:cNvSpPr txBox="1"/>
              <p:nvPr/>
            </p:nvSpPr>
            <p:spPr>
              <a:xfrm>
                <a:off x="2627784" y="968313"/>
                <a:ext cx="70884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/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÷2</m:t>
                      </m:r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27784" y="968313"/>
                <a:ext cx="708848" cy="369332"/>
              </a:xfrm>
              <a:prstGeom prst="rect">
                <a:avLst/>
              </a:prstGeom>
              <a:blipFill rotWithShape="1">
                <a:blip r:embed="rId3" cstate="print"/>
                <a:stretch>
                  <a:fillRect b="-15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4" name="TextovéPole 3"/>
              <p:cNvSpPr txBox="1"/>
              <p:nvPr/>
            </p:nvSpPr>
            <p:spPr>
              <a:xfrm>
                <a:off x="539552" y="1380047"/>
                <a:ext cx="151650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42,5=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+</m:t>
                      </m:r>
                      <m:r>
                        <a:rPr lang="cs-CZ" b="0" i="1" smtClean="0">
                          <a:latin typeface="Cambria Math"/>
                        </a:rPr>
                        <m:t>𝑦</m:t>
                      </m:r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9552" y="1380047"/>
                <a:ext cx="1516505" cy="369332"/>
              </a:xfrm>
              <a:prstGeom prst="rect">
                <a:avLst/>
              </a:prstGeom>
              <a:blipFill rotWithShape="1">
                <a:blip r:embed="rId4" cstate="print"/>
                <a:stretch>
                  <a:fillRect b="-655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5" name="TextovéPole 4"/>
              <p:cNvSpPr txBox="1"/>
              <p:nvPr/>
            </p:nvSpPr>
            <p:spPr>
              <a:xfrm>
                <a:off x="2627784" y="1380047"/>
                <a:ext cx="66313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/−</m:t>
                      </m:r>
                      <m:r>
                        <a:rPr lang="cs-CZ" b="0" i="1" smtClean="0">
                          <a:latin typeface="Cambria Math"/>
                        </a:rPr>
                        <m:t>𝑦</m:t>
                      </m:r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27784" y="1380047"/>
                <a:ext cx="663130" cy="369332"/>
              </a:xfrm>
              <a:prstGeom prst="rect">
                <a:avLst/>
              </a:prstGeom>
              <a:blipFill rotWithShape="1">
                <a:blip r:embed="rId5" cstate="print"/>
                <a:stretch>
                  <a:fillRect b="-1311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6" name="TextovéPole 5"/>
              <p:cNvSpPr txBox="1"/>
              <p:nvPr/>
            </p:nvSpPr>
            <p:spPr>
              <a:xfrm>
                <a:off x="179512" y="1761794"/>
                <a:ext cx="151650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42,5−</m:t>
                      </m:r>
                      <m:r>
                        <a:rPr lang="cs-CZ" b="0" i="1" smtClean="0">
                          <a:latin typeface="Cambria Math"/>
                        </a:rPr>
                        <m:t>𝑦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9512" y="1761794"/>
                <a:ext cx="1516505" cy="369332"/>
              </a:xfrm>
              <a:prstGeom prst="rect">
                <a:avLst/>
              </a:prstGeom>
              <a:blipFill rotWithShape="1">
                <a:blip r:embed="rId6" cstate="print"/>
                <a:stretch>
                  <a:fillRect b="-655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7" name="TextovéPole 6"/>
              <p:cNvSpPr txBox="1"/>
              <p:nvPr/>
            </p:nvSpPr>
            <p:spPr>
              <a:xfrm>
                <a:off x="4807438" y="1010715"/>
                <a:ext cx="307802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i="1">
                                  <a:latin typeface="Cambria Math"/>
                                </a:rPr>
                                <m:t>42,5−</m:t>
                              </m:r>
                              <m:r>
                                <a:rPr lang="cs-CZ" i="1">
                                  <a:latin typeface="Cambria Math"/>
                                </a:rPr>
                                <m:t>𝑦</m:t>
                              </m:r>
                            </m:e>
                          </m:d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+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𝑦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=1 056,25</m:t>
                      </m:r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07438" y="1010715"/>
                <a:ext cx="3078022" cy="369332"/>
              </a:xfrm>
              <a:prstGeom prst="rect">
                <a:avLst/>
              </a:prstGeom>
              <a:blipFill rotWithShape="1">
                <a:blip r:embed="rId7" cstate="print"/>
                <a:stretch>
                  <a:fillRect b="-83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9" name="TextovéPole 8"/>
              <p:cNvSpPr txBox="1"/>
              <p:nvPr/>
            </p:nvSpPr>
            <p:spPr>
              <a:xfrm>
                <a:off x="3918017" y="1337645"/>
                <a:ext cx="399577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1 806,25−85</m:t>
                      </m:r>
                      <m:r>
                        <a:rPr lang="cs-CZ" b="0" i="1" smtClean="0">
                          <a:latin typeface="Cambria Math"/>
                        </a:rPr>
                        <m:t>𝑦</m:t>
                      </m:r>
                      <m:r>
                        <a:rPr lang="cs-CZ" b="0" i="1" smtClean="0">
                          <a:latin typeface="Cambria Math"/>
                        </a:rPr>
                        <m:t>+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𝑦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+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𝑦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=1 056,25</m:t>
                      </m:r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18017" y="1337645"/>
                <a:ext cx="3995774" cy="369332"/>
              </a:xfrm>
              <a:prstGeom prst="rect">
                <a:avLst/>
              </a:prstGeom>
              <a:blipFill rotWithShape="1">
                <a:blip r:embed="rId8" cstate="print"/>
                <a:stretch>
                  <a:fillRect b="-1311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0" name="TextovéPole 9"/>
              <p:cNvSpPr txBox="1"/>
              <p:nvPr/>
            </p:nvSpPr>
            <p:spPr>
              <a:xfrm>
                <a:off x="4807438" y="1706977"/>
                <a:ext cx="237513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2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𝑦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−85</m:t>
                      </m:r>
                      <m:r>
                        <a:rPr lang="cs-CZ" b="0" i="1" smtClean="0">
                          <a:latin typeface="Cambria Math"/>
                        </a:rPr>
                        <m:t>𝑦</m:t>
                      </m:r>
                      <m:r>
                        <a:rPr lang="cs-CZ" b="0" i="1" smtClean="0">
                          <a:latin typeface="Cambria Math"/>
                        </a:rPr>
                        <m:t>+750=0</m:t>
                      </m:r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07438" y="1706977"/>
                <a:ext cx="2375137" cy="369332"/>
              </a:xfrm>
              <a:prstGeom prst="rect">
                <a:avLst/>
              </a:prstGeom>
              <a:blipFill rotWithShape="1">
                <a:blip r:embed="rId9" cstate="print"/>
                <a:stretch>
                  <a:fillRect b="-1311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1" name="TextovéPole 10"/>
              <p:cNvSpPr txBox="1"/>
              <p:nvPr/>
            </p:nvSpPr>
            <p:spPr>
              <a:xfrm>
                <a:off x="4596279" y="2131126"/>
                <a:ext cx="263924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</a:rPr>
                        <m:t>=2, </m:t>
                      </m:r>
                      <m:r>
                        <a:rPr lang="cs-CZ" b="0" i="1" smtClean="0">
                          <a:latin typeface="Cambria Math"/>
                        </a:rPr>
                        <m:t>𝑏</m:t>
                      </m:r>
                      <m:r>
                        <a:rPr lang="cs-CZ" b="0" i="1" smtClean="0">
                          <a:latin typeface="Cambria Math"/>
                        </a:rPr>
                        <m:t>=−85, </m:t>
                      </m:r>
                      <m:r>
                        <a:rPr lang="cs-CZ" b="0" i="1" smtClean="0">
                          <a:latin typeface="Cambria Math"/>
                        </a:rPr>
                        <m:t>𝑐</m:t>
                      </m:r>
                      <m:r>
                        <a:rPr lang="cs-CZ" b="0" i="1" smtClean="0">
                          <a:latin typeface="Cambria Math"/>
                        </a:rPr>
                        <m:t>=750</m:t>
                      </m:r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96279" y="2131126"/>
                <a:ext cx="2639249" cy="369332"/>
              </a:xfrm>
              <a:prstGeom prst="rect">
                <a:avLst/>
              </a:prstGeom>
              <a:blipFill rotWithShape="1">
                <a:blip r:embed="rId10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2" name="Obdélník 11"/>
              <p:cNvSpPr/>
              <p:nvPr/>
            </p:nvSpPr>
            <p:spPr>
              <a:xfrm>
                <a:off x="3577153" y="2636912"/>
                <a:ext cx="4677499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mtClean="0">
                          <a:latin typeface="Cambria Math"/>
                        </a:rPr>
                        <m:t>𝐷</m:t>
                      </m:r>
                      <m:r>
                        <a:rPr lang="cs-CZ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i="1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i="1">
                              <a:latin typeface="Cambria Math"/>
                            </a:rPr>
                            <m:t>𝑏</m:t>
                          </m:r>
                        </m:e>
                        <m:sup>
                          <m:r>
                            <a:rPr lang="cs-CZ" i="1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i="1">
                          <a:latin typeface="Cambria Math"/>
                        </a:rPr>
                        <m:t>−4</m:t>
                      </m:r>
                      <m:r>
                        <a:rPr lang="cs-CZ" i="1">
                          <a:latin typeface="Cambria Math"/>
                        </a:rPr>
                        <m:t>𝑎𝑐</m:t>
                      </m:r>
                      <m:r>
                        <a:rPr lang="cs-CZ" i="1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i="1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i="1"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85</m:t>
                              </m:r>
                            </m:e>
                          </m:d>
                        </m:e>
                        <m:sup>
                          <m:r>
                            <a:rPr lang="cs-CZ" i="1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−4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∙2∙750=1225</m:t>
                      </m:r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12" name="Obdélník 1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77153" y="2636912"/>
                <a:ext cx="4677499" cy="369332"/>
              </a:xfrm>
              <a:prstGeom prst="rect">
                <a:avLst/>
              </a:prstGeom>
              <a:blipFill rotWithShape="1">
                <a:blip r:embed="rId11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3" name="TextovéPole 12"/>
              <p:cNvSpPr txBox="1"/>
              <p:nvPr/>
            </p:nvSpPr>
            <p:spPr>
              <a:xfrm>
                <a:off x="2056057" y="3140968"/>
                <a:ext cx="4674228" cy="67781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𝑦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1,2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−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𝑏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±</m:t>
                          </m:r>
                          <m:rad>
                            <m:radPr>
                              <m:degHide m:val="on"/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𝐷</m:t>
                              </m:r>
                            </m:e>
                          </m:rad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85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±</m:t>
                          </m:r>
                          <m:rad>
                            <m:radPr>
                              <m:degHide m:val="on"/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1 125</m:t>
                              </m:r>
                            </m:e>
                          </m:rad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∙2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85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±35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4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56057" y="3140968"/>
                <a:ext cx="4674228" cy="677814"/>
              </a:xfrm>
              <a:prstGeom prst="rect">
                <a:avLst/>
              </a:prstGeom>
              <a:blipFill rotWithShape="1">
                <a:blip r:embed="rId12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4" name="Přímá spojnice se šipkou 13"/>
          <p:cNvCxnSpPr/>
          <p:nvPr/>
        </p:nvCxnSpPr>
        <p:spPr>
          <a:xfrm flipV="1">
            <a:off x="6654669" y="3354398"/>
            <a:ext cx="835156" cy="19072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>
            <a:off x="6654669" y="3546504"/>
            <a:ext cx="835156" cy="241319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16" name="TextovéPole 15"/>
              <p:cNvSpPr txBox="1"/>
              <p:nvPr/>
            </p:nvSpPr>
            <p:spPr>
              <a:xfrm>
                <a:off x="7572128" y="3140968"/>
                <a:ext cx="102508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𝑦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=30</m:t>
                      </m:r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72128" y="3140968"/>
                <a:ext cx="1025089" cy="369332"/>
              </a:xfrm>
              <a:prstGeom prst="rect">
                <a:avLst/>
              </a:prstGeom>
              <a:blipFill rotWithShape="1">
                <a:blip r:embed="rId13" cstate="print"/>
                <a:stretch>
                  <a:fillRect b="-655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7" name="TextovéPole 16"/>
              <p:cNvSpPr txBox="1"/>
              <p:nvPr/>
            </p:nvSpPr>
            <p:spPr>
              <a:xfrm>
                <a:off x="7572128" y="3634116"/>
                <a:ext cx="120674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𝑦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=12,5</m:t>
                      </m:r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72128" y="3634116"/>
                <a:ext cx="1206741" cy="369332"/>
              </a:xfrm>
              <a:prstGeom prst="rect">
                <a:avLst/>
              </a:prstGeom>
              <a:blipFill rotWithShape="1">
                <a:blip r:embed="rId14" cstate="print"/>
                <a:stretch>
                  <a:fillRect b="-655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8" name="Šipka doprava 17"/>
          <p:cNvSpPr/>
          <p:nvPr/>
        </p:nvSpPr>
        <p:spPr>
          <a:xfrm>
            <a:off x="395536" y="4221088"/>
            <a:ext cx="648072" cy="216024"/>
          </a:xfrm>
          <a:prstGeom prst="rightArrow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19" name="TextovéPole 18"/>
              <p:cNvSpPr txBox="1"/>
              <p:nvPr/>
            </p:nvSpPr>
            <p:spPr>
              <a:xfrm>
                <a:off x="1364689" y="4144434"/>
                <a:ext cx="238366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𝑦</m:t>
                      </m:r>
                      <m:r>
                        <a:rPr lang="cs-CZ" b="0" i="1" smtClean="0">
                          <a:latin typeface="Cambria Math"/>
                        </a:rPr>
                        <m:t>=30 </m:t>
                      </m:r>
                      <m:r>
                        <a:rPr lang="cs-CZ" b="0" i="1" smtClean="0">
                          <a:latin typeface="Cambria Math"/>
                        </a:rPr>
                        <m:t>𝑚</m:t>
                      </m:r>
                      <m:r>
                        <a:rPr lang="cs-CZ" b="0" i="1" smtClean="0">
                          <a:latin typeface="Cambria Math"/>
                        </a:rPr>
                        <m:t>, 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=12,5 </m:t>
                      </m:r>
                      <m:r>
                        <a:rPr lang="cs-CZ" b="0" i="1" smtClean="0">
                          <a:latin typeface="Cambria Math"/>
                        </a:rPr>
                        <m:t>𝑚</m:t>
                      </m:r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64689" y="4144434"/>
                <a:ext cx="2383666" cy="369332"/>
              </a:xfrm>
              <a:prstGeom prst="rect">
                <a:avLst/>
              </a:prstGeom>
              <a:blipFill rotWithShape="1">
                <a:blip r:embed="rId15" cstate="print"/>
                <a:stretch>
                  <a:fillRect b="-83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0" name="TextovéPole 19"/>
          <p:cNvSpPr txBox="1"/>
          <p:nvPr/>
        </p:nvSpPr>
        <p:spPr>
          <a:xfrm>
            <a:off x="395536" y="4653136"/>
            <a:ext cx="16605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Zkouška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21" name="TextovéPole 20"/>
              <p:cNvSpPr txBox="1"/>
              <p:nvPr/>
            </p:nvSpPr>
            <p:spPr>
              <a:xfrm>
                <a:off x="1705553" y="4653136"/>
                <a:ext cx="310777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2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30+12,5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</a:rPr>
                        <m:t>=2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∙42,5=85</m:t>
                      </m:r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05553" y="4653136"/>
                <a:ext cx="3107774" cy="369332"/>
              </a:xfrm>
              <a:prstGeom prst="rect">
                <a:avLst/>
              </a:prstGeom>
              <a:blipFill rotWithShape="1">
                <a:blip r:embed="rId16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2" name="TextovéPole 21"/>
          <p:cNvSpPr txBox="1"/>
          <p:nvPr/>
        </p:nvSpPr>
        <p:spPr>
          <a:xfrm>
            <a:off x="395536" y="5301208"/>
            <a:ext cx="83833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Rozměry parcely jsou 30 m a 12,5 m.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25" name="Přímá spojnice 24"/>
          <p:cNvCxnSpPr/>
          <p:nvPr/>
        </p:nvCxnSpPr>
        <p:spPr>
          <a:xfrm flipH="1">
            <a:off x="395536" y="5670540"/>
            <a:ext cx="373850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40636279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1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4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8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6" grpId="0" animBg="1"/>
      <p:bldP spid="17" grpId="0" animBg="1"/>
      <p:bldP spid="18" grpId="0" animBg="1"/>
      <p:bldP spid="19" grpId="0" animBg="1"/>
      <p:bldP spid="20" grpId="0"/>
      <p:bldP spid="21" grpId="0" animBg="1"/>
      <p:bldP spid="2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7592" y="908720"/>
            <a:ext cx="732385" cy="461665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Př.: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190751" y="400888"/>
            <a:ext cx="684076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Skupina studentů pracovala na brigádě. Za splnění úkolu měla dostat odměnu 4 800 Kč. Do skupiny však byli zařazeni další 3 studenti, takže odměna připadající na jednoho pracovníka se snížila o  80 Kč. Kolik studentů bylo původně ve skupině, jaká měla být původní odměna připadající na jednoho pracovníka?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5" name="Přímá spojnice 4"/>
          <p:cNvCxnSpPr/>
          <p:nvPr/>
        </p:nvCxnSpPr>
        <p:spPr>
          <a:xfrm flipH="1">
            <a:off x="287592" y="1916832"/>
            <a:ext cx="759677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287592" y="2060848"/>
            <a:ext cx="2268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Řešení:</a:t>
            </a:r>
            <a:endParaRPr lang="cs-CZ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395536" y="2430180"/>
            <a:ext cx="640871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Původní počet pracovníků			x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Původní odměna pro jednoho pracovníka	y Kč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Nový počet pracovníků			x+3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Snížená odměna				(y-80) Kč	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Celková odměna				4 800 Kč	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95536" y="3907508"/>
            <a:ext cx="33123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Můžeme psát rovnice: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10" name="TextovéPole 9"/>
              <p:cNvSpPr txBox="1"/>
              <p:nvPr/>
            </p:nvSpPr>
            <p:spPr>
              <a:xfrm>
                <a:off x="618174" y="4304978"/>
                <a:ext cx="157447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1" i="1" smtClean="0">
                          <a:latin typeface="Cambria Math"/>
                        </a:rPr>
                        <m:t>𝒙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∙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𝒚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𝟒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 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𝟖𝟎𝟎</m:t>
                      </m:r>
                    </m:oMath>
                  </m:oMathPara>
                </a14:m>
                <a:endParaRPr lang="cs-CZ" b="1" dirty="0"/>
              </a:p>
            </p:txBody>
          </p:sp>
        </mc:Choice>
        <mc:Fallback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8174" y="4304978"/>
                <a:ext cx="1574470" cy="369332"/>
              </a:xfrm>
              <a:prstGeom prst="rect">
                <a:avLst/>
              </a:prstGeom>
              <a:blipFill rotWithShape="1">
                <a:blip r:embed="rId2" cstate="print"/>
                <a:stretch>
                  <a:fillRect b="-491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" name="TextovéPole 10"/>
          <p:cNvSpPr txBox="1"/>
          <p:nvPr/>
        </p:nvSpPr>
        <p:spPr>
          <a:xfrm>
            <a:off x="2987824" y="4304978"/>
            <a:ext cx="9541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12" name="TextovéPole 11"/>
              <p:cNvSpPr txBox="1"/>
              <p:nvPr/>
            </p:nvSpPr>
            <p:spPr>
              <a:xfrm>
                <a:off x="4036722" y="4319468"/>
                <a:ext cx="276235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1" i="1" smtClean="0">
                              <a:latin typeface="Cambria Math"/>
                            </a:rPr>
                            <m:t>𝒙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+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𝟑</m:t>
                          </m:r>
                        </m:e>
                      </m:d>
                      <m:d>
                        <m:d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1" i="1" smtClean="0">
                              <a:latin typeface="Cambria Math"/>
                            </a:rPr>
                            <m:t>𝒚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−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𝟖𝟎</m:t>
                          </m:r>
                        </m:e>
                      </m:d>
                      <m:r>
                        <a:rPr lang="cs-CZ" b="1" i="1" smtClean="0">
                          <a:latin typeface="Cambria Math"/>
                        </a:rPr>
                        <m:t>=</m:t>
                      </m:r>
                      <m:r>
                        <a:rPr lang="cs-CZ" b="1" i="1" smtClean="0">
                          <a:latin typeface="Cambria Math"/>
                        </a:rPr>
                        <m:t>𝟒</m:t>
                      </m:r>
                      <m:r>
                        <a:rPr lang="cs-CZ" b="1" i="1" smtClean="0">
                          <a:latin typeface="Cambria Math"/>
                        </a:rPr>
                        <m:t> </m:t>
                      </m:r>
                      <m:r>
                        <a:rPr lang="cs-CZ" b="1" i="1" smtClean="0">
                          <a:latin typeface="Cambria Math"/>
                        </a:rPr>
                        <m:t>𝟖𝟎𝟎</m:t>
                      </m:r>
                    </m:oMath>
                  </m:oMathPara>
                </a14:m>
                <a:endParaRPr lang="cs-CZ" b="1" dirty="0"/>
              </a:p>
            </p:txBody>
          </p:sp>
        </mc:Choice>
        <mc:Fallback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36722" y="4319468"/>
                <a:ext cx="2762359" cy="369332"/>
              </a:xfrm>
              <a:prstGeom prst="rect">
                <a:avLst/>
              </a:prstGeom>
              <a:blipFill rotWithShape="1">
                <a:blip r:embed="rId3" cstate="print"/>
                <a:stretch>
                  <a:fillRect b="-6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3" name="TextovéPole 12"/>
          <p:cNvSpPr txBox="1"/>
          <p:nvPr/>
        </p:nvSpPr>
        <p:spPr>
          <a:xfrm>
            <a:off x="395536" y="5013176"/>
            <a:ext cx="80648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 první rovnice vyjádříme neznámou x a získaný výraz dosadíme do druhé rovnice.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666135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9" grpId="0"/>
      <p:bldP spid="10" grpId="0" animBg="1"/>
      <p:bldP spid="11" grpId="0"/>
      <p:bldP spid="12" grpId="0" animBg="1"/>
      <p:bldP spid="1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xmlns="" Requires="a14">
          <p:sp>
            <p:nvSpPr>
              <p:cNvPr id="2" name="TextovéPole 1"/>
              <p:cNvSpPr txBox="1"/>
              <p:nvPr/>
            </p:nvSpPr>
            <p:spPr>
              <a:xfrm>
                <a:off x="395536" y="980728"/>
                <a:ext cx="157447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𝑦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=4 800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2" name="TextovéPole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980728"/>
                <a:ext cx="1574470" cy="369332"/>
              </a:xfrm>
              <a:prstGeom prst="rect">
                <a:avLst/>
              </a:prstGeom>
              <a:blipFill rotWithShape="1">
                <a:blip r:embed="rId2" cstate="print"/>
                <a:stretch>
                  <a:fillRect b="-6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3" name="TextovéPole 2"/>
              <p:cNvSpPr txBox="1"/>
              <p:nvPr/>
            </p:nvSpPr>
            <p:spPr>
              <a:xfrm>
                <a:off x="1991068" y="980728"/>
                <a:ext cx="71442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/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÷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𝑦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91068" y="980728"/>
                <a:ext cx="714426" cy="369332"/>
              </a:xfrm>
              <a:prstGeom prst="rect">
                <a:avLst/>
              </a:prstGeom>
              <a:blipFill rotWithShape="1">
                <a:blip r:embed="rId3" cstate="print"/>
                <a:stretch>
                  <a:fillRect b="-133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4" name="TextovéPole 3"/>
              <p:cNvSpPr txBox="1"/>
              <p:nvPr/>
            </p:nvSpPr>
            <p:spPr>
              <a:xfrm>
                <a:off x="704294" y="1350060"/>
                <a:ext cx="1238416" cy="66005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4 800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𝑦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04294" y="1350060"/>
                <a:ext cx="1238416" cy="660052"/>
              </a:xfrm>
              <a:prstGeom prst="rect">
                <a:avLst/>
              </a:prstGeom>
              <a:blipFill rotWithShape="1">
                <a:blip r:embed="rId4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5" name="TextovéPole 4"/>
              <p:cNvSpPr txBox="1"/>
              <p:nvPr/>
            </p:nvSpPr>
            <p:spPr>
              <a:xfrm>
                <a:off x="1371478" y="2163957"/>
                <a:ext cx="276235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ctrlPr>
                            <a:rPr lang="cs-CZ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+3</m:t>
                          </m:r>
                        </m:e>
                      </m:d>
                      <m:d>
                        <m:dPr>
                          <m:ctrlPr>
                            <a:rPr lang="cs-CZ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𝑦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−80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</a:rPr>
                        <m:t>=4 800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71478" y="2163957"/>
                <a:ext cx="2762359" cy="369332"/>
              </a:xfrm>
              <a:prstGeom prst="rect">
                <a:avLst/>
              </a:prstGeom>
              <a:blipFill rotWithShape="1">
                <a:blip r:embed="rId5" cstate="print"/>
                <a:stretch>
                  <a:fillRect b="-491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6" name="TextovéPole 5"/>
              <p:cNvSpPr txBox="1"/>
              <p:nvPr/>
            </p:nvSpPr>
            <p:spPr>
              <a:xfrm>
                <a:off x="1159120" y="2533289"/>
                <a:ext cx="2920992" cy="51648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(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i="1">
                            <a:latin typeface="Cambria Math"/>
                          </a:rPr>
                          <m:t>4 800</m:t>
                        </m:r>
                      </m:num>
                      <m:den>
                        <m:r>
                          <a:rPr lang="cs-CZ" i="1">
                            <a:latin typeface="Cambria Math"/>
                          </a:rPr>
                          <m:t>𝑦</m:t>
                        </m:r>
                      </m:den>
                    </m:f>
                    <m:r>
                      <a:rPr lang="cs-CZ" b="0" i="1" smtClean="0">
                        <a:latin typeface="Cambria Math"/>
                      </a:rPr>
                      <m:t>+3)</m:t>
                    </m:r>
                    <m:d>
                      <m:dPr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𝑦</m:t>
                        </m:r>
                        <m:r>
                          <a:rPr lang="cs-CZ" b="0" i="1" smtClean="0">
                            <a:latin typeface="Cambria Math"/>
                          </a:rPr>
                          <m:t>−80</m:t>
                        </m:r>
                      </m:e>
                    </m:d>
                    <m:r>
                      <a:rPr lang="cs-CZ" b="0" i="1" smtClean="0">
                        <a:latin typeface="Cambria Math"/>
                      </a:rPr>
                      <m:t>=4 800</m:t>
                    </m:r>
                  </m:oMath>
                </a14:m>
                <a:endParaRPr lang="cs-CZ" dirty="0"/>
              </a:p>
            </p:txBody>
          </p:sp>
        </mc:Choice>
        <mc:Fallback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59120" y="2533289"/>
                <a:ext cx="2920992" cy="516488"/>
              </a:xfrm>
              <a:prstGeom prst="rect">
                <a:avLst/>
              </a:prstGeom>
              <a:blipFill rotWithShape="1">
                <a:blip r:embed="rId6" cstate="print"/>
                <a:stretch>
                  <a:fillRect l="-1670" b="-238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7" name="TextovéPole 6"/>
              <p:cNvSpPr txBox="1"/>
              <p:nvPr/>
            </p:nvSpPr>
            <p:spPr>
              <a:xfrm>
                <a:off x="125389" y="2980171"/>
                <a:ext cx="3966920" cy="66005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4 800−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384 000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𝑦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+3</m:t>
                      </m:r>
                      <m:r>
                        <a:rPr lang="cs-CZ" b="0" i="1" smtClean="0">
                          <a:latin typeface="Cambria Math"/>
                        </a:rPr>
                        <m:t>𝑦</m:t>
                      </m:r>
                      <m:r>
                        <a:rPr lang="cs-CZ" b="0" i="1" smtClean="0">
                          <a:latin typeface="Cambria Math"/>
                        </a:rPr>
                        <m:t>−240=4 800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5389" y="2980171"/>
                <a:ext cx="3966920" cy="660052"/>
              </a:xfrm>
              <a:prstGeom prst="rect">
                <a:avLst/>
              </a:prstGeom>
              <a:blipFill rotWithShape="1">
                <a:blip r:embed="rId7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8" name="TextovéPole 7"/>
              <p:cNvSpPr txBox="1"/>
              <p:nvPr/>
            </p:nvSpPr>
            <p:spPr>
              <a:xfrm>
                <a:off x="734323" y="3510135"/>
                <a:ext cx="2902526" cy="66005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−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384 000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𝑦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+3</m:t>
                      </m:r>
                      <m:r>
                        <a:rPr lang="cs-CZ" b="0" i="1" smtClean="0">
                          <a:latin typeface="Cambria Math"/>
                        </a:rPr>
                        <m:t>𝑦</m:t>
                      </m:r>
                      <m:r>
                        <a:rPr lang="cs-CZ" b="0" i="1" smtClean="0">
                          <a:latin typeface="Cambria Math"/>
                        </a:rPr>
                        <m:t>−240=0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34323" y="3510135"/>
                <a:ext cx="2902526" cy="660052"/>
              </a:xfrm>
              <a:prstGeom prst="rect">
                <a:avLst/>
              </a:prstGeom>
              <a:blipFill rotWithShape="1">
                <a:blip r:embed="rId8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9" name="TextovéPole 8"/>
              <p:cNvSpPr txBox="1"/>
              <p:nvPr/>
            </p:nvSpPr>
            <p:spPr>
              <a:xfrm>
                <a:off x="4133837" y="3634014"/>
                <a:ext cx="59901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/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𝑦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33837" y="3634014"/>
                <a:ext cx="599010" cy="369332"/>
              </a:xfrm>
              <a:prstGeom prst="rect">
                <a:avLst/>
              </a:prstGeom>
              <a:blipFill rotWithShape="1">
                <a:blip r:embed="rId9" cstate="print"/>
                <a:stretch>
                  <a:fillRect b="-114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0" name="TextovéPole 9"/>
              <p:cNvSpPr txBox="1"/>
              <p:nvPr/>
            </p:nvSpPr>
            <p:spPr>
              <a:xfrm>
                <a:off x="763979" y="4025782"/>
                <a:ext cx="292015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b="0" dirty="0" smtClean="0">
                    <a:latin typeface="Times New Roman" pitchFamily="18" charset="0"/>
                    <a:cs typeface="Times New Roman" pitchFamily="18" charset="0"/>
                  </a:rPr>
                  <a:t>-384</a:t>
                </a:r>
                <a14:m>
                  <m:oMath xmlns:m="http://schemas.openxmlformats.org/officeDocument/2006/math">
                    <m:r>
                      <a:rPr lang="cs-CZ" b="0" i="0" smtClean="0">
                        <a:latin typeface="Cambria Math"/>
                      </a:rPr>
                      <m:t> </m:t>
                    </m:r>
                    <m:r>
                      <a:rPr lang="cs-CZ" b="0" i="1" smtClean="0">
                        <a:latin typeface="Cambria Math"/>
                      </a:rPr>
                      <m:t>000+3</m:t>
                    </m:r>
                    <m:sSup>
                      <m:sSupPr>
                        <m:ctrlPr>
                          <a:rPr lang="cs-CZ" b="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𝑦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b="0" i="1" smtClean="0">
                        <a:latin typeface="Cambria Math"/>
                      </a:rPr>
                      <m:t>−240</m:t>
                    </m:r>
                    <m:r>
                      <a:rPr lang="cs-CZ" b="0" i="1" smtClean="0">
                        <a:latin typeface="Cambria Math"/>
                      </a:rPr>
                      <m:t>𝑦</m:t>
                    </m:r>
                    <m:r>
                      <a:rPr lang="cs-CZ" b="0" i="1" smtClean="0">
                        <a:latin typeface="Cambria Math"/>
                      </a:rPr>
                      <m:t>=0</m:t>
                    </m:r>
                  </m:oMath>
                </a14:m>
                <a:endParaRPr lang="cs-CZ" dirty="0"/>
              </a:p>
            </p:txBody>
          </p:sp>
        </mc:Choice>
        <mc:Fallback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63979" y="4025782"/>
                <a:ext cx="2920158" cy="369332"/>
              </a:xfrm>
              <a:prstGeom prst="rect">
                <a:avLst/>
              </a:prstGeom>
              <a:blipFill rotWithShape="1">
                <a:blip r:embed="rId10" cstate="print"/>
                <a:stretch>
                  <a:fillRect l="-1670" t="-9836" b="-2295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1" name="TextovéPole 10"/>
              <p:cNvSpPr txBox="1"/>
              <p:nvPr/>
            </p:nvSpPr>
            <p:spPr>
              <a:xfrm>
                <a:off x="4077232" y="4025782"/>
                <a:ext cx="70884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/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÷3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77232" y="4025782"/>
                <a:ext cx="708848" cy="369332"/>
              </a:xfrm>
              <a:prstGeom prst="rect">
                <a:avLst/>
              </a:prstGeom>
              <a:blipFill rotWithShape="1">
                <a:blip r:embed="rId11" cstate="print"/>
                <a:stretch>
                  <a:fillRect b="-114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2" name="TextovéPole 11"/>
              <p:cNvSpPr txBox="1"/>
              <p:nvPr/>
            </p:nvSpPr>
            <p:spPr>
              <a:xfrm>
                <a:off x="953935" y="4382844"/>
                <a:ext cx="268291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𝑦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−80</m:t>
                      </m:r>
                      <m:r>
                        <a:rPr lang="cs-CZ" b="0" i="1" smtClean="0">
                          <a:latin typeface="Cambria Math"/>
                        </a:rPr>
                        <m:t>𝑦</m:t>
                      </m:r>
                      <m:r>
                        <a:rPr lang="cs-CZ" b="0" i="1" smtClean="0">
                          <a:latin typeface="Cambria Math"/>
                        </a:rPr>
                        <m:t>−128 000=0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53935" y="4382844"/>
                <a:ext cx="2682914" cy="369332"/>
              </a:xfrm>
              <a:prstGeom prst="rect">
                <a:avLst/>
              </a:prstGeom>
              <a:blipFill rotWithShape="1">
                <a:blip r:embed="rId12" cstate="print"/>
                <a:stretch>
                  <a:fillRect b="-114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3" name="TextovéPole 12"/>
              <p:cNvSpPr txBox="1"/>
              <p:nvPr/>
            </p:nvSpPr>
            <p:spPr>
              <a:xfrm>
                <a:off x="4092309" y="4382844"/>
                <a:ext cx="324839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</a:rPr>
                        <m:t>=1, </m:t>
                      </m:r>
                      <m:r>
                        <a:rPr lang="cs-CZ" b="0" i="1" smtClean="0">
                          <a:latin typeface="Cambria Math"/>
                        </a:rPr>
                        <m:t>𝑏</m:t>
                      </m:r>
                      <m:r>
                        <a:rPr lang="cs-CZ" b="0" i="1" smtClean="0">
                          <a:latin typeface="Cambria Math"/>
                        </a:rPr>
                        <m:t>=−80, </m:t>
                      </m:r>
                      <m:r>
                        <a:rPr lang="cs-CZ" b="0" i="1" smtClean="0">
                          <a:latin typeface="Cambria Math"/>
                        </a:rPr>
                        <m:t>𝑐</m:t>
                      </m:r>
                      <m:r>
                        <a:rPr lang="cs-CZ" b="0" i="1" smtClean="0">
                          <a:latin typeface="Cambria Math"/>
                        </a:rPr>
                        <m:t>=−128 000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92309" y="4382844"/>
                <a:ext cx="3248390" cy="369332"/>
              </a:xfrm>
              <a:prstGeom prst="rect">
                <a:avLst/>
              </a:prstGeom>
              <a:blipFill rotWithShape="1">
                <a:blip r:embed="rId13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4" name="Obdélník 13"/>
              <p:cNvSpPr/>
              <p:nvPr/>
            </p:nvSpPr>
            <p:spPr>
              <a:xfrm>
                <a:off x="-468560" y="5334173"/>
                <a:ext cx="6748080" cy="675057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𝑦</m:t>
                          </m:r>
                        </m:e>
                        <m:sub>
                          <m:r>
                            <a:rPr lang="cs-CZ" i="1">
                              <a:latin typeface="Cambria Math"/>
                            </a:rPr>
                            <m:t>1,2</m:t>
                          </m:r>
                        </m:sub>
                      </m:sSub>
                      <m:r>
                        <a:rPr lang="cs-CZ" i="1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i="1">
                              <a:latin typeface="Cambria Math"/>
                            </a:rPr>
                            <m:t>−</m:t>
                          </m:r>
                          <m:r>
                            <a:rPr lang="cs-CZ" i="1">
                              <a:latin typeface="Cambria Math"/>
                            </a:rPr>
                            <m:t>𝑏</m:t>
                          </m:r>
                          <m:r>
                            <a:rPr lang="cs-CZ" i="1">
                              <a:latin typeface="Cambria Math"/>
                              <a:ea typeface="Cambria Math"/>
                            </a:rPr>
                            <m:t>±</m:t>
                          </m:r>
                          <m:rad>
                            <m:radPr>
                              <m:degHide m:val="on"/>
                              <m:ctrlPr>
                                <a:rPr lang="cs-CZ" i="1">
                                  <a:latin typeface="Cambria Math"/>
                                  <a:ea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i="1">
                                  <a:latin typeface="Cambria Math"/>
                                  <a:ea typeface="Cambria Math"/>
                                </a:rPr>
                                <m:t>𝐷</m:t>
                              </m:r>
                            </m:e>
                          </m:rad>
                        </m:num>
                        <m:den>
                          <m:r>
                            <a:rPr lang="cs-CZ" i="1">
                              <a:latin typeface="Cambria Math"/>
                            </a:rPr>
                            <m:t>2</m:t>
                          </m:r>
                          <m:r>
                            <a:rPr lang="cs-CZ" i="1">
                              <a:latin typeface="Cambria Math"/>
                            </a:rPr>
                            <m:t>𝑎</m:t>
                          </m:r>
                        </m:den>
                      </m:f>
                      <m:r>
                        <a:rPr lang="cs-CZ" i="1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80</m:t>
                          </m:r>
                          <m:r>
                            <a:rPr lang="cs-CZ" i="1">
                              <a:latin typeface="Cambria Math"/>
                              <a:ea typeface="Cambria Math"/>
                            </a:rPr>
                            <m:t>±</m:t>
                          </m:r>
                          <m:rad>
                            <m:radPr>
                              <m:degHide m:val="on"/>
                              <m:ctrlPr>
                                <a:rPr lang="cs-CZ" i="1">
                                  <a:latin typeface="Cambria Math"/>
                                  <a:ea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518 400</m:t>
                              </m:r>
                            </m:e>
                          </m:rad>
                        </m:num>
                        <m:den>
                          <m:r>
                            <a:rPr lang="cs-CZ" i="1">
                              <a:latin typeface="Cambria Math"/>
                            </a:rPr>
                            <m:t>2</m:t>
                          </m:r>
                          <m:r>
                            <a:rPr lang="cs-CZ" i="1">
                              <a:latin typeface="Cambria Math"/>
                              <a:ea typeface="Cambria Math"/>
                            </a:rPr>
                            <m:t>∙1</m:t>
                          </m:r>
                        </m:den>
                      </m:f>
                      <m:r>
                        <a:rPr lang="cs-CZ" i="1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80</m:t>
                          </m:r>
                          <m:r>
                            <a:rPr lang="cs-CZ" i="1">
                              <a:latin typeface="Cambria Math"/>
                              <a:ea typeface="Cambria Math"/>
                            </a:rPr>
                            <m:t>±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720</m:t>
                          </m:r>
                        </m:num>
                        <m:den>
                          <m:r>
                            <a:rPr lang="cs-CZ" i="1"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cs-CZ" i="1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14" name="Obdélník 1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-468560" y="5334173"/>
                <a:ext cx="6748080" cy="675057"/>
              </a:xfrm>
              <a:prstGeom prst="rect">
                <a:avLst/>
              </a:prstGeom>
              <a:blipFill rotWithShape="1">
                <a:blip r:embed="rId14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5" name="Obdélník 14"/>
              <p:cNvSpPr/>
              <p:nvPr/>
            </p:nvSpPr>
            <p:spPr>
              <a:xfrm>
                <a:off x="423152" y="4939066"/>
                <a:ext cx="7696786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mtClean="0">
                          <a:latin typeface="Cambria Math"/>
                        </a:rPr>
                        <m:t>𝐷</m:t>
                      </m:r>
                      <m:r>
                        <a:rPr lang="cs-CZ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i="1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i="1">
                              <a:latin typeface="Cambria Math"/>
                            </a:rPr>
                            <m:t>𝑏</m:t>
                          </m:r>
                        </m:e>
                        <m:sup>
                          <m:r>
                            <a:rPr lang="cs-CZ" i="1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i="1">
                          <a:latin typeface="Cambria Math"/>
                        </a:rPr>
                        <m:t>−4</m:t>
                      </m:r>
                      <m:r>
                        <a:rPr lang="cs-CZ" i="1">
                          <a:latin typeface="Cambria Math"/>
                        </a:rPr>
                        <m:t>𝑎𝑐</m:t>
                      </m:r>
                      <m:r>
                        <a:rPr lang="cs-CZ" i="1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i="1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i="1"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80</m:t>
                              </m:r>
                            </m:e>
                          </m:d>
                        </m:e>
                        <m:sup>
                          <m:r>
                            <a:rPr lang="cs-CZ" i="1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−4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∙1∙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−128 000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=6400+512 000=518 400</m:t>
                      </m:r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15" name="Obdélník 1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3152" y="4939066"/>
                <a:ext cx="7696786" cy="369332"/>
              </a:xfrm>
              <a:prstGeom prst="rect">
                <a:avLst/>
              </a:prstGeom>
              <a:blipFill rotWithShape="1">
                <a:blip r:embed="rId15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6" name="Přímá spojnice se šipkou 15"/>
          <p:cNvCxnSpPr/>
          <p:nvPr/>
        </p:nvCxnSpPr>
        <p:spPr>
          <a:xfrm flipV="1">
            <a:off x="5444364" y="5533493"/>
            <a:ext cx="835156" cy="19072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>
            <a:off x="5444364" y="5725599"/>
            <a:ext cx="835156" cy="241319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18" name="TextovéPole 17"/>
              <p:cNvSpPr txBox="1"/>
              <p:nvPr/>
            </p:nvSpPr>
            <p:spPr>
              <a:xfrm>
                <a:off x="6361823" y="5308398"/>
                <a:ext cx="120571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1" i="1" smtClean="0">
                              <a:latin typeface="Cambria Math"/>
                            </a:rPr>
                            <m:t>𝒚</m:t>
                          </m:r>
                        </m:e>
                        <m:sub>
                          <m:r>
                            <a:rPr lang="cs-CZ" b="1" i="1" smtClean="0">
                              <a:latin typeface="Cambria Math"/>
                            </a:rPr>
                            <m:t>𝟏</m:t>
                          </m:r>
                        </m:sub>
                      </m:sSub>
                      <m:r>
                        <a:rPr lang="cs-CZ" b="1" i="1" smtClean="0">
                          <a:latin typeface="Cambria Math"/>
                        </a:rPr>
                        <m:t>=</m:t>
                      </m:r>
                      <m:r>
                        <a:rPr lang="cs-CZ" b="1" i="1" smtClean="0">
                          <a:latin typeface="Cambria Math"/>
                        </a:rPr>
                        <m:t>𝟒𝟎𝟎</m:t>
                      </m:r>
                    </m:oMath>
                  </m:oMathPara>
                </a14:m>
                <a:endParaRPr lang="cs-CZ" b="1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61823" y="5308398"/>
                <a:ext cx="1205715" cy="369332"/>
              </a:xfrm>
              <a:prstGeom prst="rect">
                <a:avLst/>
              </a:prstGeom>
              <a:blipFill rotWithShape="1">
                <a:blip r:embed="rId16" cstate="print"/>
                <a:stretch>
                  <a:fillRect b="-83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9" name="TextovéPole 18"/>
              <p:cNvSpPr txBox="1"/>
              <p:nvPr/>
            </p:nvSpPr>
            <p:spPr>
              <a:xfrm>
                <a:off x="6361823" y="5813211"/>
                <a:ext cx="133177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𝑦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=−320</m:t>
                      </m:r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61823" y="5813211"/>
                <a:ext cx="1331775" cy="369332"/>
              </a:xfrm>
              <a:prstGeom prst="rect">
                <a:avLst/>
              </a:prstGeom>
              <a:blipFill rotWithShape="1">
                <a:blip r:embed="rId17" cstate="print"/>
                <a:stretch>
                  <a:fillRect b="-83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0" name="TextovéPole 19"/>
          <p:cNvSpPr txBox="1"/>
          <p:nvPr/>
        </p:nvSpPr>
        <p:spPr>
          <a:xfrm>
            <a:off x="395536" y="6309320"/>
            <a:ext cx="53209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Zadání úlohy vyhovuje pouze kořen 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21" name="TextovéPole 20"/>
              <p:cNvSpPr txBox="1"/>
              <p:nvPr/>
            </p:nvSpPr>
            <p:spPr>
              <a:xfrm>
                <a:off x="4092309" y="6309320"/>
                <a:ext cx="390087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𝑦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b="0" i="1" smtClean="0">
                        <a:latin typeface="Cambria Math"/>
                      </a:rPr>
                      <m:t>=400, 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odměna nemůže být záporná.</a:t>
                </a:r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92309" y="6309320"/>
                <a:ext cx="3900876" cy="369332"/>
              </a:xfrm>
              <a:prstGeom prst="rect">
                <a:avLst/>
              </a:prstGeom>
              <a:blipFill rotWithShape="1">
                <a:blip r:embed="rId18" cstate="print"/>
                <a:stretch>
                  <a:fillRect t="-8197" r="-469" b="-245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26940047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8" grpId="0" animBg="1"/>
      <p:bldP spid="19" grpId="0" animBg="1"/>
      <p:bldP spid="20" grpId="0"/>
      <p:bldP spid="21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xmlns="" Requires="a14">
          <p:sp>
            <p:nvSpPr>
              <p:cNvPr id="2" name="TextovéPole 1"/>
              <p:cNvSpPr txBox="1"/>
              <p:nvPr/>
            </p:nvSpPr>
            <p:spPr>
              <a:xfrm>
                <a:off x="539552" y="1032613"/>
                <a:ext cx="2156937" cy="51648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𝑥</m:t>
                    </m:r>
                    <m:r>
                      <a:rPr lang="cs-CZ" b="0" i="1" smtClean="0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b="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4 800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𝑦</m:t>
                        </m:r>
                      </m:den>
                    </m:f>
                  </m:oMath>
                </a14:m>
                <a:r>
                  <a:rPr lang="cs-CZ" dirty="0" smtClean="0"/>
                  <a:t>=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dirty="0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dirty="0" smtClean="0">
                            <a:latin typeface="Cambria Math"/>
                          </a:rPr>
                          <m:t>4 800</m:t>
                        </m:r>
                      </m:num>
                      <m:den>
                        <m:r>
                          <a:rPr lang="cs-CZ" b="0" i="1" dirty="0" smtClean="0">
                            <a:latin typeface="Cambria Math"/>
                          </a:rPr>
                          <m:t>400</m:t>
                        </m:r>
                      </m:den>
                    </m:f>
                    <m:r>
                      <a:rPr lang="cs-CZ" b="0" i="1" dirty="0" smtClean="0">
                        <a:latin typeface="Cambria Math"/>
                      </a:rPr>
                      <m:t>=12</m:t>
                    </m:r>
                  </m:oMath>
                </a14:m>
                <a:endParaRPr lang="cs-CZ" dirty="0"/>
              </a:p>
            </p:txBody>
          </p:sp>
        </mc:Choice>
        <mc:Fallback>
          <p:sp>
            <p:nvSpPr>
              <p:cNvPr id="2" name="TextovéPole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9552" y="1032613"/>
                <a:ext cx="2156937" cy="516488"/>
              </a:xfrm>
              <a:prstGeom prst="rect">
                <a:avLst/>
              </a:prstGeom>
              <a:blipFill rotWithShape="1">
                <a:blip r:embed="rId2" cstate="print"/>
                <a:stretch>
                  <a:fillRect b="-117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TextovéPole 2"/>
          <p:cNvSpPr txBox="1"/>
          <p:nvPr/>
        </p:nvSpPr>
        <p:spPr>
          <a:xfrm>
            <a:off x="321876" y="1700808"/>
            <a:ext cx="2592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Zkouška</a:t>
            </a:r>
            <a:endParaRPr lang="cs-CZ" b="1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4" name="TextovéPole 3"/>
              <p:cNvSpPr txBox="1"/>
              <p:nvPr/>
            </p:nvSpPr>
            <p:spPr>
              <a:xfrm>
                <a:off x="321876" y="2104211"/>
                <a:ext cx="190949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12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∙400=4 800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1876" y="2104211"/>
                <a:ext cx="1909497" cy="369332"/>
              </a:xfrm>
              <a:prstGeom prst="rect">
                <a:avLst/>
              </a:prstGeom>
              <a:blipFill rotWithShape="1">
                <a:blip r:embed="rId3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5" name="TextovéPole 4"/>
              <p:cNvSpPr txBox="1"/>
              <p:nvPr/>
            </p:nvSpPr>
            <p:spPr>
              <a:xfrm>
                <a:off x="217785" y="2502790"/>
                <a:ext cx="417941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ctrlPr>
                            <a:rPr lang="cs-CZ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12+3</m:t>
                          </m:r>
                        </m:e>
                      </m:d>
                      <m:d>
                        <m:dPr>
                          <m:ctrlPr>
                            <a:rPr lang="cs-CZ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400−80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</a:rPr>
                        <m:t>=15⋅320=4 800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7785" y="2502790"/>
                <a:ext cx="4179414" cy="369332"/>
              </a:xfrm>
              <a:prstGeom prst="rect">
                <a:avLst/>
              </a:prstGeom>
              <a:blipFill rotWithShape="1">
                <a:blip r:embed="rId4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TextovéPole 6"/>
          <p:cNvSpPr txBox="1"/>
          <p:nvPr/>
        </p:nvSpPr>
        <p:spPr>
          <a:xfrm>
            <a:off x="248406" y="3143793"/>
            <a:ext cx="82975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Na brigádě mělo být původně 12 studentů a odměna každého z nich měla činit 400 Kč.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9" name="Přímá spojnice 8"/>
          <p:cNvCxnSpPr/>
          <p:nvPr/>
        </p:nvCxnSpPr>
        <p:spPr>
          <a:xfrm>
            <a:off x="248406" y="3513125"/>
            <a:ext cx="806801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101603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333789" y="334397"/>
            <a:ext cx="8640960" cy="597492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buNone/>
            </a:pP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67599" y="392606"/>
            <a:ext cx="853268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Tato prezentace slouží k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procvičování řešení slovních úloh s využitím kvadratických rovnic.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Žáci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aplikují učivo o kvadratických rovnicích na úlohy z praxe. 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>
                <a:latin typeface="Times New Roman" pitchFamily="18" charset="0"/>
                <a:cs typeface="Times New Roman" pitchFamily="18" charset="0"/>
              </a:rPr>
            </a:br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Použité </a:t>
            </a:r>
            <a:r>
              <a:rPr lang="cs-CZ" b="1" u="sng" dirty="0">
                <a:latin typeface="Times New Roman" pitchFamily="18" charset="0"/>
                <a:cs typeface="Times New Roman" pitchFamily="18" charset="0"/>
              </a:rPr>
              <a:t>zdroje</a:t>
            </a:r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:</a:t>
            </a:r>
            <a:endParaRPr lang="cs-CZ" b="1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2801" y="5420638"/>
            <a:ext cx="83529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Arial" pitchFamily="34" charset="0"/>
                <a:cs typeface="Arial" pitchFamily="34" charset="0"/>
              </a:rPr>
              <a:t>Autorem materiálu a všech jeho částí, není-li uvedeno jinak,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je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					       </a:t>
            </a:r>
            <a:r>
              <a:rPr lang="cs-CZ" dirty="0">
                <a:latin typeface="Arial" pitchFamily="34" charset="0"/>
                <a:cs typeface="Arial" pitchFamily="34" charset="0"/>
              </a:rPr>
              <a:t>Mgr.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Jitka Vyhlídalová</a:t>
            </a:r>
          </a:p>
          <a:p>
            <a:endParaRPr lang="cs-CZ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7" name="Přímá spojnice 6"/>
          <p:cNvCxnSpPr/>
          <p:nvPr/>
        </p:nvCxnSpPr>
        <p:spPr>
          <a:xfrm>
            <a:off x="262817" y="5373216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316957" y="1453767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Obdélník 1"/>
          <p:cNvSpPr/>
          <p:nvPr/>
        </p:nvSpPr>
        <p:spPr>
          <a:xfrm>
            <a:off x="345582" y="1910003"/>
            <a:ext cx="8422201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RNDr. Milada Hudcová, Libuše Kubičíková: Sbírka úloh z matematiky pro SOU a SOŠ, 1. vydání 1994, Prometheus, ISBN 80-85849-40-2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352184" y="2675527"/>
            <a:ext cx="79208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Doc. RNDr. František Jirásek, DrSc.: Sbírka úloh z matematiky pro SOŠ a pro studijní obory SOU, 1. část, 5. vydání 1997, Prometheus, ISBN 80-85849-55-0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89396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3683</TotalTime>
  <Words>409</Words>
  <Application>Microsoft Office PowerPoint</Application>
  <PresentationFormat>Předvádění na obrazovce (4:3)</PresentationFormat>
  <Paragraphs>124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Tok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NB3;vyhlidalova</dc:creator>
  <cp:lastModifiedBy>Dum</cp:lastModifiedBy>
  <cp:revision>278</cp:revision>
  <dcterms:created xsi:type="dcterms:W3CDTF">2013-01-11T17:11:37Z</dcterms:created>
  <dcterms:modified xsi:type="dcterms:W3CDTF">2014-09-29T10:25:58Z</dcterms:modified>
</cp:coreProperties>
</file>