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71" autoAdjust="0"/>
  </p:normalViewPr>
  <p:slideViewPr>
    <p:cSldViewPr>
      <p:cViewPr>
        <p:scale>
          <a:sx n="64" d="100"/>
          <a:sy n="64" d="100"/>
        </p:scale>
        <p:origin x="-1194" y="-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6075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Výpočet neznámé ze vzorce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8288" y="432595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III-2-04-19_Rovnice_a_nerovnice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0371" y="88774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27212" y="874296"/>
                <a:ext cx="7128792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 dán kvádr, jehož podstava je čtverec o straně   a = 5 cm. Jeho povrch je 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 = 460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. Vypočítejte  výšku kvádru.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7212" y="874296"/>
                <a:ext cx="7128792" cy="669992"/>
              </a:xfrm>
              <a:prstGeom prst="rect">
                <a:avLst/>
              </a:prstGeom>
              <a:blipFill rotWithShape="1">
                <a:blip r:embed="rId2"/>
                <a:stretch>
                  <a:fillRect l="-684" t="-4545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580371" y="1700808"/>
            <a:ext cx="74480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80371" y="1844824"/>
            <a:ext cx="7775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Můžeme postupovat dvěma způsoby: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418" y="2231728"/>
            <a:ext cx="423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27049" y="2214156"/>
            <a:ext cx="70013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 známe povrch kvádru, budeme vycházet ze vzorce pro povrch kvádru, do kterého dosadíme všechny známé hodnoty a ze vzniklé rovnice vypočítáme neznámou výšku.</a:t>
            </a:r>
            <a:endParaRPr lang="cs-CZ" dirty="0"/>
          </a:p>
        </p:txBody>
      </p:sp>
      <p:sp>
        <p:nvSpPr>
          <p:cNvPr id="9" name="Krychle 8"/>
          <p:cNvSpPr/>
          <p:nvPr/>
        </p:nvSpPr>
        <p:spPr>
          <a:xfrm>
            <a:off x="910757" y="3507136"/>
            <a:ext cx="1528727" cy="1731674"/>
          </a:xfrm>
          <a:prstGeom prst="cube">
            <a:avLst/>
          </a:pr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1359364" y="3517058"/>
            <a:ext cx="0" cy="129962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359364" y="481668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359364" y="4816684"/>
            <a:ext cx="1080120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910757" y="4816684"/>
            <a:ext cx="448607" cy="42212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484785" y="6060276"/>
                <a:ext cx="130682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20,5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4785" y="6060276"/>
                <a:ext cx="1306823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2345214" y="49420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91001" y="3982205"/>
            <a:ext cx="358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171396" y="3553232"/>
                <a:ext cx="1895071" cy="369332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𝑎𝑣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1396" y="3553232"/>
                <a:ext cx="189507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171396" y="3183900"/>
            <a:ext cx="5047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Odvodíme vzorec pro výpočet zadaného kvádru: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71396" y="3833902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vzorce dosadíme známé hodnoty: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171396" y="4268498"/>
                <a:ext cx="24684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460=2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1396" y="4268498"/>
                <a:ext cx="246843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3139073" y="457270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Rovnici vyřešíme: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71396" y="4952280"/>
                <a:ext cx="21687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460=2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25+10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𝑣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1396" y="4952280"/>
                <a:ext cx="216873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202407" y="5321612"/>
                <a:ext cx="18489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460=50+20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2407" y="5321612"/>
                <a:ext cx="184890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171396" y="5690944"/>
                <a:ext cx="13167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410=20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1396" y="5690944"/>
                <a:ext cx="131670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>
            <a:off x="3484785" y="6429608"/>
            <a:ext cx="10429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5259628" y="610503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Výška kvádru je 20,5 cm.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9" name="Přímá spojnice 38"/>
          <p:cNvCxnSpPr/>
          <p:nvPr/>
        </p:nvCxnSpPr>
        <p:spPr>
          <a:xfrm flipH="1">
            <a:off x="5259628" y="6474370"/>
            <a:ext cx="27687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359364" y="5207372"/>
            <a:ext cx="864096" cy="379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891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  <p:bldP spid="18" grpId="0"/>
      <p:bldP spid="19" grpId="0"/>
      <p:bldP spid="20" grpId="0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  <p:bldP spid="37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96752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 vzorce pro povrch kvádru vyjádříme neznámou výšku v (vzorec si představíme jako rovnici s neznámou v, proměnné S, a budeme považovat za čísla). Do upraveného vzorce potom dosadíme známé hodnoty a dopočítáme výšku v.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51992" y="2564904"/>
                <a:ext cx="1895071" cy="369332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𝑎𝑣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992" y="2564904"/>
                <a:ext cx="1895071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952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995829" y="2564904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÷2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5829" y="2564904"/>
                <a:ext cx="708848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61212" y="3006683"/>
                <a:ext cx="157716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b="0" i="1" dirty="0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dirty="0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 dirty="0" smtClean="0">
                          <a:latin typeface="Cambria Math"/>
                          <a:cs typeface="Times New Roman" pitchFamily="18" charset="0"/>
                        </a:rPr>
                        <m:t>+2</m:t>
                      </m:r>
                      <m:r>
                        <a:rPr lang="cs-CZ" i="1" dirty="0" smtClean="0">
                          <a:latin typeface="Cambria Math"/>
                          <a:cs typeface="Times New Roman" pitchFamily="18" charset="0"/>
                        </a:rPr>
                        <m:t>𝑎𝑣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1212" y="3006683"/>
                <a:ext cx="1577162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995829" y="3137416"/>
                <a:ext cx="7705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5829" y="3137416"/>
                <a:ext cx="77053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43608" y="3565234"/>
                <a:ext cx="157716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</a:rPr>
                        <m:t>𝑎𝑣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565234"/>
                <a:ext cx="1577163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929762" y="3721854"/>
                <a:ext cx="8427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9762" y="3721854"/>
                <a:ext cx="842731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339185" y="4154388"/>
                <a:ext cx="1320683" cy="7920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9185" y="4154388"/>
                <a:ext cx="1320683" cy="79207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043608" y="5044534"/>
                <a:ext cx="73272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 upraveného vzorce dosadíme známé hodnoty – S= 460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a =5 cm: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5044534"/>
                <a:ext cx="7327212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66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61956" y="5598532"/>
                <a:ext cx="4210063" cy="7921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460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230−25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205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=20,5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1956" y="5598532"/>
                <a:ext cx="4210063" cy="79214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421188" y="5763528"/>
            <a:ext cx="2934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Výška kvádru je 20,5 cm.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5272019" y="6160832"/>
            <a:ext cx="29672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041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05273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 bude výhodnější druhý způsob?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0371" y="88774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422068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případě, že máme určit výšku pro různé hodnoty proměnných S, a. Do získaného vzorce stačí dosadit, nemusíme tak řešit rovnice pro každý případ zvlášť</a:t>
            </a:r>
            <a:r>
              <a:rPr lang="cs-CZ" dirty="0"/>
              <a:t>!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80371" y="2924944"/>
            <a:ext cx="132733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Pamatuj!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44037" y="3501008"/>
            <a:ext cx="6424307" cy="92333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Chceme - </a:t>
            </a:r>
            <a:r>
              <a:rPr lang="cs-CZ" b="1" dirty="0" err="1" smtClean="0"/>
              <a:t>li</a:t>
            </a:r>
            <a:r>
              <a:rPr lang="cs-CZ" b="1" dirty="0" smtClean="0"/>
              <a:t> ze vzorce vyjádřit nějakou proměnnou, považujeme vzorec za rovnici, ve které je tato proměnná neznámou a ostatní proměnné představují čísla.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44037" y="4797152"/>
            <a:ext cx="64243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Tyto postupy můžeme využívat nejen v matematice, ale i v jiných, zejména přírodních vědách (fyzice, chemii,…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44037" y="5443483"/>
            <a:ext cx="6280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Uveďte konkrétní příklady.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44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0371" y="88774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887740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následujících vzorců vyjádřete zadané  neznámé.  Pokud vzorce neznáte z paměti, odvoďte si ho nebo vyhledejte  v učebnici,  matematických tabulkách, případně na internetu.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580371" y="1811070"/>
            <a:ext cx="77360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80371" y="1885624"/>
            <a:ext cx="446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5518" y="188562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Obvod obdélníku, vyjádřete šířku 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5518" y="2254956"/>
            <a:ext cx="1726282" cy="381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5518" y="3284984"/>
            <a:ext cx="2158330" cy="648072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836595" y="3961770"/>
            <a:ext cx="431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845512" y="2960948"/>
            <a:ext cx="431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36082" y="336070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9896" y="342435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114800" y="2952750"/>
                <a:ext cx="1531766" cy="369332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  <a:cs typeface="Times New Roman" pitchFamily="18" charset="0"/>
                            </a:rPr>
                            <m:t>𝒃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952750"/>
                <a:ext cx="1531766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9525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4114800" y="2577106"/>
            <a:ext cx="4489648" cy="375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výpočet obvodu obdélníku: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783716" y="2960948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3716" y="2960948"/>
                <a:ext cx="708848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147160" y="3330466"/>
                <a:ext cx="1186800" cy="5648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𝑜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a</m:t>
                      </m:r>
                      <m:r>
                        <a:rPr lang="cs-CZ" b="0" i="0" smtClean="0">
                          <a:latin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b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7160" y="3330466"/>
                <a:ext cx="1186800" cy="56483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829369" y="3424354"/>
                <a:ext cx="6631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9369" y="3424354"/>
                <a:ext cx="663195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114800" y="3941515"/>
                <a:ext cx="1211935" cy="5648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𝑜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3941515"/>
                <a:ext cx="1211935" cy="56483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147160" y="4653136"/>
                <a:ext cx="1211935" cy="5648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𝑜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7160" y="4653136"/>
                <a:ext cx="1211935" cy="56483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 flipH="1">
            <a:off x="4147160" y="5217971"/>
            <a:ext cx="14994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580371" y="2254956"/>
            <a:ext cx="414039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34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 animBg="1"/>
      <p:bldP spid="10" grpId="0"/>
      <p:bldP spid="11" grpId="0"/>
      <p:bldP spid="12" grpId="0"/>
      <p:bldP spid="13" grpId="0"/>
      <p:bldP spid="14" grpId="0" animBg="1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196752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Dráha rovnoměrně zrychleného pohybu, vyjádřete zrychlení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166015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2039680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výpočet rovnoměrně zrychleného pohybu: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43608" y="2686734"/>
                <a:ext cx="1001428" cy="646331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686734"/>
                <a:ext cx="1001428" cy="6463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483768" y="2825234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2825234"/>
                <a:ext cx="59343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31244" y="3501008"/>
                <a:ext cx="11296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1244" y="3501008"/>
                <a:ext cx="112966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384350" y="3473480"/>
                <a:ext cx="7922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4350" y="3473480"/>
                <a:ext cx="792268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64594" y="4061526"/>
                <a:ext cx="91800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4594" y="4061526"/>
                <a:ext cx="918008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213922" y="4941168"/>
                <a:ext cx="946990" cy="6295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3922" y="4941168"/>
                <a:ext cx="946990" cy="62959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1164594" y="5589020"/>
            <a:ext cx="126984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H="1">
            <a:off x="477466" y="1566084"/>
            <a:ext cx="6408712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207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1208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  Odpor drátu s kruhovým průřezem, vyjádřete  délku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l,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průměr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51614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6546" y="2070140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Vzorec pro výpočet odporu: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014372" y="1945650"/>
                <a:ext cx="1086836" cy="618311"/>
              </a:xfrm>
              <a:prstGeom prst="rect">
                <a:avLst/>
              </a:prstGeom>
              <a:noFill/>
              <a:ln w="19050">
                <a:solidFill>
                  <a:schemeClr val="accent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𝜎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𝑙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4372" y="1945650"/>
                <a:ext cx="1086836" cy="6183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1905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436096" y="1945650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Připomeňte si význam proměnných!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3028310"/>
            <a:ext cx="2754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Vyjádření délky </a:t>
            </a:r>
            <a:r>
              <a:rPr lang="cs-CZ" b="1" dirty="0" smtClean="0"/>
              <a:t>l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928879" y="3568185"/>
                <a:ext cx="1092825" cy="61831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𝑅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𝜎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𝑙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8879" y="3568185"/>
                <a:ext cx="1092825" cy="618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431644" y="3692674"/>
                <a:ext cx="8540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1644" y="3692674"/>
                <a:ext cx="854080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28880" y="4396462"/>
                <a:ext cx="14176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8880" y="4396462"/>
                <a:ext cx="141763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420978" y="4405590"/>
                <a:ext cx="8415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𝜌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0978" y="4405590"/>
                <a:ext cx="84151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>
            <a:off x="828245" y="3417600"/>
            <a:ext cx="20479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49288" y="1381418"/>
            <a:ext cx="6264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411564" y="4813022"/>
                <a:ext cx="1159548" cy="6949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𝑅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𝜌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1564" y="4813022"/>
                <a:ext cx="1159548" cy="69499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H="1">
            <a:off x="1472298" y="5508020"/>
            <a:ext cx="10988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564636" y="2984644"/>
            <a:ext cx="2750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Vyjádření průměru </a:t>
            </a:r>
            <a:r>
              <a:rPr lang="cs-CZ" b="1" dirty="0" smtClean="0"/>
              <a:t>d</a:t>
            </a:r>
            <a:endParaRPr lang="cs-CZ" b="1" dirty="0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4557790" y="3353976"/>
            <a:ext cx="249848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4460258" y="3568185"/>
                <a:ext cx="1086836" cy="61831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𝑅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𝜎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𝑙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0258" y="3568185"/>
                <a:ext cx="1086836" cy="61831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938662" y="3692674"/>
                <a:ext cx="8540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8662" y="3692674"/>
                <a:ext cx="854080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4428210" y="4396462"/>
                <a:ext cx="141763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𝑅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=4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8210" y="4396462"/>
                <a:ext cx="1417631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887485" y="4396462"/>
                <a:ext cx="8692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7485" y="4396462"/>
                <a:ext cx="869277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671596" y="4908590"/>
                <a:ext cx="1128963" cy="6164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𝜌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𝑙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𝑅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1596" y="4908590"/>
                <a:ext cx="1128963" cy="61645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931400" y="5032149"/>
                <a:ext cx="508473" cy="3899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1400" y="5032149"/>
                <a:ext cx="508473" cy="389979"/>
              </a:xfrm>
              <a:prstGeom prst="rect">
                <a:avLst/>
              </a:prstGeom>
              <a:blipFill rotWithShape="1">
                <a:blip r:embed="rId13"/>
                <a:stretch>
                  <a:fillRect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777171" y="5544785"/>
                <a:ext cx="1198149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𝜌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𝑙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𝑅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7171" y="5544785"/>
                <a:ext cx="1198149" cy="91069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 flipH="1">
            <a:off x="4841079" y="6455484"/>
            <a:ext cx="109881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0588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8" grpId="0"/>
      <p:bldP spid="9" grpId="0"/>
      <p:bldP spid="10" grpId="0"/>
      <p:bldP spid="11" grpId="0"/>
      <p:bldP spid="12" grpId="0"/>
      <p:bldP spid="13" grpId="0"/>
      <p:bldP spid="19" grpId="0"/>
      <p:bldP spid="22" grpId="0"/>
      <p:bldP spid="27" grpId="0"/>
      <p:bldP spid="28" grpId="0"/>
      <p:bldP spid="31" grpId="0"/>
      <p:bldP spid="32" grpId="0"/>
      <p:bldP spid="33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3" y="548680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Samostatná práce:</a:t>
            </a:r>
          </a:p>
          <a:p>
            <a:endParaRPr lang="cs-CZ" dirty="0" smtClean="0"/>
          </a:p>
          <a:p>
            <a:r>
              <a:rPr lang="cs-CZ" dirty="0" smtClean="0"/>
              <a:t>Doplňte chybějící údaje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06746953"/>
                  </p:ext>
                </p:extLst>
              </p:nvPr>
            </p:nvGraphicFramePr>
            <p:xfrm>
              <a:off x="506013" y="1472010"/>
              <a:ext cx="7882408" cy="486064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970602"/>
                    <a:gridCol w="1970602"/>
                    <a:gridCol w="1970602"/>
                    <a:gridCol w="1970602"/>
                  </a:tblGrid>
                  <a:tr h="443129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Vzorec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Vyjádřete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Řešení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1069145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Obsah lichoběžníku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Základnu </a:t>
                          </a:r>
                          <a:r>
                            <a:rPr lang="cs-CZ" b="1" dirty="0" smtClean="0"/>
                            <a:t>a</a:t>
                          </a:r>
                        </a:p>
                        <a:p>
                          <a:pPr algn="ctr"/>
                          <a:r>
                            <a:rPr lang="cs-CZ" dirty="0" smtClean="0"/>
                            <a:t>Výšku</a:t>
                          </a:r>
                          <a:r>
                            <a:rPr lang="cs-CZ" b="1" dirty="0" smtClean="0"/>
                            <a:t> v 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b="0" i="1" dirty="0" smtClean="0">
                            <a:latin typeface="Cambria Math"/>
                          </a:endParaRPr>
                        </a:p>
                        <a:p>
                          <a:endParaRPr lang="cs-CZ" b="0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𝑣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𝑆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𝑎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+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1119204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Objem válce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b="0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𝑉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𝜋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𝑟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𝑣</m:t>
                                </m:r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Poloměr</a:t>
                          </a:r>
                          <a:r>
                            <a:rPr lang="cs-CZ" b="1" dirty="0" smtClean="0"/>
                            <a:t> r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𝑟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radPr>
                                  <m:deg/>
                                  <m:e>
                                    <m:f>
                                      <m:fPr>
                                        <m:ctrlPr>
                                          <a:rPr lang="cs-CZ" b="0" i="1" smtClean="0"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b="0" i="1" smtClean="0">
                                            <a:latin typeface="Cambria Math"/>
                                          </a:rPr>
                                          <m:t>𝑉</m:t>
                                        </m:r>
                                      </m:num>
                                      <m:den>
                                        <m:r>
                                          <a:rPr lang="cs-CZ" b="0" i="1" smtClean="0">
                                            <a:latin typeface="Cambria Math"/>
                                            <a:ea typeface="Cambria Math"/>
                                          </a:rPr>
                                          <m:t>𝜋</m:t>
                                        </m:r>
                                        <m:r>
                                          <a:rPr lang="cs-CZ" b="0" i="1" smtClean="0">
                                            <a:latin typeface="Cambria Math"/>
                                            <a:ea typeface="Cambria Math"/>
                                          </a:rPr>
                                          <m:t>𝑣</m:t>
                                        </m:r>
                                      </m:den>
                                    </m:f>
                                  </m:e>
                                </m:ra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1069145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Povrch kužele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S= </a:t>
                          </a:r>
                          <a14:m>
                            <m:oMath xmlns:m="http://schemas.openxmlformats.org/officeDocument/2006/math"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𝑟𝑠</m:t>
                              </m:r>
                            </m:oMath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Stranu </a:t>
                          </a:r>
                          <a:r>
                            <a:rPr lang="cs-CZ" b="1" dirty="0" smtClean="0"/>
                            <a:t>s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b="0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𝑠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𝑆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𝜋</m:t>
                                    </m:r>
                                    <m:sSup>
                                      <m:sSupPr>
                                        <m:ctrlPr>
                                          <a:rPr lang="cs-CZ" b="0" i="1" smtClean="0">
                                            <a:latin typeface="Cambria Math"/>
                                            <a:ea typeface="Cambria Math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cs-CZ" b="0" i="1" smtClean="0">
                                            <a:latin typeface="Cambria Math"/>
                                            <a:ea typeface="Cambria Math"/>
                                          </a:rPr>
                                          <m:t>𝑟</m:t>
                                        </m:r>
                                      </m:e>
                                      <m:sup>
                                        <m:r>
                                          <a:rPr lang="cs-CZ" b="0" i="1" smtClean="0">
                                            <a:latin typeface="Cambria Math"/>
                                            <a:ea typeface="Cambria Math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𝜋</m:t>
                                    </m:r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𝑟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  <a:tr h="1069145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Pythagorova věta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𝑐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latin typeface="Cambria Math"/>
                                  </a:rPr>
                                  <m:t>=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𝑎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latin typeface="Cambria Math"/>
                                  </a:rPr>
                                  <m:t>+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𝑏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Odvěsnu </a:t>
                          </a:r>
                          <a:r>
                            <a:rPr lang="cs-CZ" b="1" dirty="0" smtClean="0"/>
                            <a:t>a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b="0" i="1" dirty="0" smtClean="0">
                            <a:latin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𝑎</m:t>
                                </m:r>
                                <m:r>
                                  <a:rPr lang="cs-CZ" b="0" i="1" smtClean="0">
                                    <a:latin typeface="Cambria Math"/>
                                  </a:rPr>
                                  <m:t>=</m:t>
                                </m:r>
                                <m:rad>
                                  <m:radPr>
                                    <m:degHide m:val="on"/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radPr>
                                  <m:deg/>
                                  <m:e>
                                    <m:sSup>
                                      <m:sSupPr>
                                        <m:ctrlPr>
                                          <a:rPr lang="cs-CZ" b="0" i="1" smtClean="0">
                                            <a:latin typeface="Cambria Math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cs-CZ" b="0" i="1" smtClean="0">
                                            <a:latin typeface="Cambria Math"/>
                                          </a:rPr>
                                          <m:t>𝑐</m:t>
                                        </m:r>
                                      </m:e>
                                      <m:sup>
                                        <m:r>
                                          <a:rPr lang="cs-CZ" b="0" i="1" smtClean="0">
                                            <a:latin typeface="Cambria Math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−</m:t>
                                    </m:r>
                                    <m:sSup>
                                      <m:sSupPr>
                                        <m:ctrlPr>
                                          <a:rPr lang="cs-CZ" b="0" i="1" smtClean="0">
                                            <a:latin typeface="Cambria Math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cs-CZ" b="0" i="1" smtClean="0">
                                            <a:latin typeface="Cambria Math"/>
                                          </a:rPr>
                                          <m:t>𝑏</m:t>
                                        </m:r>
                                      </m:e>
                                      <m:sup>
                                        <m:r>
                                          <a:rPr lang="cs-CZ" b="0" i="1" smtClean="0">
                                            <a:latin typeface="Cambria Math"/>
                                          </a:rPr>
                                          <m:t>2</m:t>
                                        </m:r>
                                      </m:sup>
                                    </m:sSup>
                                  </m:e>
                                </m:rad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06746953"/>
                  </p:ext>
                </p:extLst>
              </p:nvPr>
            </p:nvGraphicFramePr>
            <p:xfrm>
              <a:off x="506013" y="1472010"/>
              <a:ext cx="7882408" cy="486064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970602"/>
                    <a:gridCol w="1970602"/>
                    <a:gridCol w="1970602"/>
                    <a:gridCol w="1970602"/>
                  </a:tblGrid>
                  <a:tr h="443129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Vzorec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Vyjádřete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/>
                            <a:t>Řešení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1160018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Obsah lichoběžníku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Základnu </a:t>
                          </a:r>
                          <a:r>
                            <a:rPr lang="cs-CZ" b="1" dirty="0" smtClean="0"/>
                            <a:t>a</a:t>
                          </a:r>
                        </a:p>
                        <a:p>
                          <a:pPr algn="ctr"/>
                          <a:r>
                            <a:rPr lang="cs-CZ" dirty="0" smtClean="0"/>
                            <a:t>Výšku</a:t>
                          </a:r>
                          <a:r>
                            <a:rPr lang="cs-CZ" b="1" dirty="0" smtClean="0"/>
                            <a:t> v 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310" t="-41053" r="-310" b="-281579"/>
                          </a:stretch>
                        </a:blipFill>
                      </a:tcPr>
                    </a:tc>
                  </a:tr>
                  <a:tr h="1119204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Objem válce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99691" t="-145652" r="-199691" b="-19076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Poloměr</a:t>
                          </a:r>
                          <a:r>
                            <a:rPr lang="cs-CZ" b="1" dirty="0" smtClean="0"/>
                            <a:t> r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310" t="-145652" r="-310" b="-190761"/>
                          </a:stretch>
                        </a:blipFill>
                      </a:tcPr>
                    </a:tc>
                  </a:tr>
                  <a:tr h="1069145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Povrch kužele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99691" t="-258286" r="-199691" b="-1005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Stranu </a:t>
                          </a:r>
                          <a:r>
                            <a:rPr lang="cs-CZ" b="1" dirty="0" smtClean="0"/>
                            <a:t>s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310" t="-258286" r="-310" b="-100571"/>
                          </a:stretch>
                        </a:blipFill>
                      </a:tcPr>
                    </a:tc>
                  </a:tr>
                  <a:tr h="1069145"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Pythagorova věta</a:t>
                          </a:r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99691" t="-356250" r="-19969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dirty="0" smtClean="0"/>
                        </a:p>
                        <a:p>
                          <a:pPr algn="ctr"/>
                          <a:r>
                            <a:rPr lang="cs-CZ" dirty="0" smtClean="0"/>
                            <a:t>Odvěsnu </a:t>
                          </a:r>
                          <a:r>
                            <a:rPr lang="cs-CZ" b="1" dirty="0" smtClean="0"/>
                            <a:t>a</a:t>
                          </a:r>
                          <a:endParaRPr lang="cs-CZ" b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310" t="-356250" r="-31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733814" y="2208003"/>
                <a:ext cx="1516121" cy="6280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3814" y="2208003"/>
                <a:ext cx="1516121" cy="6280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804245" y="1901573"/>
                <a:ext cx="1321003" cy="6128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𝑣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5" y="1901573"/>
                <a:ext cx="1321003" cy="6128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2483765" y="1901573"/>
            <a:ext cx="2088232" cy="46228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44205" y="1901573"/>
            <a:ext cx="1944216" cy="46228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39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nácviku vyjádření  neznámé ze vzorce. Žáci odvozují, případně vyhledávají vzorce a upravují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dle zadání.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391747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2551</TotalTime>
  <Words>902</Words>
  <Application>Microsoft Office PowerPoint</Application>
  <PresentationFormat>Předvádění na obrazovce (4:3)</PresentationFormat>
  <Paragraphs>146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193</cp:revision>
  <dcterms:created xsi:type="dcterms:W3CDTF">2013-01-11T17:11:37Z</dcterms:created>
  <dcterms:modified xsi:type="dcterms:W3CDTF">2014-09-29T07:21:20Z</dcterms:modified>
</cp:coreProperties>
</file>