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6" autoAdjust="0"/>
    <p:restoredTop sz="94671" autoAdjust="0"/>
  </p:normalViewPr>
  <p:slideViewPr>
    <p:cSldViewPr>
      <p:cViewPr>
        <p:scale>
          <a:sx n="64" d="100"/>
          <a:sy n="64" d="100"/>
        </p:scale>
        <p:origin x="-1146" y="-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14.png"/><Relationship Id="rId16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18" Type="http://schemas.openxmlformats.org/officeDocument/2006/relationships/image" Target="../media/image45.png"/><Relationship Id="rId26" Type="http://schemas.openxmlformats.org/officeDocument/2006/relationships/image" Target="../media/image53.png"/><Relationship Id="rId3" Type="http://schemas.openxmlformats.org/officeDocument/2006/relationships/image" Target="../media/image30.png"/><Relationship Id="rId21" Type="http://schemas.openxmlformats.org/officeDocument/2006/relationships/image" Target="../media/image48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17" Type="http://schemas.openxmlformats.org/officeDocument/2006/relationships/image" Target="../media/image44.png"/><Relationship Id="rId25" Type="http://schemas.openxmlformats.org/officeDocument/2006/relationships/image" Target="../media/image52.png"/><Relationship Id="rId2" Type="http://schemas.openxmlformats.org/officeDocument/2006/relationships/image" Target="../media/image29.png"/><Relationship Id="rId16" Type="http://schemas.openxmlformats.org/officeDocument/2006/relationships/image" Target="../media/image43.png"/><Relationship Id="rId20" Type="http://schemas.openxmlformats.org/officeDocument/2006/relationships/image" Target="../media/image4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24" Type="http://schemas.openxmlformats.org/officeDocument/2006/relationships/image" Target="../media/image51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23" Type="http://schemas.openxmlformats.org/officeDocument/2006/relationships/image" Target="../media/image50.png"/><Relationship Id="rId10" Type="http://schemas.openxmlformats.org/officeDocument/2006/relationships/image" Target="../media/image37.png"/><Relationship Id="rId19" Type="http://schemas.openxmlformats.org/officeDocument/2006/relationships/image" Target="../media/image46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Relationship Id="rId22" Type="http://schemas.openxmlformats.org/officeDocument/2006/relationships/image" Target="../media/image49.png"/><Relationship Id="rId27" Type="http://schemas.openxmlformats.org/officeDocument/2006/relationships/image" Target="../media/image5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6.png"/><Relationship Id="rId18" Type="http://schemas.openxmlformats.org/officeDocument/2006/relationships/image" Target="../media/image71.png"/><Relationship Id="rId26" Type="http://schemas.openxmlformats.org/officeDocument/2006/relationships/image" Target="../media/image79.png"/><Relationship Id="rId3" Type="http://schemas.openxmlformats.org/officeDocument/2006/relationships/image" Target="../media/image56.png"/><Relationship Id="rId21" Type="http://schemas.openxmlformats.org/officeDocument/2006/relationships/image" Target="../media/image74.pn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17" Type="http://schemas.openxmlformats.org/officeDocument/2006/relationships/image" Target="../media/image70.png"/><Relationship Id="rId25" Type="http://schemas.openxmlformats.org/officeDocument/2006/relationships/image" Target="../media/image78.png"/><Relationship Id="rId2" Type="http://schemas.openxmlformats.org/officeDocument/2006/relationships/image" Target="../media/image55.png"/><Relationship Id="rId16" Type="http://schemas.openxmlformats.org/officeDocument/2006/relationships/image" Target="../media/image69.png"/><Relationship Id="rId20" Type="http://schemas.openxmlformats.org/officeDocument/2006/relationships/image" Target="../media/image7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24" Type="http://schemas.openxmlformats.org/officeDocument/2006/relationships/image" Target="../media/image77.png"/><Relationship Id="rId5" Type="http://schemas.openxmlformats.org/officeDocument/2006/relationships/image" Target="../media/image58.png"/><Relationship Id="rId15" Type="http://schemas.openxmlformats.org/officeDocument/2006/relationships/image" Target="../media/image68.png"/><Relationship Id="rId23" Type="http://schemas.openxmlformats.org/officeDocument/2006/relationships/image" Target="../media/image76.png"/><Relationship Id="rId10" Type="http://schemas.openxmlformats.org/officeDocument/2006/relationships/image" Target="../media/image63.png"/><Relationship Id="rId19" Type="http://schemas.openxmlformats.org/officeDocument/2006/relationships/image" Target="../media/image72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Relationship Id="rId14" Type="http://schemas.openxmlformats.org/officeDocument/2006/relationships/image" Target="../media/image67.png"/><Relationship Id="rId22" Type="http://schemas.openxmlformats.org/officeDocument/2006/relationships/image" Target="../media/image75.png"/><Relationship Id="rId27" Type="http://schemas.openxmlformats.org/officeDocument/2006/relationships/image" Target="../media/image8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92.png"/><Relationship Id="rId18" Type="http://schemas.openxmlformats.org/officeDocument/2006/relationships/image" Target="../media/image97.png"/><Relationship Id="rId3" Type="http://schemas.openxmlformats.org/officeDocument/2006/relationships/image" Target="../media/image82.png"/><Relationship Id="rId21" Type="http://schemas.openxmlformats.org/officeDocument/2006/relationships/image" Target="../media/image100.png"/><Relationship Id="rId7" Type="http://schemas.openxmlformats.org/officeDocument/2006/relationships/image" Target="../media/image86.png"/><Relationship Id="rId12" Type="http://schemas.openxmlformats.org/officeDocument/2006/relationships/image" Target="../media/image91.png"/><Relationship Id="rId17" Type="http://schemas.openxmlformats.org/officeDocument/2006/relationships/image" Target="../media/image96.png"/><Relationship Id="rId2" Type="http://schemas.openxmlformats.org/officeDocument/2006/relationships/image" Target="../media/image81.png"/><Relationship Id="rId16" Type="http://schemas.openxmlformats.org/officeDocument/2006/relationships/image" Target="../media/image95.png"/><Relationship Id="rId20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5" Type="http://schemas.openxmlformats.org/officeDocument/2006/relationships/image" Target="../media/image94.png"/><Relationship Id="rId23" Type="http://schemas.openxmlformats.org/officeDocument/2006/relationships/image" Target="../media/image102.png"/><Relationship Id="rId10" Type="http://schemas.openxmlformats.org/officeDocument/2006/relationships/image" Target="../media/image89.png"/><Relationship Id="rId19" Type="http://schemas.openxmlformats.org/officeDocument/2006/relationships/image" Target="../media/image98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Relationship Id="rId14" Type="http://schemas.openxmlformats.org/officeDocument/2006/relationships/image" Target="../media/image93.png"/><Relationship Id="rId22" Type="http://schemas.openxmlformats.org/officeDocument/2006/relationships/image" Target="../media/image10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4.png"/><Relationship Id="rId7" Type="http://schemas.openxmlformats.org/officeDocument/2006/relationships/image" Target="../media/image108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Druhá písemná práce a její analýza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27081" y="391890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III-2-04-20_Rovnice_a_nerovnice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50405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bIns="72000"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 písemná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676955"/>
            <a:ext cx="4040188" cy="659352"/>
          </a:xfrm>
        </p:spPr>
        <p:txBody>
          <a:bodyPr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34681" y="676955"/>
            <a:ext cx="4041775" cy="654843"/>
          </a:xfrm>
        </p:spPr>
        <p:txBody>
          <a:bodyPr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2"/>
              </p:nvPr>
            </p:nvSpPr>
            <p:spPr>
              <a:xfrm>
                <a:off x="467544" y="1484784"/>
                <a:ext cx="4032448" cy="4824536"/>
              </a:xfrm>
              <a:solidFill>
                <a:schemeClr val="bg1"/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1. Řešte rovnici a proveďte zkoušku: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8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−5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−8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=20+4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2. Otci je 42 let. Jeho třem dcerám je  16, 13 a 5 let. Za kolik let se bude věk otce rovnat součtu let jeho dcer?</a:t>
                </a: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Ze vzorce postupně vyjádřete veličiny a, t, v</a:t>
                </a:r>
                <a:r>
                  <a:rPr lang="cs-CZ" sz="1400" baseline="-25000" dirty="0" smtClean="0">
                    <a:latin typeface="Times New Roman" pitchFamily="18" charset="0"/>
                    <a:cs typeface="Times New Roman" pitchFamily="18" charset="0"/>
                  </a:rPr>
                  <a:t>0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𝑣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𝑎𝑡</m:t>
                      </m:r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4. Řešte nerovnici , řešení znázorněte na číselné ose a zapište je pomocí intervalu: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6−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3−5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&gt;5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−13+22</m:t>
                      </m:r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Součet druhých mocnin po sobě jdoucích přirozených čísel je o 24 menší než druhá mocnina součtu těchto  čísel. Určete tato čísla.</a:t>
                </a: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"/>
              </p:nvPr>
            </p:nvSpPr>
            <p:spPr>
              <a:xfrm>
                <a:off x="467544" y="1484784"/>
                <a:ext cx="4032448" cy="4824536"/>
              </a:xfrm>
              <a:blipFill rotWithShape="1">
                <a:blip r:embed="rId2"/>
                <a:stretch>
                  <a:fillRect l="-454" t="-1138" r="-10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4008" y="1484784"/>
                <a:ext cx="4032448" cy="4824536"/>
              </a:xfrm>
              <a:solidFill>
                <a:schemeClr val="bg1"/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1. Řešte rovnici a proveďte zkoušku: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8+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+5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4−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+4</m:t>
                          </m:r>
                        </m:e>
                      </m:d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2. Vypočtěte rozlohu  zahrady tvaru obdélníku, jestliže na její oplocení  se spotřebovalo 266 běžných metrů  pletiva a víme-li, že rozdíl mezi délkami dvou sousedních stran zahrady je 15 m.</a:t>
                </a: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Ze vzorce postupně vyjádřete veličiny a, v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4. Řešte nerovnici, řešení znázorněte na číselné ose a zapište je pomocí intervalu: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+9≤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4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−2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5, Součin dvou přirozených čísel, z nichž jedno je o 2 větší než druhé, je roven 143. Určete tato čísla.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4008" y="1484784"/>
                <a:ext cx="4032448" cy="4824536"/>
              </a:xfrm>
              <a:blipFill rotWithShape="1">
                <a:blip r:embed="rId3"/>
                <a:stretch>
                  <a:fillRect l="-454" t="-1138" r="-7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ZADÁNÍ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2877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0948" y="1628801"/>
            <a:ext cx="3988319" cy="4803528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7544" y="1628379"/>
            <a:ext cx="3848708" cy="4803528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08912" cy="57606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bIns="108000"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7796" y="1124744"/>
            <a:ext cx="4040188" cy="659352"/>
          </a:xfrm>
        </p:spPr>
        <p:txBody>
          <a:bodyPr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980728"/>
            <a:ext cx="4041775" cy="654843"/>
          </a:xfrm>
        </p:spPr>
        <p:txBody>
          <a:bodyPr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2555776" y="3290793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0804" y="3987824"/>
                <a:ext cx="3960440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</a:t>
                </a:r>
              </a:p>
              <a:p>
                <a:r>
                  <a:rPr lang="cs-CZ" dirty="0" smtClean="0"/>
                  <a:t>L=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8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6−5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−5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4−8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=8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∙1−5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=8+20=28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dirty="0" smtClean="0"/>
                  <a:t>P=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20+8=28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L=P</a:t>
                </a:r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804" y="3987824"/>
                <a:ext cx="3960440" cy="1477328"/>
              </a:xfrm>
              <a:prstGeom prst="rect">
                <a:avLst/>
              </a:prstGeom>
              <a:blipFill rotWithShape="1">
                <a:blip r:embed="rId2"/>
                <a:stretch>
                  <a:fillRect l="-1385" t="-2058" b="-53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539552" y="5443904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67544" y="1612095"/>
                <a:ext cx="3569332" cy="166199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cs-CZ" sz="1200" i="1" dirty="0" smtClean="0">
                  <a:latin typeface="Cambria Math"/>
                </a:endParaRPr>
              </a:p>
              <a:p>
                <a:r>
                  <a:rPr lang="cs-CZ" dirty="0" smtClean="0">
                    <a:latin typeface="Times New Roman" pitchFamily="18" charset="0"/>
                  </a:rPr>
                  <a:t>1.</a:t>
                </a:r>
                <a:endParaRPr lang="cs-CZ" dirty="0">
                  <a:latin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24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−40−10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+40=20+4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                                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14</m:t>
                    </m:r>
                    <m:r>
                      <a:rPr lang="cs-CZ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 smtClean="0">
                        <a:latin typeface="Cambria Math"/>
                        <a:cs typeface="Times New Roman" pitchFamily="18" charset="0"/>
                      </a:rPr>
                      <m:t>=20+4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                    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10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                        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612095"/>
                <a:ext cx="3569332" cy="1661993"/>
              </a:xfrm>
              <a:prstGeom prst="rect">
                <a:avLst/>
              </a:prstGeom>
              <a:blipFill rotWithShape="1">
                <a:blip r:embed="rId3"/>
                <a:stretch>
                  <a:fillRect l="-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4436368" y="2073760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4926596" y="2073760"/>
                <a:ext cx="366215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8+</m:t>
                      </m:r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+5</m:t>
                          </m:r>
                        </m:e>
                      </m:d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4−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+4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96" y="2073760"/>
                <a:ext cx="3662156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051372" y="2420554"/>
                <a:ext cx="30987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16−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1372" y="2420554"/>
                <a:ext cx="309879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051372" y="2730872"/>
                <a:ext cx="29072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−16+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1372" y="2730872"/>
                <a:ext cx="290720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984768" y="3016200"/>
                <a:ext cx="12320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768" y="3016200"/>
                <a:ext cx="123200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113008" y="3385532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3008" y="3385532"/>
                <a:ext cx="97552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H="1">
            <a:off x="6204725" y="3769057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572000" y="3969060"/>
            <a:ext cx="1412768" cy="373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572000" y="4343038"/>
                <a:ext cx="374441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L=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8−6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−6+5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=8−6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=8+6=14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P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=−6−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4+6</m:t>
                        </m:r>
                      </m:e>
                    </m:d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−6+4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=−6−10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−2=−6+20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r>
                  <a:rPr lang="cs-CZ" dirty="0" smtClean="0"/>
                  <a:t>L=P</a:t>
                </a:r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4343038"/>
                <a:ext cx="3744416" cy="1754326"/>
              </a:xfrm>
              <a:prstGeom prst="rect">
                <a:avLst/>
              </a:prstGeom>
              <a:blipFill rotWithShape="1">
                <a:blip r:embed="rId9"/>
                <a:stretch>
                  <a:fillRect l="-1303" t="-1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>
            <a:off x="4630312" y="5805264"/>
            <a:ext cx="517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216772" y="687179"/>
            <a:ext cx="13924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3135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ovéPole 47"/>
          <p:cNvSpPr txBox="1"/>
          <p:nvPr/>
        </p:nvSpPr>
        <p:spPr>
          <a:xfrm>
            <a:off x="4611399" y="1789244"/>
            <a:ext cx="4317128" cy="49004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988" y="1764550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68040" y="1764551"/>
            <a:ext cx="4017743" cy="4814756"/>
          </a:xfrm>
          <a:solidFill>
            <a:schemeClr val="bg1"/>
          </a:solidFill>
        </p:spPr>
        <p:txBody>
          <a:bodyPr/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1398" y="1923603"/>
            <a:ext cx="4041775" cy="654843"/>
          </a:xfrm>
        </p:spPr>
        <p:txBody>
          <a:bodyPr>
            <a:normAutofit fontScale="25000" lnSpcReduction="20000"/>
          </a:bodyPr>
          <a:lstStyle/>
          <a:p>
            <a:r>
              <a:rPr lang="cs-CZ" sz="7200" b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7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5600" b="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Vypočtěte rozlohu  zahrady tvaru obdélníku, jestliže na její oplocení  se spotřebovalo 266 běžných metrů  pletiva a víme-li, že rozdíl mezi délkami dvou sousedních stran zahrady je 15 m</a:t>
            </a:r>
            <a:r>
              <a:rPr lang="cs-CZ" sz="5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5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187286" y="1764551"/>
            <a:ext cx="4176464" cy="4853849"/>
          </a:xfrm>
          <a:solidFill>
            <a:schemeClr val="bg1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50405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bIns="108000"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Zástupný symbol pro text 2"/>
          <p:cNvSpPr>
            <a:spLocks noGrp="1"/>
          </p:cNvSpPr>
          <p:nvPr>
            <p:ph type="body" idx="1"/>
          </p:nvPr>
        </p:nvSpPr>
        <p:spPr>
          <a:xfrm>
            <a:off x="324900" y="1226880"/>
            <a:ext cx="4040188" cy="504056"/>
          </a:xfrm>
        </p:spPr>
        <p:txBody>
          <a:bodyPr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Zástupný symbol pro text 3"/>
          <p:cNvSpPr txBox="1">
            <a:spLocks/>
          </p:cNvSpPr>
          <p:nvPr/>
        </p:nvSpPr>
        <p:spPr>
          <a:xfrm>
            <a:off x="4644008" y="1268760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7286" y="1764551"/>
            <a:ext cx="417646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Otci je 42 let.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třem dcerám je  16, 13 a 5 let. Za kolik let se bude věk otce rovnat součtu let jeho dcer?</a:t>
            </a: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331302" y="6588875"/>
            <a:ext cx="40324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9294" y="2364478"/>
                <a:ext cx="4032448" cy="116955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Počet let			x</a:t>
                </a: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Otci za x let		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42+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1. dceři za x let		</a:t>
                </a:r>
                <a14:m>
                  <m:oMath xmlns:m="http://schemas.openxmlformats.org/officeDocument/2006/math">
                    <m:r>
                      <a:rPr lang="cs-CZ" sz="1400" b="0" i="1" dirty="0" smtClean="0">
                        <a:latin typeface="Cambria Math"/>
                        <a:cs typeface="Times New Roman" pitchFamily="18" charset="0"/>
                      </a:rPr>
                      <m:t>16+</m:t>
                    </m:r>
                    <m:r>
                      <a:rPr lang="cs-CZ" sz="1400" b="0" i="1" dirty="0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2. dceři za x let	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13+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dceři za x let	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5+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294" y="2364478"/>
                <a:ext cx="4032448" cy="1169551"/>
              </a:xfrm>
              <a:prstGeom prst="rect">
                <a:avLst/>
              </a:prstGeom>
              <a:blipFill rotWithShape="1">
                <a:blip r:embed="rId2"/>
                <a:stretch>
                  <a:fillRect l="-454" t="-521" b="-4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259294" y="2364478"/>
            <a:ext cx="40324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9294" y="3547294"/>
            <a:ext cx="144016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Rovnice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40916" y="3777806"/>
                <a:ext cx="2852704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42+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=16+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+13+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+5+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916" y="3777806"/>
                <a:ext cx="2852704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-279827" y="4085583"/>
                <a:ext cx="3443748" cy="3077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42+</m:t>
                      </m:r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=34+3</m:t>
                      </m:r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79827" y="4085583"/>
                <a:ext cx="3443748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59859" y="4393359"/>
                <a:ext cx="764375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8=2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9859" y="4393359"/>
                <a:ext cx="764375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073124" y="4695313"/>
                <a:ext cx="664989" cy="30777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3124" y="4695313"/>
                <a:ext cx="664989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1073124" y="5003090"/>
            <a:ext cx="673205" cy="49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59294" y="5070032"/>
            <a:ext cx="1296144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Zkouška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95398" y="5086827"/>
            <a:ext cx="342641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Otci ze 4 roky		46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dceři za 4 roky		20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2. dceři za 4 roky		17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3. dceři za 4 roky		9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Platí: 46 = 20+17+9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1302" y="6271530"/>
            <a:ext cx="5184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Věk otce se bude rovnat součtu let jeho dcer za 4 roky.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190989" y="3547294"/>
            <a:ext cx="40324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720679" y="2622064"/>
            <a:ext cx="38884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720679" y="2622064"/>
            <a:ext cx="3965104" cy="1097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Rozloha zahrady		x m</a:t>
            </a:r>
            <a:r>
              <a:rPr lang="cs-CZ" sz="1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Obvod zahrady		266 m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Délka zahrady		a m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Šířka zahrady		(a-15) m</a:t>
            </a:r>
          </a:p>
          <a:p>
            <a:endParaRPr lang="cs-CZ" sz="1400" baseline="30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711398" y="3563318"/>
            <a:ext cx="38884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4720679" y="3563318"/>
            <a:ext cx="165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Výpočet stran</a:t>
            </a:r>
            <a:r>
              <a:rPr lang="cs-CZ" b="1" dirty="0" smtClean="0"/>
              <a:t>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931014" y="3873062"/>
                <a:ext cx="123085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014" y="3873062"/>
                <a:ext cx="1230850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748788" y="4180839"/>
                <a:ext cx="184563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266=2</m:t>
                      </m:r>
                      <m:d>
                        <m:d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−15</m:t>
                          </m:r>
                        </m:e>
                      </m:d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788" y="4180839"/>
                <a:ext cx="1845633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748788" y="4547247"/>
                <a:ext cx="13784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133=2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−15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788" y="4547247"/>
                <a:ext cx="1378454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781592" y="4815388"/>
                <a:ext cx="96526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148=2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1592" y="4815388"/>
                <a:ext cx="965264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980364" y="5136494"/>
                <a:ext cx="90595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1400" b="0" i="1" smtClean="0">
                        <a:solidFill>
                          <a:schemeClr val="tx1"/>
                        </a:solidFill>
                        <a:latin typeface="Cambria Math"/>
                      </a:rPr>
                      <m:t>=74</m:t>
                    </m:r>
                  </m:oMath>
                </a14:m>
                <a:r>
                  <a:rPr lang="cs-CZ" sz="1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m</a:t>
                </a:r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0364" y="5136494"/>
                <a:ext cx="905954" cy="307777"/>
              </a:xfrm>
              <a:prstGeom prst="rect">
                <a:avLst/>
              </a:prstGeom>
              <a:blipFill rotWithShape="1">
                <a:blip r:embed="rId11"/>
                <a:stretch>
                  <a:fillRect t="-200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980364" y="5447784"/>
                <a:ext cx="9567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=59 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0364" y="5447784"/>
                <a:ext cx="956737" cy="3077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ovéPole 40"/>
          <p:cNvSpPr txBox="1"/>
          <p:nvPr/>
        </p:nvSpPr>
        <p:spPr>
          <a:xfrm>
            <a:off x="6809536" y="3624873"/>
            <a:ext cx="14861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Výpočet rozlohy: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913136" y="3873061"/>
                <a:ext cx="89062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3136" y="3873061"/>
                <a:ext cx="890628" cy="3077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934603" y="4181637"/>
                <a:ext cx="108779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=74∙59</m:t>
                      </m:r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4603" y="4181637"/>
                <a:ext cx="1087798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934603" y="4488616"/>
                <a:ext cx="127983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=4 366 </m:t>
                      </m:r>
                      <m:sSup>
                        <m:sSup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4603" y="4488616"/>
                <a:ext cx="1279838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2567940" y="3543300"/>
            <a:ext cx="1847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781592" y="5755561"/>
                <a:ext cx="4038880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Rozloha zahrady je 4 366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1592" y="5755561"/>
                <a:ext cx="4038880" cy="307777"/>
              </a:xfrm>
              <a:prstGeom prst="rect">
                <a:avLst/>
              </a:prstGeom>
              <a:blipFill rotWithShape="1">
                <a:blip r:embed="rId16"/>
                <a:stretch>
                  <a:fillRect l="-302" t="-1961" b="-1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 flipH="1">
            <a:off x="4797351" y="6063338"/>
            <a:ext cx="23669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086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Zástupný symbol pro obsah 57"/>
          <p:cNvSpPr txBox="1">
            <a:spLocks noGrp="1"/>
          </p:cNvSpPr>
          <p:nvPr>
            <p:ph sz="quarter" idx="2"/>
          </p:nvPr>
        </p:nvSpPr>
        <p:spPr>
          <a:xfrm>
            <a:off x="4795910" y="1869422"/>
            <a:ext cx="3676387" cy="46837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1841616"/>
            <a:ext cx="4032448" cy="46837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Zástupný symbol pro text 2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400" dirty="0"/>
          </a:p>
        </p:txBody>
      </p:sp>
      <p:sp>
        <p:nvSpPr>
          <p:cNvPr id="32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82771" y="1923603"/>
            <a:ext cx="4041775" cy="4536504"/>
          </a:xfrm>
          <a:solidFill>
            <a:schemeClr val="bg1"/>
          </a:solidFill>
        </p:spPr>
        <p:txBody>
          <a:bodyPr/>
          <a:lstStyle/>
          <a:p>
            <a:endParaRPr lang="cs-CZ" sz="1400" dirty="0"/>
          </a:p>
        </p:txBody>
      </p:sp>
      <p:sp>
        <p:nvSpPr>
          <p:cNvPr id="33" name="Nadpis 1"/>
          <p:cNvSpPr>
            <a:spLocks noGrp="1"/>
          </p:cNvSpPr>
          <p:nvPr>
            <p:ph type="title"/>
          </p:nvPr>
        </p:nvSpPr>
        <p:spPr>
          <a:xfrm>
            <a:off x="415146" y="620688"/>
            <a:ext cx="8117294" cy="55951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bIns="108000"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4" name="Zástupný symbol pro text 2"/>
          <p:cNvSpPr txBox="1">
            <a:spLocks/>
          </p:cNvSpPr>
          <p:nvPr/>
        </p:nvSpPr>
        <p:spPr>
          <a:xfrm>
            <a:off x="395536" y="1337560"/>
            <a:ext cx="4040188" cy="504056"/>
          </a:xfrm>
          <a:prstGeom prst="rect">
            <a:avLst/>
          </a:prstGeom>
        </p:spPr>
        <p:txBody>
          <a:bodyPr vert="horz" lIns="45720" tIns="0" rIns="45720" bIns="0" anchor="ctr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</a:t>
            </a:r>
            <a:endParaRPr lang="cs-CZ" dirty="0"/>
          </a:p>
        </p:txBody>
      </p:sp>
      <p:sp>
        <p:nvSpPr>
          <p:cNvPr id="35" name="Zástupný symbol pro text 3"/>
          <p:cNvSpPr txBox="1">
            <a:spLocks/>
          </p:cNvSpPr>
          <p:nvPr/>
        </p:nvSpPr>
        <p:spPr>
          <a:xfrm>
            <a:off x="4644008" y="1268760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bdélník 35"/>
              <p:cNvSpPr/>
              <p:nvPr/>
            </p:nvSpPr>
            <p:spPr>
              <a:xfrm>
                <a:off x="539552" y="1923603"/>
                <a:ext cx="389617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3. Ze vzorce postupně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vyjádřete 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veličiny a, t, v</a:t>
                </a:r>
                <a:r>
                  <a:rPr lang="cs-CZ" sz="1400" baseline="-25000" dirty="0">
                    <a:latin typeface="Times New Roman" pitchFamily="18" charset="0"/>
                    <a:cs typeface="Times New Roman" pitchFamily="18" charset="0"/>
                  </a:rPr>
                  <a:t>0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𝑣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</m:sub>
                      </m:sSub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𝑎𝑡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923603"/>
                <a:ext cx="3896172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469" t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H="1">
            <a:off x="395536" y="2508378"/>
            <a:ext cx="40324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Obdélník 37"/>
              <p:cNvSpPr/>
              <p:nvPr/>
            </p:nvSpPr>
            <p:spPr>
              <a:xfrm>
                <a:off x="530032" y="2555031"/>
                <a:ext cx="1504836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1400" dirty="0" smtClean="0"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1400" b="0" i="0" smtClean="0">
                        <a:latin typeface="Cambria Math"/>
                        <a:cs typeface="Times New Roman" pitchFamily="18" charset="0"/>
                      </a:rPr>
                      <m:t>       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sub>
                    </m:sSub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140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8" name="Obdélník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032" y="2555031"/>
                <a:ext cx="1504836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215520" y="2555031"/>
                <a:ext cx="1636400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              /−</m:t>
                    </m:r>
                    <m:sSub>
                      <m:sSub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1400" dirty="0" smtClean="0"/>
                  <a:t>   </a:t>
                </a:r>
                <a:endParaRPr lang="cs-CZ" sz="14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520" y="2555031"/>
                <a:ext cx="1636400" cy="307777"/>
              </a:xfrm>
              <a:prstGeom prst="rect">
                <a:avLst/>
              </a:prstGeom>
              <a:blipFill rotWithShape="1">
                <a:blip r:embed="rId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29640" y="2863105"/>
                <a:ext cx="11345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𝑣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</a:rPr>
                        <m:t>𝑎𝑡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40" y="2863105"/>
                <a:ext cx="1134541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215520" y="2864364"/>
                <a:ext cx="112819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              /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sz="1400" dirty="0" smtClean="0"/>
                  <a:t> </a:t>
                </a:r>
                <a:endParaRPr lang="cs-CZ" sz="1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520" y="2864364"/>
                <a:ext cx="1128194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970856" y="3172141"/>
                <a:ext cx="106400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14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856" y="3172141"/>
                <a:ext cx="1064009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 flipH="1">
            <a:off x="970856" y="3633806"/>
            <a:ext cx="1198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28262" y="3933056"/>
                <a:ext cx="1374992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     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𝑣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</m:sub>
                      </m:sSub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𝑎𝑡</m:t>
                      </m:r>
                    </m:oMath>
                  </m:oMathPara>
                </a14:m>
                <a:endParaRPr lang="cs-CZ" sz="14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262" y="3933056"/>
                <a:ext cx="1374992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415630" y="3936628"/>
                <a:ext cx="63119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5630" y="3936628"/>
                <a:ext cx="631198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76400" y="4209643"/>
                <a:ext cx="11345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𝑣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</a:rPr>
                        <m:t>𝑎𝑡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400" y="4209643"/>
                <a:ext cx="1134541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2403659" y="4199294"/>
                <a:ext cx="59599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3659" y="4199294"/>
                <a:ext cx="595996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909371" y="4507070"/>
                <a:ext cx="10351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𝑡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1400" b="0" i="1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371" y="4507070"/>
                <a:ext cx="1035155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 flipH="1">
            <a:off x="909371" y="4968736"/>
            <a:ext cx="1198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868713" y="5276512"/>
                <a:ext cx="1134541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𝑣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140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1400" i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1400" i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</m:sub>
                      </m:sSub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𝑎𝑡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713" y="5276512"/>
                <a:ext cx="1134541" cy="3077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493364" y="5280084"/>
                <a:ext cx="62664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</m:t>
                      </m:r>
                      <m:r>
                        <a:rPr lang="cs-CZ" sz="1400" b="0" i="1" smtClean="0">
                          <a:latin typeface="Cambria Math"/>
                        </a:rPr>
                        <m:t>𝑎𝑡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3364" y="5280084"/>
                <a:ext cx="626645" cy="307777"/>
              </a:xfrm>
              <a:prstGeom prst="rect">
                <a:avLst/>
              </a:prstGeom>
              <a:blipFill rotWithShape="1">
                <a:blip r:embed="rId13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868713" y="5692011"/>
                <a:ext cx="11345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</a:rPr>
                        <m:t>𝑣</m:t>
                      </m:r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𝑎𝑡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713" y="5692011"/>
                <a:ext cx="1134541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53"/>
          <p:cNvCxnSpPr/>
          <p:nvPr/>
        </p:nvCxnSpPr>
        <p:spPr>
          <a:xfrm flipH="1">
            <a:off x="909371" y="6093296"/>
            <a:ext cx="1198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4965022" y="2654556"/>
            <a:ext cx="34234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061490" y="2691405"/>
                <a:ext cx="1102289" cy="48224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cs typeface="Times New Roman" pitchFamily="18" charset="0"/>
                        </a:rPr>
                        <m:t>𝑆</m:t>
                      </m:r>
                      <m:r>
                        <a:rPr lang="cs-CZ" sz="140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490" y="2691405"/>
                <a:ext cx="1102289" cy="482248"/>
              </a:xfrm>
              <a:prstGeom prst="rect">
                <a:avLst/>
              </a:prstGeom>
              <a:blipFill rotWithShape="1">
                <a:blip r:embed="rId15"/>
                <a:stretch>
                  <a:fillRect b="-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265415" y="2731885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5415" y="2731885"/>
                <a:ext cx="501868" cy="307777"/>
              </a:xfrm>
              <a:prstGeom prst="rect">
                <a:avLst/>
              </a:prstGeom>
              <a:blipFill rotWithShape="1">
                <a:blip r:embed="rId16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993452" y="3098406"/>
                <a:ext cx="13207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𝑐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3452" y="3098406"/>
                <a:ext cx="1320746" cy="3077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92445" y="3091261"/>
                <a:ext cx="59529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dirty="0" smtClean="0">
                          <a:latin typeface="Cambria Math"/>
                          <a:ea typeface="Cambria Math"/>
                        </a:rPr>
                        <m:t>÷</m:t>
                      </m:r>
                      <m:r>
                        <a:rPr lang="cs-CZ" sz="1400" b="0" i="1" dirty="0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2445" y="3091261"/>
                <a:ext cx="595291" cy="307777"/>
              </a:xfrm>
              <a:prstGeom prst="rect">
                <a:avLst/>
              </a:prstGeom>
              <a:blipFill rotWithShape="1">
                <a:blip r:embed="rId18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795910" y="3347833"/>
                <a:ext cx="1068690" cy="497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5910" y="3347833"/>
                <a:ext cx="1068690" cy="49712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/>
          <p:nvPr/>
        </p:nvCxnSpPr>
        <p:spPr>
          <a:xfrm flipH="1">
            <a:off x="5116174" y="4240833"/>
            <a:ext cx="1198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5054813" y="5838139"/>
            <a:ext cx="1198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061490" y="4573013"/>
                <a:ext cx="1102289" cy="48224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cs typeface="Times New Roman" pitchFamily="18" charset="0"/>
                        </a:rPr>
                        <m:t>𝑆</m:t>
                      </m:r>
                      <m:r>
                        <a:rPr lang="cs-CZ" sz="140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lang="cs-CZ" sz="1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490" y="4573013"/>
                <a:ext cx="1102289" cy="482248"/>
              </a:xfrm>
              <a:prstGeom prst="rect">
                <a:avLst/>
              </a:prstGeom>
              <a:blipFill rotWithShape="1">
                <a:blip r:embed="rId20"/>
                <a:stretch>
                  <a:fillRect b="-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6237036" y="4642988"/>
                <a:ext cx="5018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7036" y="4642988"/>
                <a:ext cx="501868" cy="307777"/>
              </a:xfrm>
              <a:prstGeom prst="rect">
                <a:avLst/>
              </a:prstGeom>
              <a:blipFill rotWithShape="1">
                <a:blip r:embed="rId21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282507" y="3399038"/>
                <a:ext cx="5414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2507" y="3399038"/>
                <a:ext cx="541430" cy="307777"/>
              </a:xfrm>
              <a:prstGeom prst="rect">
                <a:avLst/>
              </a:prstGeom>
              <a:blipFill rotWithShape="1">
                <a:blip r:embed="rId2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119480" y="3747281"/>
                <a:ext cx="1068690" cy="497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𝑣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9480" y="3747281"/>
                <a:ext cx="1068690" cy="497124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4965022" y="4976836"/>
                <a:ext cx="1320746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</a:rPr>
                        <m:t>2</m:t>
                      </m:r>
                      <m:r>
                        <a:rPr lang="cs-CZ" sz="1400" i="1">
                          <a:latin typeface="Cambria Math"/>
                        </a:rPr>
                        <m:t>𝑆</m:t>
                      </m:r>
                      <m:r>
                        <a:rPr lang="cs-CZ" sz="14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1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</a:rPr>
                            <m:t>𝑎</m:t>
                          </m:r>
                          <m:r>
                            <a:rPr lang="cs-CZ" sz="1400" i="1">
                              <a:latin typeface="Cambria Math"/>
                            </a:rPr>
                            <m:t>+</m:t>
                          </m:r>
                          <m:r>
                            <a:rPr lang="cs-CZ" sz="1400" i="1">
                              <a:latin typeface="Cambria Math"/>
                            </a:rPr>
                            <m:t>𝑐</m:t>
                          </m:r>
                        </m:e>
                      </m:d>
                      <m:r>
                        <a:rPr lang="cs-CZ" sz="1400" i="1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5022" y="4976836"/>
                <a:ext cx="1320746" cy="30777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301925" y="4977667"/>
                <a:ext cx="104849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e>
                      </m: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1925" y="4977667"/>
                <a:ext cx="1048492" cy="307777"/>
              </a:xfrm>
              <a:prstGeom prst="rect">
                <a:avLst/>
              </a:prstGeom>
              <a:blipFill rotWithShape="1">
                <a:blip r:embed="rId25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061490" y="5270541"/>
                <a:ext cx="974241" cy="5006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𝑣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490" y="5270541"/>
                <a:ext cx="974241" cy="500650"/>
              </a:xfrm>
              <a:prstGeom prst="rect">
                <a:avLst/>
              </a:prstGeom>
              <a:blipFill rotWithShape="1">
                <a:blip r:embed="rId26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text 29"/>
              <p:cNvSpPr>
                <a:spLocks noGrp="1"/>
              </p:cNvSpPr>
              <p:nvPr>
                <p:ph type="body" sz="half" idx="3"/>
              </p:nvPr>
            </p:nvSpPr>
            <p:spPr>
              <a:xfrm>
                <a:off x="4795910" y="1679819"/>
                <a:ext cx="4041775" cy="1657118"/>
              </a:xfrm>
            </p:spPr>
            <p:txBody>
              <a:bodyPr/>
              <a:lstStyle/>
              <a:p>
                <a:r>
                  <a:rPr lang="cs-CZ" sz="1400" b="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sz="1400" b="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. Ze vzorce postupně vyjádřete veličiny </a:t>
                </a:r>
                <a:r>
                  <a:rPr lang="cs-CZ" sz="1400" b="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a, </a:t>
                </a:r>
                <a:r>
                  <a:rPr lang="cs-CZ" sz="1400" b="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v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𝑆</m:t>
                      </m:r>
                      <m:r>
                        <a:rPr lang="cs-CZ" sz="1400" b="0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  <m: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lang="cs-CZ" sz="1400" b="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r"/>
                <a:endParaRPr lang="cs-CZ" b="0" dirty="0"/>
              </a:p>
            </p:txBody>
          </p:sp>
        </mc:Choice>
        <mc:Fallback xmlns="">
          <p:sp>
            <p:nvSpPr>
              <p:cNvPr id="30" name="Zástupný symbol pro text 29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xfrm>
                <a:off x="4795910" y="1679819"/>
                <a:ext cx="4041775" cy="1657118"/>
              </a:xfrm>
              <a:blipFill rotWithShape="1">
                <a:blip r:embed="rId27"/>
                <a:stretch>
                  <a:fillRect l="-1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7434290" y="892003"/>
            <a:ext cx="10380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644008" y="1923603"/>
            <a:ext cx="0" cy="43137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082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5317" y="1956203"/>
            <a:ext cx="4040188" cy="4536504"/>
          </a:xfrm>
          <a:solidFill>
            <a:schemeClr val="bg1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3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99992" y="1981255"/>
            <a:ext cx="4320480" cy="4536504"/>
          </a:xfrm>
          <a:solidFill>
            <a:schemeClr val="bg1"/>
          </a:solidFill>
        </p:spPr>
        <p:txBody>
          <a:bodyPr/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50405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bIns="108000"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ástupný symbol pro text 2"/>
          <p:cNvSpPr txBox="1">
            <a:spLocks/>
          </p:cNvSpPr>
          <p:nvPr/>
        </p:nvSpPr>
        <p:spPr>
          <a:xfrm>
            <a:off x="395536" y="1337560"/>
            <a:ext cx="4040188" cy="504056"/>
          </a:xfrm>
          <a:prstGeom prst="rect">
            <a:avLst/>
          </a:prstGeom>
        </p:spPr>
        <p:txBody>
          <a:bodyPr vert="horz" lIns="45720" tIns="0" rIns="45720" bIns="0" anchor="ctr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</a:t>
            </a:r>
            <a:endParaRPr lang="cs-CZ" dirty="0"/>
          </a:p>
        </p:txBody>
      </p:sp>
      <p:sp>
        <p:nvSpPr>
          <p:cNvPr id="16" name="Zástupný symbol pro text 3"/>
          <p:cNvSpPr txBox="1">
            <a:spLocks/>
          </p:cNvSpPr>
          <p:nvPr/>
        </p:nvSpPr>
        <p:spPr>
          <a:xfrm>
            <a:off x="4644008" y="1268760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251520" y="2708920"/>
            <a:ext cx="38884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395536" y="2751315"/>
                <a:ext cx="2469009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6−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3−5</m:t>
                      </m:r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&gt;5</m:t>
                      </m:r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−13+22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751315"/>
                <a:ext cx="2469009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1888" y="3062188"/>
                <a:ext cx="190680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18−3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−5&gt;5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88" y="3062188"/>
                <a:ext cx="1906804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45692" y="3414593"/>
                <a:ext cx="159300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13−3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&gt;5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5692" y="3414593"/>
                <a:ext cx="1593000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470718" y="3422937"/>
                <a:ext cx="65338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/+3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0718" y="3422937"/>
                <a:ext cx="653384" cy="307777"/>
              </a:xfrm>
              <a:prstGeom prst="rect">
                <a:avLst/>
              </a:prstGeom>
              <a:blipFill rotWithShape="1">
                <a:blip r:embed="rId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61740" y="3730714"/>
                <a:ext cx="117756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13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&gt;8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1740" y="3730714"/>
                <a:ext cx="1177566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431902" y="3775490"/>
                <a:ext cx="5517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1902" y="3775490"/>
                <a:ext cx="551753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247852" y="4083267"/>
                <a:ext cx="76437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&gt;8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852" y="4083267"/>
                <a:ext cx="764375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385294" y="4070567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294" y="4070567"/>
                <a:ext cx="591637" cy="307777"/>
              </a:xfrm>
              <a:prstGeom prst="rect">
                <a:avLst/>
              </a:prstGeom>
              <a:blipFill rotWithShape="1">
                <a:blip r:embed="rId9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247852" y="4391044"/>
                <a:ext cx="664989" cy="4962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852" y="4391044"/>
                <a:ext cx="664989" cy="49629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247852" y="4842241"/>
                <a:ext cx="664989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852" y="4842241"/>
                <a:ext cx="664989" cy="49705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1257817" y="5339300"/>
            <a:ext cx="655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464055" y="6021288"/>
            <a:ext cx="3096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247852" y="6021288"/>
            <a:ext cx="119084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285411" y="6093296"/>
                <a:ext cx="468398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1/2</m:t>
                      </m:r>
                    </m:oMath>
                  </m:oMathPara>
                </a14:m>
                <a:endParaRPr lang="cs-CZ" sz="1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5411" y="6093296"/>
                <a:ext cx="468398" cy="276999"/>
              </a:xfrm>
              <a:prstGeom prst="rect">
                <a:avLst/>
              </a:prstGeom>
              <a:blipFill rotWithShape="1">
                <a:blip r:embed="rId12"/>
                <a:stretch>
                  <a:fillRect b="-444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999493" y="6087978"/>
                <a:ext cx="47000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12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∞</m:t>
                      </m:r>
                    </m:oMath>
                  </m:oMathPara>
                </a14:m>
                <a:endParaRPr lang="cs-CZ" sz="1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493" y="6087978"/>
                <a:ext cx="470000" cy="27699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vál 30"/>
          <p:cNvSpPr/>
          <p:nvPr/>
        </p:nvSpPr>
        <p:spPr>
          <a:xfrm>
            <a:off x="2359894" y="5944344"/>
            <a:ext cx="144016" cy="153888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2864545" y="5229200"/>
                <a:ext cx="1099082" cy="50731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 smtClean="0">
                          <a:latin typeface="Cambria Math"/>
                        </a:rPr>
                        <m:t>𝑥</m:t>
                      </m:r>
                      <m:r>
                        <a:rPr lang="cs-CZ" sz="1200" i="1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endChr m:val=""/>
                          <m:ctrlPr>
                            <a:rPr lang="cs-CZ" sz="12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200" i="1">
                              <a:latin typeface="Cambria Math"/>
                              <a:ea typeface="Cambria Math"/>
                            </a:rPr>
                            <m:t>−∞; </m:t>
                          </m:r>
                          <m:d>
                            <m:dPr>
                              <m:begChr m:val=""/>
                              <m:ctrlPr>
                                <a:rPr lang="cs-CZ" sz="12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2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2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</m:d>
                    </m:oMath>
                  </m:oMathPara>
                </a14:m>
                <a:endParaRPr lang="cs-CZ" sz="12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545" y="5229200"/>
                <a:ext cx="1099082" cy="507318"/>
              </a:xfrm>
              <a:prstGeom prst="rect">
                <a:avLst/>
              </a:prstGeom>
              <a:blipFill rotWithShape="1">
                <a:blip r:embed="rId14"/>
                <a:stretch>
                  <a:fillRect l="-36667" t="-179518" r="-81667" b="-2614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 flipH="1">
            <a:off x="2864545" y="5695691"/>
            <a:ext cx="102336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text 28"/>
              <p:cNvSpPr>
                <a:spLocks noGrp="1"/>
              </p:cNvSpPr>
              <p:nvPr>
                <p:ph type="body" idx="1"/>
              </p:nvPr>
            </p:nvSpPr>
            <p:spPr>
              <a:xfrm>
                <a:off x="251520" y="2060848"/>
                <a:ext cx="4040188" cy="659352"/>
              </a:xfrm>
            </p:spPr>
            <p:txBody>
              <a:bodyPr/>
              <a:lstStyle/>
              <a:p>
                <a:r>
                  <a:rPr lang="cs-CZ" sz="1400" b="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4. Řešte nerovnici , řešení znázorněte na číselné ose a zapište je pomocí intervalu: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6−</m:t>
                          </m:r>
                          <m:r>
                            <a:rPr lang="cs-CZ" sz="1400" b="0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sz="1400" b="0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3−5</m:t>
                      </m:r>
                      <m:r>
                        <a:rPr lang="cs-CZ" sz="1400" b="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&gt;5</m:t>
                      </m:r>
                      <m:r>
                        <a:rPr lang="cs-CZ" sz="1400" b="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b="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−13+22</m:t>
                      </m:r>
                    </m:oMath>
                  </m:oMathPara>
                </a14:m>
                <a:endParaRPr lang="cs-CZ" sz="1400" b="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text 2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251520" y="2060848"/>
                <a:ext cx="4040188" cy="659352"/>
              </a:xfrm>
              <a:blipFill rotWithShape="1">
                <a:blip r:embed="rId15"/>
                <a:stretch>
                  <a:fillRect l="-1508" t="-25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4435724" y="1945739"/>
                <a:ext cx="4572000" cy="1015663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4. Řešte nerovnici, řešení znázorněte na číselné ose a zapište je pomocí intervalu: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2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+9≤</m:t>
                      </m:r>
                      <m:d>
                        <m:d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4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d>
                        <m:d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−2</m:t>
                      </m:r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5724" y="1945739"/>
                <a:ext cx="4572000" cy="1015663"/>
              </a:xfrm>
              <a:prstGeom prst="rect">
                <a:avLst/>
              </a:prstGeom>
              <a:blipFill rotWithShape="1">
                <a:blip r:embed="rId16"/>
                <a:stretch>
                  <a:fillRect l="-400" t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 flipH="1">
            <a:off x="4499992" y="2708920"/>
            <a:ext cx="43204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Obdélník 37"/>
              <p:cNvSpPr/>
              <p:nvPr/>
            </p:nvSpPr>
            <p:spPr>
              <a:xfrm>
                <a:off x="4812046" y="2754411"/>
                <a:ext cx="2441116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2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+9≤</m:t>
                      </m:r>
                      <m:d>
                        <m:d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4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d>
                        <m:d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−2</m:t>
                      </m:r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8" name="Obdélník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046" y="2754411"/>
                <a:ext cx="2441116" cy="3077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795922" y="3115160"/>
                <a:ext cx="204370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+9≤−4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+1−2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5922" y="3115160"/>
                <a:ext cx="2043700" cy="30777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812046" y="3467713"/>
                <a:ext cx="149361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+9≤1−6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046" y="3467713"/>
                <a:ext cx="1493614" cy="30777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660232" y="3467712"/>
                <a:ext cx="65338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/+6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3467712"/>
                <a:ext cx="653384" cy="307777"/>
              </a:xfrm>
              <a:prstGeom prst="rect">
                <a:avLst/>
              </a:prstGeom>
              <a:blipFill rotWithShape="1">
                <a:blip r:embed="rId20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812046" y="3775490"/>
                <a:ext cx="107817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8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+9≤1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046" y="3775490"/>
                <a:ext cx="1078179" cy="30777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636756" y="3762790"/>
                <a:ext cx="55175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/−9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6756" y="3762790"/>
                <a:ext cx="551753" cy="307777"/>
              </a:xfrm>
              <a:prstGeom prst="rect">
                <a:avLst/>
              </a:prstGeom>
              <a:blipFill rotWithShape="1">
                <a:blip r:embed="rId7"/>
                <a:stretch>
                  <a:fillRect b="-7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155107" y="4083267"/>
                <a:ext cx="89902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8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≤−8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5107" y="4083267"/>
                <a:ext cx="899028" cy="307777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611034" y="4095619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÷8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1034" y="4095619"/>
                <a:ext cx="591637" cy="307777"/>
              </a:xfrm>
              <a:prstGeom prst="rect">
                <a:avLst/>
              </a:prstGeom>
              <a:blipFill rotWithShape="1">
                <a:blip r:embed="rId2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255665" y="4403396"/>
                <a:ext cx="79964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≤−1</m:t>
                      </m:r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5665" y="4403396"/>
                <a:ext cx="799642" cy="30777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 flipH="1">
            <a:off x="5300403" y="4729173"/>
            <a:ext cx="655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4662518" y="5482859"/>
            <a:ext cx="3096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5446315" y="5482859"/>
            <a:ext cx="119084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6483874" y="5554867"/>
                <a:ext cx="423514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3874" y="5554867"/>
                <a:ext cx="423514" cy="276999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197956" y="5549549"/>
                <a:ext cx="470000" cy="276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12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∞</m:t>
                      </m:r>
                    </m:oMath>
                  </m:oMathPara>
                </a14:m>
                <a:endParaRPr lang="cs-CZ" sz="1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956" y="5549549"/>
                <a:ext cx="470000" cy="276999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vál 52"/>
          <p:cNvSpPr/>
          <p:nvPr/>
        </p:nvSpPr>
        <p:spPr>
          <a:xfrm>
            <a:off x="6558357" y="5405915"/>
            <a:ext cx="144016" cy="15388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 flipH="1">
            <a:off x="6912632" y="6066889"/>
            <a:ext cx="111685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Obdélník 54"/>
              <p:cNvSpPr/>
              <p:nvPr/>
            </p:nvSpPr>
            <p:spPr>
              <a:xfrm>
                <a:off x="6905786" y="5726432"/>
                <a:ext cx="1123705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 smtClean="0">
                          <a:latin typeface="Cambria Math"/>
                        </a:rPr>
                        <m:t>𝑥</m:t>
                      </m:r>
                      <m:r>
                        <a:rPr lang="cs-CZ" sz="1200" i="1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200" b="0" i="1" smtClean="0">
                          <a:latin typeface="Cambria Math"/>
                          <a:ea typeface="Cambria Math"/>
                        </a:rPr>
                        <m:t>(</m:t>
                      </m:r>
                      <m:d>
                        <m:dPr>
                          <m:begChr m:val=""/>
                          <m:endChr m:val="⟩"/>
                          <m:ctrlPr>
                            <a:rPr lang="cs-CZ" sz="12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2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200" i="1" smtClean="0">
                              <a:latin typeface="Cambria Math"/>
                              <a:ea typeface="Cambria Math"/>
                            </a:rPr>
                            <m:t>∞;</m:t>
                          </m:r>
                          <m:r>
                            <a:rPr lang="cs-CZ" sz="12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12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5" name="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5786" y="5726432"/>
                <a:ext cx="1123705" cy="276999"/>
              </a:xfrm>
              <a:prstGeom prst="rect">
                <a:avLst/>
              </a:prstGeom>
              <a:blipFill rotWithShape="1">
                <a:blip r:embed="rId27"/>
                <a:stretch>
                  <a:fillRect t="-95652" r="-25543" b="-1565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TextovéPole 57"/>
          <p:cNvSpPr txBox="1"/>
          <p:nvPr/>
        </p:nvSpPr>
        <p:spPr>
          <a:xfrm>
            <a:off x="7702735" y="903203"/>
            <a:ext cx="9302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5025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4710605" y="1837253"/>
            <a:ext cx="4168508" cy="44337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3836" y="1837253"/>
            <a:ext cx="4168508" cy="44337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395535" y="692696"/>
            <a:ext cx="8483577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395536" y="1337560"/>
            <a:ext cx="4040188" cy="504056"/>
          </a:xfrm>
          <a:prstGeom prst="rect">
            <a:avLst/>
          </a:prstGeom>
        </p:spPr>
        <p:txBody>
          <a:bodyPr vert="horz" lIns="45720" tIns="0" rIns="45720" bIns="0" anchor="ctr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</a:t>
            </a:r>
            <a:endParaRPr lang="cs-CZ" dirty="0"/>
          </a:p>
        </p:txBody>
      </p:sp>
      <p:sp>
        <p:nvSpPr>
          <p:cNvPr id="4" name="Zástupný symbol pro text 3"/>
          <p:cNvSpPr txBox="1">
            <a:spLocks/>
          </p:cNvSpPr>
          <p:nvPr/>
        </p:nvSpPr>
        <p:spPr>
          <a:xfrm>
            <a:off x="4644008" y="1268760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8005" y="1837253"/>
            <a:ext cx="425600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5. Součet druhých mocnin po sobě jdoucích přirozených čísel je o 24 menší než druhá mocnina součtu těchto  čísel. Určete tato čísla.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95536" y="2578100"/>
            <a:ext cx="4040188" cy="161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5535" y="2606595"/>
                <a:ext cx="4186809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První přirozené číslo	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Druhé přirozené číslo	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+1</m:t>
                    </m:r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Druhá mocnina prvního čísla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Druhá mocnina druhého čísla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1400" b="0" i="1" smtClean="0">
                                <a:latin typeface="Cambria Math"/>
                              </a:rPr>
                              <m:t>+1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Druhá mocnina součtu těchto čísel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14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14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1400" b="0" i="1" smtClean="0">
                                <a:latin typeface="Cambria Math"/>
                              </a:rPr>
                              <m:t>+1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5" y="2606595"/>
                <a:ext cx="4186809" cy="1169551"/>
              </a:xfrm>
              <a:prstGeom prst="rect">
                <a:avLst/>
              </a:prstGeom>
              <a:blipFill rotWithShape="1">
                <a:blip r:embed="rId2"/>
                <a:stretch>
                  <a:fillRect l="-437" t="-524" b="-4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4731182" y="3429000"/>
            <a:ext cx="38674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95535" y="374839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Rovnice</a:t>
            </a:r>
            <a:r>
              <a:rPr lang="cs-CZ" b="1" dirty="0" smtClean="0"/>
              <a:t>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25326" y="3992741"/>
                <a:ext cx="289085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14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+24=</m:t>
                      </m:r>
                      <m:sSup>
                        <m:sSupPr>
                          <m:ctrlPr>
                            <a:rPr lang="cs-CZ" sz="1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1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4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1400" i="1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sz="1400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326" y="3992741"/>
                <a:ext cx="2890855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81223" y="4300518"/>
                <a:ext cx="321575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+1+24=4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223" y="4300518"/>
                <a:ext cx="3215752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007603" y="4562341"/>
                <a:ext cx="259814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+25=4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7603" y="4562341"/>
                <a:ext cx="2598147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769812" y="4571336"/>
                <a:ext cx="74052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/−2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9812" y="4571336"/>
                <a:ext cx="740524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510176" y="4879113"/>
                <a:ext cx="209557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+25=2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+4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0176" y="4879113"/>
                <a:ext cx="2095574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744114" y="4862708"/>
                <a:ext cx="65338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4114" y="4862708"/>
                <a:ext cx="653384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900864" y="5177895"/>
                <a:ext cx="168013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25=2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0864" y="5177895"/>
                <a:ext cx="1680139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784584" y="5165258"/>
                <a:ext cx="65114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/−25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4584" y="5165258"/>
                <a:ext cx="651140" cy="307777"/>
              </a:xfrm>
              <a:prstGeom prst="rect">
                <a:avLst/>
              </a:prstGeom>
              <a:blipFill rotWithShape="1">
                <a:blip r:embed="rId10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967023" y="5473034"/>
                <a:ext cx="168013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0=2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−24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7023" y="5473034"/>
                <a:ext cx="1680139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759432" y="5473033"/>
                <a:ext cx="59163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/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9432" y="5473033"/>
                <a:ext cx="591637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160180" y="5780810"/>
                <a:ext cx="148136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−12=0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0180" y="5780810"/>
                <a:ext cx="1481368" cy="3077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4818360" y="1623761"/>
            <a:ext cx="418680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5. Součin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dvou přirozených čísel, z nichž jedno je o 2 větší než druhé, je roven 143. Určete tato čísla.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818359" y="2606595"/>
            <a:ext cx="18465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První přirozené číslo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Druhé přirozené číslo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Součin těchto čísel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380312" y="2578100"/>
                <a:ext cx="33118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0312" y="2578100"/>
                <a:ext cx="331180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389000" y="2822038"/>
                <a:ext cx="64498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9000" y="2822038"/>
                <a:ext cx="644984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7380312" y="3047345"/>
                <a:ext cx="8956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0312" y="3047345"/>
                <a:ext cx="895630" cy="30777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 flipH="1">
            <a:off x="4818360" y="2585812"/>
            <a:ext cx="38674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4818360" y="3557890"/>
            <a:ext cx="8547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Rovnice</a:t>
            </a:r>
            <a:r>
              <a:rPr lang="cs-CZ" sz="1400" b="1" dirty="0"/>
              <a:t>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323860" y="3958019"/>
                <a:ext cx="142821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=143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3860" y="3958019"/>
                <a:ext cx="1428211" cy="3077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407812" y="4269740"/>
                <a:ext cx="136633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=143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7812" y="4269740"/>
                <a:ext cx="1366335" cy="30777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120629" y="4273701"/>
                <a:ext cx="75052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0" smtClean="0">
                          <a:latin typeface="Cambria Math"/>
                        </a:rPr>
                        <m:t>/−143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0629" y="4273701"/>
                <a:ext cx="750525" cy="307777"/>
              </a:xfrm>
              <a:prstGeom prst="rect">
                <a:avLst/>
              </a:prstGeom>
              <a:blipFill rotWithShape="1">
                <a:blip r:embed="rId19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947670" y="4554931"/>
                <a:ext cx="168013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+2</m:t>
                      </m:r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</a:rPr>
                        <m:t>−143=0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7670" y="4554931"/>
                <a:ext cx="1680139" cy="30777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 flipH="1">
            <a:off x="413836" y="3845134"/>
            <a:ext cx="40965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31733" y="4879113"/>
                <a:ext cx="199099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=1, </m:t>
                      </m:r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latin typeface="Cambria Math"/>
                        </a:rPr>
                        <m:t>=2, 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</a:rPr>
                        <m:t>=−143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733" y="4879113"/>
                <a:ext cx="1990993" cy="30777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903934" y="5193361"/>
                <a:ext cx="3781850" cy="522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𝐷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−4</m:t>
                      </m:r>
                      <m:r>
                        <a:rPr lang="cs-CZ" sz="1400" b="0" i="1" smtClean="0">
                          <a:latin typeface="Cambria Math"/>
                        </a:rPr>
                        <m:t>𝑎𝑐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−4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−143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0" i="0" smtClean="0">
                          <a:latin typeface="Cambria Math"/>
                          <a:ea typeface="Cambria Math"/>
                        </a:rPr>
                        <m:t>4+572=576</m:t>
                      </m:r>
                    </m:oMath>
                  </m:oMathPara>
                </a14:m>
                <a:endParaRPr lang="cs-CZ" sz="1400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3934" y="5193361"/>
                <a:ext cx="3781850" cy="52251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014352" y="5729608"/>
                <a:ext cx="2319416" cy="5413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±√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𝐷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±24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352" y="5729608"/>
                <a:ext cx="2319416" cy="541367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7706001" y="919753"/>
            <a:ext cx="11398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1039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4707012" y="1945554"/>
            <a:ext cx="3675262" cy="28735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4022" y="1923602"/>
            <a:ext cx="3675262" cy="28735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395536" y="1337560"/>
            <a:ext cx="4040188" cy="504056"/>
          </a:xfrm>
          <a:prstGeom prst="rect">
            <a:avLst/>
          </a:prstGeom>
        </p:spPr>
        <p:txBody>
          <a:bodyPr vert="horz" lIns="45720" tIns="0" rIns="45720" bIns="0" anchor="ctr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</a:t>
            </a:r>
            <a:endParaRPr lang="cs-CZ" dirty="0"/>
          </a:p>
        </p:txBody>
      </p:sp>
      <p:sp>
        <p:nvSpPr>
          <p:cNvPr id="4" name="Zástupný symbol pro text 3"/>
          <p:cNvSpPr txBox="1">
            <a:spLocks/>
          </p:cNvSpPr>
          <p:nvPr/>
        </p:nvSpPr>
        <p:spPr>
          <a:xfrm>
            <a:off x="4644008" y="1268760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4022" y="1988840"/>
                <a:ext cx="189160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=1, </m:t>
                      </m:r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latin typeface="Cambria Math"/>
                        </a:rPr>
                        <m:t>=1, 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</a:rPr>
                        <m:t>=−12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22" y="1988840"/>
                <a:ext cx="1891608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68400" y="2296617"/>
                <a:ext cx="3830884" cy="5225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</a:rPr>
                        <m:t>𝐷</m:t>
                      </m:r>
                      <m:r>
                        <a:rPr lang="cs-CZ" sz="140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1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i="1">
                          <a:latin typeface="Cambria Math"/>
                        </a:rPr>
                        <m:t>−4</m:t>
                      </m:r>
                      <m:r>
                        <a:rPr lang="cs-CZ" sz="1400" i="1">
                          <a:latin typeface="Cambria Math"/>
                        </a:rPr>
                        <m:t>𝑎𝑐</m:t>
                      </m:r>
                      <m:r>
                        <a:rPr lang="cs-CZ" sz="1400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1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i="1">
                          <a:latin typeface="Cambria Math"/>
                        </a:rPr>
                        <m:t>−4</m:t>
                      </m:r>
                      <m:r>
                        <a:rPr lang="cs-CZ" sz="1400" i="1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sz="1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=1+48=49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400" y="2296617"/>
                <a:ext cx="3830884" cy="52251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24022" y="2708920"/>
                <a:ext cx="2220031" cy="54136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i="1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1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</a:rPr>
                            <m:t>−</m:t>
                          </m:r>
                          <m:r>
                            <a:rPr lang="cs-CZ" sz="1400" i="1">
                              <a:latin typeface="Cambria Math"/>
                            </a:rPr>
                            <m:t>𝑏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±√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𝐷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</a:rPr>
                            <m:t>2</m:t>
                          </m:r>
                          <m:r>
                            <a:rPr lang="cs-CZ" sz="1400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1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</a:rPr>
                            <m:t>−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22" y="2708920"/>
                <a:ext cx="2220031" cy="54136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44686" y="3356991"/>
                <a:ext cx="144892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=3, 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686" y="3356991"/>
                <a:ext cx="1448923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94586" y="3789040"/>
                <a:ext cx="87524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586" y="3789040"/>
                <a:ext cx="875240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1634037" y="3789040"/>
            <a:ext cx="20738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není přirozené číslo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5110" y="4271169"/>
            <a:ext cx="34013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Hledaná čísla jsou 3 a 4.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24023" y="4578946"/>
            <a:ext cx="21469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292079" y="2450436"/>
                <a:ext cx="974626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i="1">
                          <a:latin typeface="Cambria Math"/>
                        </a:rPr>
                        <m:t>=−13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79" y="2450436"/>
                <a:ext cx="974626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6446068" y="2450436"/>
            <a:ext cx="20738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není přirozené číslo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3" y="2758213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Hledaná čísla jsou 11 a 13.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148063" y="3130551"/>
            <a:ext cx="21469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278398" y="2142658"/>
                <a:ext cx="164769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=11, 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=−13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8398" y="2142658"/>
                <a:ext cx="1647694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7483001" y="836712"/>
            <a:ext cx="10369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1111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RNDr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1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vydání 1994, Prometheus, ISBN 80-85849-40-2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ověření výsledků vzdělávání z oblasti rovnic a nerovnic formou písemné práce. Druhá část prezentace nabízí možnost kontroly řešení úloh.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2459</TotalTime>
  <Words>1578</Words>
  <Application>Microsoft Office PowerPoint</Application>
  <PresentationFormat>Předvádění na obrazovce (4:3)</PresentationFormat>
  <Paragraphs>234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2. písemná práce</vt:lpstr>
      <vt:lpstr>Analýza písemné práce</vt:lpstr>
      <vt:lpstr>Analýza písemné práce</vt:lpstr>
      <vt:lpstr>Analýza písemné práce</vt:lpstr>
      <vt:lpstr>Analýza písemné práce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180</cp:revision>
  <dcterms:created xsi:type="dcterms:W3CDTF">2013-01-11T17:11:37Z</dcterms:created>
  <dcterms:modified xsi:type="dcterms:W3CDTF">2014-09-29T07:20:58Z</dcterms:modified>
</cp:coreProperties>
</file>