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56" r:id="rId2"/>
    <p:sldId id="257" r:id="rId3"/>
    <p:sldId id="308" r:id="rId4"/>
    <p:sldId id="325" r:id="rId5"/>
    <p:sldId id="326" r:id="rId6"/>
    <p:sldId id="327" r:id="rId7"/>
    <p:sldId id="328" r:id="rId8"/>
    <p:sldId id="329" r:id="rId9"/>
    <p:sldId id="330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74727"/>
    <a:srgbClr val="FF00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5" autoAdjust="0"/>
    <p:restoredTop sz="98224" autoAdjust="0"/>
  </p:normalViewPr>
  <p:slideViewPr>
    <p:cSldViewPr>
      <p:cViewPr>
        <p:scale>
          <a:sx n="87" d="100"/>
          <a:sy n="87" d="100"/>
        </p:scale>
        <p:origin x="-570" y="4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1486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29.9.2014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13" Type="http://schemas.openxmlformats.org/officeDocument/2006/relationships/image" Target="../media/image40.png"/><Relationship Id="rId18" Type="http://schemas.openxmlformats.org/officeDocument/2006/relationships/image" Target="../media/image4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png"/><Relationship Id="rId17" Type="http://schemas.openxmlformats.org/officeDocument/2006/relationships/image" Target="../media/image44.png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5" Type="http://schemas.openxmlformats.org/officeDocument/2006/relationships/image" Target="../media/image4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Relationship Id="rId14" Type="http://schemas.openxmlformats.org/officeDocument/2006/relationships/image" Target="../media/image4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3547" y="3516620"/>
            <a:ext cx="568863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Planimetrie</a:t>
            </a: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-</a:t>
            </a:r>
          </a:p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úvod</a:t>
            </a:r>
            <a:endParaRPr lang="cs-CZ" sz="32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III-2-05-01_Planimetrie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02. 2014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6036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4007" y="692696"/>
            <a:ext cx="5780987" cy="540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Planimetrie - úvod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25596" y="3645024"/>
            <a:ext cx="8377808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Planimetrie je část geometrie, která  se zabývá studiem geometrických útvarů v rovině.</a:t>
            </a:r>
          </a:p>
          <a:p>
            <a:pPr algn="just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Základními útvary v planimetrii  jsou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bod a  přímka.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0000" y="1700808"/>
            <a:ext cx="8064896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Geometrii dělíme na </a:t>
            </a: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planimetrii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(rovinnou geometrii) a </a:t>
            </a: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stereometrii</a:t>
            </a:r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(prostorovou geometrii). 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34780" y="5271101"/>
            <a:ext cx="76936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Body budeme označovat velkými písmeny A, B, …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34780" y="5634604"/>
            <a:ext cx="6516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Přímky budeme označovat malými písmeny p, q, …</a:t>
            </a:r>
            <a:endParaRPr lang="cs-CZ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60000" y="2517339"/>
            <a:ext cx="82444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Planimetrie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zkoumá geometrické útvary, jejichž všechny body leží v téže rovině.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7" grpId="0"/>
      <p:bldP spid="20" grpId="0"/>
      <p:bldP spid="29" grpId="0"/>
      <p:bldP spid="3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4007" y="692696"/>
            <a:ext cx="5780987" cy="540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Planimetrie - úvod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8206" y="1828855"/>
            <a:ext cx="83525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Platí: </a:t>
            </a:r>
            <a:r>
              <a:rPr lang="cs-CZ" sz="20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Dvěma různými body A, B prochází právě jedna přímka.</a:t>
            </a:r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899592" y="3212976"/>
            <a:ext cx="2952328" cy="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874125" y="3149352"/>
            <a:ext cx="0" cy="14401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203848" y="3147049"/>
            <a:ext cx="0" cy="14401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678879" y="3328069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8879" y="3328069"/>
                <a:ext cx="390492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003408" y="3328069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3408" y="3328069"/>
                <a:ext cx="400879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1732851" y="2593051"/>
                <a:ext cx="153259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just"/>
                <a:r>
                  <a:rPr lang="cs-CZ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</a:t>
                </a:r>
                <a14:m>
                  <m:oMath xmlns:m="http://schemas.openxmlformats.org/officeDocument/2006/math">
                    <m:r>
                      <a:rPr lang="cs-CZ">
                        <a:latin typeface="Cambria Math"/>
                        <a:ea typeface="Cambria Math"/>
                      </a:rPr>
                      <m:t>ří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  <a:ea typeface="Cambria Math"/>
                      </a:rPr>
                      <m:t>mka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↔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𝐴𝐵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2851" y="2593051"/>
                <a:ext cx="1532599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3175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 flipH="1">
            <a:off x="837989" y="5129045"/>
            <a:ext cx="295232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812522" y="5065421"/>
            <a:ext cx="0" cy="14401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142245" y="5063118"/>
            <a:ext cx="0" cy="14401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617276" y="5244138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17276" y="5244138"/>
                <a:ext cx="39049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2941805" y="5244138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1805" y="5244138"/>
                <a:ext cx="400879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1836358" y="4509120"/>
                <a:ext cx="120238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ú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se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č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ka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𝐴𝐵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6358" y="4509120"/>
                <a:ext cx="1202380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4061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3" name="Přímá spojnice 12"/>
          <p:cNvCxnSpPr/>
          <p:nvPr/>
        </p:nvCxnSpPr>
        <p:spPr>
          <a:xfrm flipH="1">
            <a:off x="1812523" y="5135126"/>
            <a:ext cx="1329722" cy="2303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4499992" y="4136252"/>
            <a:ext cx="331236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834565" y="4072628"/>
            <a:ext cx="0" cy="14401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7164288" y="4070325"/>
            <a:ext cx="0" cy="144016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639319" y="4251345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39319" y="4251345"/>
                <a:ext cx="390492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6963848" y="4251345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3848" y="4251345"/>
                <a:ext cx="400879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Obdélník 37"/>
              <p:cNvSpPr/>
              <p:nvPr/>
            </p:nvSpPr>
            <p:spPr>
              <a:xfrm>
                <a:off x="5521911" y="3512735"/>
                <a:ext cx="2209066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  p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olop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ří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  <a:ea typeface="Cambria Math"/>
                      </a:rPr>
                      <m:t>mka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      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𝐴𝐵</m:t>
                    </m:r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8" name="Obdélník 3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1911" y="3512735"/>
                <a:ext cx="2209066" cy="369332"/>
              </a:xfrm>
              <a:prstGeom prst="rect">
                <a:avLst/>
              </a:prstGeom>
              <a:blipFill rotWithShape="1">
                <a:blip r:embed="rId11"/>
                <a:stretch>
                  <a:fillRect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9" name="Přímá spojnice 38"/>
          <p:cNvCxnSpPr/>
          <p:nvPr/>
        </p:nvCxnSpPr>
        <p:spPr>
          <a:xfrm flipH="1">
            <a:off x="5834566" y="4136252"/>
            <a:ext cx="1977794" cy="838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6916530" y="3512735"/>
                <a:ext cx="4443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↦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16530" y="3512735"/>
                <a:ext cx="444352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60945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8" grpId="0"/>
      <p:bldP spid="11" grpId="0"/>
      <p:bldP spid="24" grpId="0"/>
      <p:bldP spid="25" grpId="0"/>
      <p:bldP spid="26" grpId="0"/>
      <p:bldP spid="33" grpId="0"/>
      <p:bldP spid="34" grpId="0"/>
      <p:bldP spid="38" grpId="0"/>
      <p:bldP spid="4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4007" y="692696"/>
            <a:ext cx="5780987" cy="540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Planimetrie - úvod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60000" y="1412776"/>
            <a:ext cx="8377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 vzájemnou polohu dvou bodů v rovině (i v prostoru) mohou nastat dvě možnosti:</a:t>
            </a:r>
          </a:p>
        </p:txBody>
      </p:sp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2940" y="2464737"/>
            <a:ext cx="2088232" cy="2006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3889" y="2464738"/>
            <a:ext cx="2060203" cy="2006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" name="TextovéPole 34"/>
          <p:cNvSpPr txBox="1"/>
          <p:nvPr/>
        </p:nvSpPr>
        <p:spPr>
          <a:xfrm>
            <a:off x="360000" y="5310697"/>
            <a:ext cx="4067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Body jsou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navzájem totožné (splývající).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4716000" y="5310695"/>
            <a:ext cx="4067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Body jsou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navzájem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různé.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360000" y="4653136"/>
                <a:ext cx="406798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𝑨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𝑩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653136"/>
                <a:ext cx="4067984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4716000" y="4653136"/>
                <a:ext cx="4067984" cy="46166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𝑨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≠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𝑩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00" y="4653136"/>
                <a:ext cx="4067984" cy="46166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80980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6" grpId="0"/>
      <p:bldP spid="37" grpId="0"/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4007" y="692696"/>
            <a:ext cx="5780987" cy="540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Planimetrie - úvod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0619" y="1444027"/>
            <a:ext cx="8377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 vzájemnou polohu bodu a přímky  v rovině (i v prostoru) mohou nastat dvě možnosti: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60000" y="5310697"/>
            <a:ext cx="4067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Bod A leží na přímce 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16000" y="5310695"/>
            <a:ext cx="4067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Bod A neleží na přímce p.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60000" y="4653136"/>
                <a:ext cx="406798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𝑨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∈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𝒑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653136"/>
                <a:ext cx="4067984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11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716000" y="4653136"/>
                <a:ext cx="406798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𝑨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∉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𝒑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00" y="4653136"/>
                <a:ext cx="4067984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1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7510" y="2459658"/>
            <a:ext cx="2092964" cy="2011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391" y="2459658"/>
            <a:ext cx="2107202" cy="2011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6894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4007" y="692696"/>
            <a:ext cx="5780987" cy="540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Planimetrie - úvod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0000" y="1368000"/>
            <a:ext cx="8377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 vzájemnou polohu dvou přímek v rovině mohou nastat tři možnosti: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60000" y="5004000"/>
            <a:ext cx="40679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Přímky mají společné všechny body, jsou  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navzájem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totožné (rovnoběžné splývající).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716000" y="5003999"/>
            <a:ext cx="40679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Přímky nemají žádný společný bod a leží v téže rovině, jsou</a:t>
            </a:r>
          </a:p>
          <a:p>
            <a:pPr algn="just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rovnoběžné různé.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60000" y="4428000"/>
                <a:ext cx="406798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𝒒</m:t>
                      </m:r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428000"/>
                <a:ext cx="4067984" cy="461665"/>
              </a:xfrm>
              <a:prstGeom prst="rect">
                <a:avLst/>
              </a:prstGeom>
              <a:blipFill rotWithShape="1">
                <a:blip r:embed="rId3"/>
                <a:stretch>
                  <a:fillRect b="-11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716000" y="4428000"/>
                <a:ext cx="406798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 smtClean="0">
                          <a:latin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∥</m:t>
                      </m:r>
                      <m:r>
                        <a:rPr lang="cs-CZ" sz="2400" b="1" i="1" dirty="0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𝒒</m:t>
                      </m:r>
                    </m:oMath>
                  </m:oMathPara>
                </a14:m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00" y="4428000"/>
                <a:ext cx="4067984" cy="461665"/>
              </a:xfrm>
              <a:prstGeom prst="rect">
                <a:avLst/>
              </a:prstGeom>
              <a:blipFill rotWithShape="1">
                <a:blip r:embed="rId4"/>
                <a:stretch>
                  <a:fillRect b="-118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158" y="2304000"/>
            <a:ext cx="2073668" cy="2006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051" y="2304000"/>
            <a:ext cx="2101881" cy="2006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8269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006362" y="2862751"/>
            <a:ext cx="2736304" cy="198022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724007" y="692696"/>
            <a:ext cx="5780987" cy="540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Planimetrie - úvod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0000" y="1368000"/>
            <a:ext cx="8377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Pro vzájemnou polohu dvou přímek v rovině mohou nastat tři možnosti: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495374" y="3330803"/>
            <a:ext cx="1872208" cy="1296144"/>
          </a:xfrm>
          <a:prstGeom prst="line">
            <a:avLst/>
          </a:prstGeom>
          <a:ln w="28575">
            <a:solidFill>
              <a:srgbClr val="57472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135334" y="3850156"/>
            <a:ext cx="2367880" cy="35165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 flipH="1">
                <a:off x="3263762" y="3728252"/>
                <a:ext cx="4789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𝒑</m:t>
                      </m:r>
                    </m:oMath>
                  </m:oMathPara>
                </a14:m>
                <a:endParaRPr lang="cs-CZ" b="1" i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3263762" y="3728252"/>
                <a:ext cx="478904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655722" y="3138852"/>
                <a:ext cx="3786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0" smtClean="0">
                          <a:latin typeface="Cambria Math"/>
                        </a:rPr>
                        <m:t>𝐪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5722" y="3138852"/>
                <a:ext cx="378630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281138" y="4025984"/>
                <a:ext cx="39786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𝑷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1138" y="4025984"/>
                <a:ext cx="39786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2034352" y="5101896"/>
                <a:ext cx="966355" cy="4616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dirty="0">
                          <a:latin typeface="Cambria Math"/>
                          <a:cs typeface="Times New Roman" pitchFamily="18" charset="0"/>
                        </a:rPr>
                        <m:t>𝒑</m:t>
                      </m:r>
                      <m:r>
                        <a:rPr lang="cs-CZ" sz="2400" b="1" i="1" dirty="0">
                          <a:latin typeface="Cambria Math"/>
                          <a:ea typeface="Cambria Math"/>
                          <a:cs typeface="Times New Roman" pitchFamily="18" charset="0"/>
                        </a:rPr>
                        <m:t>∦</m:t>
                      </m:r>
                      <m:r>
                        <a:rPr lang="cs-CZ" sz="2400" b="1" i="1" dirty="0">
                          <a:latin typeface="Cambria Math"/>
                          <a:ea typeface="Cambria Math"/>
                          <a:cs typeface="Times New Roman" pitchFamily="18" charset="0"/>
                        </a:rPr>
                        <m:t>𝒒</m:t>
                      </m:r>
                    </m:oMath>
                  </m:oMathPara>
                </a14:m>
                <a:endParaRPr lang="cs-CZ" sz="2400" b="1" i="1" dirty="0">
                  <a:latin typeface="Cambria Math"/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4352" y="5101896"/>
                <a:ext cx="966355" cy="461665"/>
              </a:xfrm>
              <a:prstGeom prst="rect">
                <a:avLst/>
              </a:prstGeom>
              <a:blipFill rotWithShape="1">
                <a:blip r:embed="rId6"/>
                <a:stretch>
                  <a:fillRect l="-1899" b="-1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Obdélník 10"/>
          <p:cNvSpPr/>
          <p:nvPr/>
        </p:nvSpPr>
        <p:spPr>
          <a:xfrm>
            <a:off x="4102706" y="2862751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Přímky mají jediný společný bod, jsou   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různoběžné.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067944" y="4038163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Společný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bod P různoběžných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přímek se nazývá   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průsečík.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5501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/>
      <p:bldP spid="7" grpId="0"/>
      <p:bldP spid="9" grpId="0"/>
      <p:bldP spid="10" grpId="0"/>
      <p:bldP spid="11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4007" y="692696"/>
            <a:ext cx="5780987" cy="540000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bIns="0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Planimetrie - úvod</a:t>
            </a:r>
          </a:p>
          <a:p>
            <a:pPr algn="ctr"/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6704" y="1665761"/>
            <a:ext cx="624908" cy="369332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94120" y="1716786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Zapište vzájemné polohové vztahy mezi přímkami na obrázku (tři dvojice rovnoběžných přímek a tři dvojice různoběžných přímek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 flipH="1">
            <a:off x="541833" y="2363117"/>
            <a:ext cx="67895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1194120" y="3284984"/>
            <a:ext cx="28018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1039684" y="4221088"/>
            <a:ext cx="28018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>
            <a:off x="1363967" y="2996952"/>
            <a:ext cx="72008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2843808" y="2996952"/>
            <a:ext cx="720080" cy="15841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1115616" y="3068960"/>
            <a:ext cx="2736304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 flipV="1">
            <a:off x="1890978" y="3149936"/>
            <a:ext cx="736806" cy="1431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H="1" flipV="1">
            <a:off x="2440592" y="3149936"/>
            <a:ext cx="720080" cy="13681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 rot="20009206">
                <a:off x="2518973" y="3369933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009206">
                <a:off x="2518973" y="3369933"/>
                <a:ext cx="401071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 rot="20009206">
                <a:off x="2075351" y="3604372"/>
                <a:ext cx="4010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⊾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rot="20009206">
                <a:off x="2075351" y="3604372"/>
                <a:ext cx="401071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2395838" y="2980511"/>
                <a:ext cx="3983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𝐺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95838" y="2980511"/>
                <a:ext cx="398379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2719508" y="3533490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𝐹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9508" y="3533490"/>
                <a:ext cx="390492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2285925" y="3753036"/>
                <a:ext cx="39568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𝐸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5925" y="3753036"/>
                <a:ext cx="39568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1559661" y="2928012"/>
                <a:ext cx="4094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9661" y="2928012"/>
                <a:ext cx="409407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3093964" y="2965270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3964" y="2965270"/>
                <a:ext cx="390492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3003408" y="4185079"/>
                <a:ext cx="4008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𝐵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3408" y="4185079"/>
                <a:ext cx="400879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1479593" y="4177381"/>
                <a:ext cx="39049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9593" y="4177381"/>
                <a:ext cx="390492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2150912" y="4185079"/>
                <a:ext cx="41742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𝐻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0912" y="4185079"/>
                <a:ext cx="417422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4595829" y="3068960"/>
                <a:ext cx="153259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↔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𝐴𝐵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∥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↔</m:t>
                    </m:r>
                  </m:oMath>
                </a14:m>
                <a:r>
                  <a:rPr lang="cs-CZ" dirty="0" smtClean="0"/>
                  <a:t>CD</a:t>
                </a:r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5829" y="3068960"/>
                <a:ext cx="1532599" cy="369332"/>
              </a:xfrm>
              <a:prstGeom prst="rect">
                <a:avLst/>
              </a:prstGeom>
              <a:blipFill rotWithShape="1">
                <a:blip r:embed="rId13"/>
                <a:stretch>
                  <a:fillRect t="-8197" r="-2789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4595829" y="3604372"/>
                <a:ext cx="15058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↔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𝐴𝐷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∥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↔</m:t>
                    </m:r>
                  </m:oMath>
                </a14:m>
                <a:r>
                  <a:rPr lang="cs-CZ" dirty="0" smtClean="0"/>
                  <a:t>BC</a:t>
                </a:r>
                <a:endParaRPr lang="cs-CZ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5829" y="3604372"/>
                <a:ext cx="1505861" cy="369332"/>
              </a:xfrm>
              <a:prstGeom prst="rect">
                <a:avLst/>
              </a:prstGeom>
              <a:blipFill rotWithShape="1">
                <a:blip r:embed="rId14"/>
                <a:stretch>
                  <a:fillRect t="-8197" r="-2834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4627607" y="4185079"/>
                <a:ext cx="15395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↔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𝐷𝐻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∥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↔</m:t>
                    </m:r>
                  </m:oMath>
                </a14:m>
                <a:r>
                  <a:rPr lang="cs-CZ" dirty="0" smtClean="0"/>
                  <a:t>BG</a:t>
                </a:r>
                <a:endParaRPr lang="cs-CZ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7607" y="4185079"/>
                <a:ext cx="1539524" cy="369332"/>
              </a:xfrm>
              <a:prstGeom prst="rect">
                <a:avLst/>
              </a:prstGeom>
              <a:blipFill rotWithShape="1">
                <a:blip r:embed="rId15"/>
                <a:stretch>
                  <a:fillRect t="-8333" r="-2767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Obdélník 57"/>
              <p:cNvSpPr/>
              <p:nvPr/>
            </p:nvSpPr>
            <p:spPr>
              <a:xfrm>
                <a:off x="6680922" y="3068960"/>
                <a:ext cx="160345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↔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𝐴𝐵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∦↔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𝐴𝐷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8" name="Obdélník 5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80922" y="3068960"/>
                <a:ext cx="1603452" cy="369332"/>
              </a:xfrm>
              <a:prstGeom prst="rect">
                <a:avLst/>
              </a:prstGeom>
              <a:blipFill rotWithShape="1">
                <a:blip r:embed="rId16"/>
                <a:stretch>
                  <a:fillRect b="-1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Obdélník 58"/>
              <p:cNvSpPr/>
              <p:nvPr/>
            </p:nvSpPr>
            <p:spPr>
              <a:xfrm>
                <a:off x="6703268" y="3604372"/>
                <a:ext cx="1625894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↔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𝐴𝐵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∦↔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𝐷𝐻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9" name="Obdélník 5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3268" y="3604372"/>
                <a:ext cx="1625894" cy="369332"/>
              </a:xfrm>
              <a:prstGeom prst="rect">
                <a:avLst/>
              </a:prstGeom>
              <a:blipFill rotWithShape="1">
                <a:blip r:embed="rId17"/>
                <a:stretch>
                  <a:fillRect b="-16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Obdélník 59"/>
              <p:cNvSpPr/>
              <p:nvPr/>
            </p:nvSpPr>
            <p:spPr>
              <a:xfrm>
                <a:off x="6748858" y="4199153"/>
                <a:ext cx="1580304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  <a:ea typeface="Cambria Math"/>
                        </a:rPr>
                        <m:t>↔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𝐴𝐶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∦↔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𝐵𝐶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0" name="Obdélník 5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48858" y="4199153"/>
                <a:ext cx="1580304" cy="369332"/>
              </a:xfrm>
              <a:prstGeom prst="rect">
                <a:avLst/>
              </a:prstGeom>
              <a:blipFill rotWithShape="1">
                <a:blip r:embed="rId18"/>
                <a:stretch>
                  <a:fillRect b="-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10121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  <p:bldP spid="57" grpId="0"/>
      <p:bldP spid="58" grpId="0"/>
      <p:bldP spid="59" grpId="0"/>
      <p:bldP spid="6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6957" y="250325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Tato prezentace slouží k výkladu základních pojmů  planimetrie.. Žák rozliší vzájemnou polohu dvou bodů, bodu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a přímky,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dvou přímek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 rovině.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48785" y="17728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7290</TotalTime>
  <Words>442</Words>
  <Application>Microsoft Office PowerPoint</Application>
  <PresentationFormat>Předvádění na obrazovce (4:3)</PresentationFormat>
  <Paragraphs>96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553</cp:revision>
  <dcterms:created xsi:type="dcterms:W3CDTF">2013-01-11T17:11:37Z</dcterms:created>
  <dcterms:modified xsi:type="dcterms:W3CDTF">2014-09-29T07:30:37Z</dcterms:modified>
</cp:coreProperties>
</file>