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31" r:id="rId5"/>
    <p:sldId id="332" r:id="rId6"/>
    <p:sldId id="333" r:id="rId7"/>
    <p:sldId id="334" r:id="rId8"/>
    <p:sldId id="335" r:id="rId9"/>
    <p:sldId id="33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4727"/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75" autoAdjust="0"/>
    <p:restoredTop sz="98224" autoAdjust="0"/>
  </p:normalViewPr>
  <p:slideViewPr>
    <p:cSldViewPr>
      <p:cViewPr>
        <p:scale>
          <a:sx n="62" d="100"/>
          <a:sy n="62" d="100"/>
        </p:scale>
        <p:origin x="-1290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26" Type="http://schemas.openxmlformats.org/officeDocument/2006/relationships/image" Target="../media/image41.png"/><Relationship Id="rId3" Type="http://schemas.openxmlformats.org/officeDocument/2006/relationships/image" Target="../media/image18.png"/><Relationship Id="rId21" Type="http://schemas.openxmlformats.org/officeDocument/2006/relationships/image" Target="../media/image36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5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31.png"/><Relationship Id="rId20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24" Type="http://schemas.openxmlformats.org/officeDocument/2006/relationships/image" Target="../media/image39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23" Type="http://schemas.openxmlformats.org/officeDocument/2006/relationships/image" Target="../media/image38.png"/><Relationship Id="rId10" Type="http://schemas.openxmlformats.org/officeDocument/2006/relationships/image" Target="../media/image25.png"/><Relationship Id="rId19" Type="http://schemas.openxmlformats.org/officeDocument/2006/relationships/image" Target="../media/image34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Relationship Id="rId22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17" Type="http://schemas.openxmlformats.org/officeDocument/2006/relationships/image" Target="../media/image66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5" Type="http://schemas.openxmlformats.org/officeDocument/2006/relationships/image" Target="../media/image6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Relationship Id="rId14" Type="http://schemas.openxmlformats.org/officeDocument/2006/relationships/image" Target="../media/image6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Úhel a jeho velikost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III-2-05-02_Planimetrie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1516142"/>
            <a:ext cx="7632848" cy="19442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1618749"/>
                <a:ext cx="763284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Úhel: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𝐴𝑉𝐵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𝑑𝑒𝑓𝑖𝑛𝑢𝑗𝑒𝑚𝑒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𝑗𝑎𝑘𝑜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ů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𝑛𝑖𝑘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𝑑𝑣𝑜𝑢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𝑝𝑜𝑙𝑜𝑟𝑜𝑣𝑖𝑛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𝐴𝑉𝐵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𝐵𝑉𝐴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. </m:t>
                      </m:r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618749"/>
                <a:ext cx="763284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39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2357413"/>
                <a:ext cx="397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𝐵𝑜𝑑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𝑛𝑎𝑧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𝑚𝑒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𝒗𝒓𝒄𝒉𝒐𝒍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ú</m:t>
                      </m:r>
                      <m:r>
                        <a:rPr lang="cs-CZ" b="0" i="1" smtClean="0">
                          <a:latin typeface="Cambria Math"/>
                        </a:rPr>
                        <m:t>h𝑙𝑢</m:t>
                      </m:r>
                      <m:r>
                        <a:rPr lang="cs-CZ" b="0" i="1" smtClean="0">
                          <a:latin typeface="Cambria Math"/>
                        </a:rPr>
                        <m:t> 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𝐴𝑉𝐵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357413"/>
                <a:ext cx="397063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2771221"/>
                <a:ext cx="57299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𝑃𝑜𝑙𝑜𝑝</m:t>
                    </m:r>
                    <m:r>
                      <a:rPr lang="cs-CZ" b="0" i="1" smtClean="0">
                        <a:latin typeface="Cambria Math"/>
                      </a:rPr>
                      <m:t>ří</m:t>
                    </m:r>
                    <m:r>
                      <a:rPr lang="cs-CZ" b="0" i="1" smtClean="0">
                        <a:latin typeface="Cambria Math"/>
                      </a:rPr>
                      <m:t>𝑚𝑘𝑦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↦</m:t>
                    </m:r>
                  </m:oMath>
                </a14:m>
                <a:r>
                  <a:rPr lang="cs-CZ" dirty="0" smtClean="0"/>
                  <a:t>VA,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↦</m:t>
                    </m:r>
                  </m:oMath>
                </a14:m>
                <a:r>
                  <a:rPr lang="cs-CZ" dirty="0" smtClean="0"/>
                  <a:t>VB nazýváme </a:t>
                </a:r>
                <a:r>
                  <a:rPr lang="cs-CZ" b="1" dirty="0" smtClean="0"/>
                  <a:t>ramena</a:t>
                </a:r>
                <a:r>
                  <a:rPr lang="cs-CZ" dirty="0" smtClean="0"/>
                  <a:t> úhlu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∢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𝐴𝑉𝐵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771221"/>
                <a:ext cx="5729902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319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Kosoúhelník 7"/>
          <p:cNvSpPr/>
          <p:nvPr/>
        </p:nvSpPr>
        <p:spPr>
          <a:xfrm>
            <a:off x="2483768" y="4401108"/>
            <a:ext cx="3240360" cy="972110"/>
          </a:xfrm>
          <a:prstGeom prst="parallelogram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40000">
                <a:schemeClr val="accent1">
                  <a:tint val="44500"/>
                  <a:satMod val="160000"/>
                  <a:alpha val="64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3802902" y="4347102"/>
            <a:ext cx="1950544" cy="2052228"/>
          </a:xfrm>
          <a:prstGeom prst="parallelogram">
            <a:avLst/>
          </a:prstGeom>
          <a:gradFill>
            <a:gsLst>
              <a:gs pos="0">
                <a:srgbClr val="FFFF00"/>
              </a:gs>
              <a:gs pos="100000">
                <a:schemeClr val="accent1">
                  <a:tint val="44500"/>
                  <a:satMod val="160000"/>
                  <a:alpha val="29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2483768" y="5373216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779912" y="4221088"/>
            <a:ext cx="504056" cy="2178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seč 14"/>
          <p:cNvSpPr/>
          <p:nvPr/>
        </p:nvSpPr>
        <p:spPr>
          <a:xfrm rot="5400000">
            <a:off x="3476160" y="4797154"/>
            <a:ext cx="1112447" cy="1152128"/>
          </a:xfrm>
          <a:prstGeom prst="pie">
            <a:avLst>
              <a:gd name="adj1" fmla="val 11583414"/>
              <a:gd name="adj2" fmla="val 16200000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17823" y="5373216"/>
                <a:ext cx="3939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7823" y="5373216"/>
                <a:ext cx="39395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436096" y="5344837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211960" y="4347102"/>
            <a:ext cx="998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333636" y="537321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636" y="5373216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883089" y="3990902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3089" y="3990902"/>
                <a:ext cx="4008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772816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 měření úhlu používáme: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2348880"/>
                <a:ext cx="7056784" cy="5288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a)</a:t>
                </a:r>
                <a:r>
                  <a:rPr lang="cs-CZ" sz="20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Úhlový stupeň 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(označujeme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ea typeface="Cambria Math"/>
                      </a:rPr>
                      <m:t>1</m:t>
                    </m:r>
                    <m:r>
                      <a:rPr lang="cs-CZ" sz="2000" i="0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000" b="0" i="0" smtClean="0">
                        <a:latin typeface="Cambria Math"/>
                        <a:ea typeface="Cambria Math"/>
                      </a:rPr>
                      <m:t>), 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</a:rPr>
                      <m:t>co</m:t>
                    </m:r>
                    <m:r>
                      <a:rPr lang="cs-CZ" sz="2000" b="0" i="0" smtClean="0">
                        <a:latin typeface="Cambria Math"/>
                        <a:ea typeface="Cambria Math"/>
                      </a:rPr>
                      <m:t>ž 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</a:rPr>
                      <m:t>je</m:t>
                    </m:r>
                    <m:r>
                      <a:rPr lang="cs-CZ" sz="2000" b="0" i="0" smtClean="0">
                        <a:latin typeface="Cambria Math"/>
                        <a:ea typeface="Cambria Math"/>
                      </a:rPr>
                      <m:t>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0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0" smtClean="0">
                            <a:latin typeface="Cambria Math"/>
                            <a:ea typeface="Cambria Math"/>
                          </a:rPr>
                          <m:t>90</m:t>
                        </m:r>
                      </m:den>
                    </m:f>
                    <m:r>
                      <a:rPr lang="cs-CZ" sz="2000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</a:rPr>
                      <m:t>prav</m:t>
                    </m:r>
                    <m:r>
                      <a:rPr lang="cs-CZ" sz="2000" b="0" i="0" smtClean="0">
                        <a:latin typeface="Cambria Math"/>
                        <a:ea typeface="Cambria Math"/>
                      </a:rPr>
                      <m:t>é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</a:rPr>
                      <m:t>ho</m:t>
                    </m:r>
                    <m:r>
                      <a:rPr lang="cs-CZ" sz="2000" b="0" i="0" smtClean="0">
                        <a:latin typeface="Cambria Math"/>
                        <a:ea typeface="Cambria Math"/>
                      </a:rPr>
                      <m:t> ú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ea typeface="Cambria Math"/>
                      </a:rPr>
                      <m:t>hlu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348880"/>
                <a:ext cx="7056784" cy="528863"/>
              </a:xfrm>
              <a:prstGeom prst="rect">
                <a:avLst/>
              </a:prstGeom>
              <a:blipFill rotWithShape="1">
                <a:blip r:embed="rId3"/>
                <a:stretch>
                  <a:fillRect l="-864" b="-68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3568" y="2996952"/>
                <a:ext cx="812487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Menší jednotky jsou </a:t>
                </a:r>
                <a:r>
                  <a:rPr lang="cs-CZ" sz="20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úhlová minuta 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(označujeme ji 1´) a </a:t>
                </a:r>
                <a:r>
                  <a:rPr lang="cs-CZ" sz="20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úhlová vteřina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(označujeme ji 1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").</m:t>
                    </m:r>
                  </m:oMath>
                </a14:m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996952"/>
                <a:ext cx="8124874" cy="707886"/>
              </a:xfrm>
              <a:prstGeom prst="rect">
                <a:avLst/>
              </a:prstGeom>
              <a:blipFill rotWithShape="1">
                <a:blip r:embed="rId4"/>
                <a:stretch>
                  <a:fillRect l="-75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83568" y="39330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Platí: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619672" y="3928035"/>
                <a:ext cx="210185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´=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𝟔𝟎𝟎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"</m:t>
                      </m:r>
                    </m:oMath>
                  </m:oMathPara>
                </a14:m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3928035"/>
                <a:ext cx="210185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683568" y="4797151"/>
            <a:ext cx="6747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Obloukovou míru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její jednotkou je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radián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(označujeme 1 rad)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41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785" y="1665923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Typy úhlů podle velikosti: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115616" y="2348880"/>
            <a:ext cx="792088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15616" y="3140968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seč 16"/>
          <p:cNvSpPr/>
          <p:nvPr/>
        </p:nvSpPr>
        <p:spPr>
          <a:xfrm rot="17623172">
            <a:off x="867106" y="2852935"/>
            <a:ext cx="576064" cy="576064"/>
          </a:xfrm>
          <a:prstGeom prst="pie">
            <a:avLst>
              <a:gd name="adj1" fmla="val 946106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74254" y="3342878"/>
                <a:ext cx="219754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Úhel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ostrý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– velikost je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menší než 90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254" y="3342878"/>
                <a:ext cx="2197546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2216" t="-4717" r="-1939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 flipV="1">
            <a:off x="3230367" y="2348879"/>
            <a:ext cx="258524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88891" y="3140967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ýseč 23"/>
          <p:cNvSpPr/>
          <p:nvPr/>
        </p:nvSpPr>
        <p:spPr>
          <a:xfrm rot="17431414">
            <a:off x="3222644" y="2852936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71800" y="3341112"/>
                <a:ext cx="291762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Úhel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tupý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– velikost je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větší než 90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</a:rPr>
                      <m:t>°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𝐚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𝐦𝐞𝐧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ší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𝐧𝐞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ž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𝟏𝟖𝟎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3341112"/>
                <a:ext cx="2917626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1883" t="-4717" r="-1883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 flipV="1">
            <a:off x="6496882" y="2348879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496882" y="3140967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seč 31"/>
          <p:cNvSpPr/>
          <p:nvPr/>
        </p:nvSpPr>
        <p:spPr>
          <a:xfrm rot="17431414">
            <a:off x="6208850" y="2852936"/>
            <a:ext cx="576064" cy="576064"/>
          </a:xfrm>
          <a:prstGeom prst="pie">
            <a:avLst>
              <a:gd name="adj1" fmla="val 20221262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96882" y="27716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126150" y="3342878"/>
                <a:ext cx="230425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Úhel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pravý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– velikost je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rovna 90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6150" y="3342878"/>
                <a:ext cx="2304256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2381" t="-4717" r="-529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flipH="1">
            <a:off x="556321" y="5301208"/>
            <a:ext cx="107406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630382" y="5301208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Výseč 38"/>
          <p:cNvSpPr/>
          <p:nvPr/>
        </p:nvSpPr>
        <p:spPr>
          <a:xfrm rot="17431414">
            <a:off x="1342350" y="5013176"/>
            <a:ext cx="576064" cy="576064"/>
          </a:xfrm>
          <a:prstGeom prst="pie">
            <a:avLst>
              <a:gd name="adj1" fmla="val 15092069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1630382" y="52292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16943" y="5660649"/>
                <a:ext cx="230425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Úhel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přímý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– velikost je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rovna 1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</a:rPr>
                      <m:t>𝟖𝟎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943" y="5660649"/>
                <a:ext cx="2304256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2381" t="-4717" r="-158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>
            <a:off x="3743840" y="5282032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Výseč 46"/>
          <p:cNvSpPr/>
          <p:nvPr/>
        </p:nvSpPr>
        <p:spPr>
          <a:xfrm rot="17431414">
            <a:off x="3477593" y="4994001"/>
            <a:ext cx="576064" cy="576064"/>
          </a:xfrm>
          <a:prstGeom prst="pie">
            <a:avLst>
              <a:gd name="adj1" fmla="val 4343857"/>
              <a:gd name="adj2" fmla="val 3989701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359629" y="5704394"/>
                <a:ext cx="230425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Úhel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plný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– velikost je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rovna 3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ea typeface="Cambria Math"/>
                      </a:rPr>
                      <m:t>𝟔𝟎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9629" y="5704394"/>
                <a:ext cx="2304256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2116" t="-4717" r="-4233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1795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/>
      <p:bldP spid="24" grpId="0" animBg="1"/>
      <p:bldP spid="25" grpId="0"/>
      <p:bldP spid="32" grpId="0" animBg="1"/>
      <p:bldP spid="33" grpId="0"/>
      <p:bldP spid="34" grpId="0"/>
      <p:bldP spid="39" grpId="0" animBg="1"/>
      <p:bldP spid="44" grpId="0"/>
      <p:bldP spid="47" grpId="0" animBg="1"/>
      <p:bldP spid="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5803" y="133147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Typy úhlů vzhledem k poloze:</a:t>
            </a:r>
            <a:endParaRPr lang="cs-CZ" dirty="0"/>
          </a:p>
        </p:txBody>
      </p:sp>
      <p:cxnSp>
        <p:nvCxnSpPr>
          <p:cNvPr id="26" name="Přímá spojnice 25"/>
          <p:cNvCxnSpPr/>
          <p:nvPr/>
        </p:nvCxnSpPr>
        <p:spPr>
          <a:xfrm flipH="1" flipV="1">
            <a:off x="1654450" y="1983833"/>
            <a:ext cx="258524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979859" y="2775921"/>
            <a:ext cx="1941227" cy="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ýseč 29"/>
          <p:cNvSpPr/>
          <p:nvPr/>
        </p:nvSpPr>
        <p:spPr>
          <a:xfrm rot="17431414">
            <a:off x="1646727" y="2487890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Výseč 30"/>
          <p:cNvSpPr/>
          <p:nvPr/>
        </p:nvSpPr>
        <p:spPr>
          <a:xfrm rot="13552659">
            <a:off x="1624943" y="2492175"/>
            <a:ext cx="576064" cy="576064"/>
          </a:xfrm>
          <a:prstGeom prst="pie">
            <a:avLst>
              <a:gd name="adj1" fmla="val 18874378"/>
              <a:gd name="adj2" fmla="val 1833271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564027" y="2487890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4027" y="2487890"/>
                <a:ext cx="38722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43955" y="2480651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3955" y="2480651"/>
                <a:ext cx="38882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52937" y="2989154"/>
            <a:ext cx="1721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vedlejší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52937" y="3369764"/>
                <a:ext cx="15820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2937" y="3369764"/>
                <a:ext cx="158203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V="1">
            <a:off x="4003141" y="1988119"/>
            <a:ext cx="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003141" y="2780207"/>
            <a:ext cx="10081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4003141" y="2017718"/>
            <a:ext cx="595398" cy="76677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Výseč 44"/>
          <p:cNvSpPr/>
          <p:nvPr/>
        </p:nvSpPr>
        <p:spPr>
          <a:xfrm rot="17431414">
            <a:off x="3715108" y="2486398"/>
            <a:ext cx="576064" cy="576064"/>
          </a:xfrm>
          <a:prstGeom prst="pie">
            <a:avLst>
              <a:gd name="adj1" fmla="val 1214025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Výseč 48"/>
          <p:cNvSpPr/>
          <p:nvPr/>
        </p:nvSpPr>
        <p:spPr>
          <a:xfrm rot="17431414">
            <a:off x="3718259" y="2492175"/>
            <a:ext cx="576064" cy="576064"/>
          </a:xfrm>
          <a:prstGeom prst="pie">
            <a:avLst>
              <a:gd name="adj1" fmla="val 20201244"/>
              <a:gd name="adj2" fmla="val 1084220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180261" y="2443722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0261" y="2443722"/>
                <a:ext cx="38722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973303" y="2244416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3303" y="2244416"/>
                <a:ext cx="388824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TextovéPole 49"/>
          <p:cNvSpPr txBox="1"/>
          <p:nvPr/>
        </p:nvSpPr>
        <p:spPr>
          <a:xfrm>
            <a:off x="3606598" y="2989154"/>
            <a:ext cx="1721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doplňkové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606598" y="3369764"/>
                <a:ext cx="14537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=90°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6598" y="3369764"/>
                <a:ext cx="1453796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2" name="Přímá spojnice 51"/>
          <p:cNvCxnSpPr/>
          <p:nvPr/>
        </p:nvCxnSpPr>
        <p:spPr>
          <a:xfrm flipV="1">
            <a:off x="6020419" y="1988119"/>
            <a:ext cx="1296144" cy="10801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894683" y="2564183"/>
            <a:ext cx="1637904" cy="51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Výseč 54"/>
          <p:cNvSpPr/>
          <p:nvPr/>
        </p:nvSpPr>
        <p:spPr>
          <a:xfrm rot="16684270">
            <a:off x="6344984" y="2291361"/>
            <a:ext cx="576064" cy="576064"/>
          </a:xfrm>
          <a:prstGeom prst="pie">
            <a:avLst>
              <a:gd name="adj1" fmla="val 2378569"/>
              <a:gd name="adj2" fmla="val 4737784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Výseč 55"/>
          <p:cNvSpPr/>
          <p:nvPr/>
        </p:nvSpPr>
        <p:spPr>
          <a:xfrm rot="6029905">
            <a:off x="6373709" y="2281287"/>
            <a:ext cx="576064" cy="576064"/>
          </a:xfrm>
          <a:prstGeom prst="pie">
            <a:avLst>
              <a:gd name="adj1" fmla="val 2711674"/>
              <a:gd name="adj2" fmla="val 4737784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6803823" y="2253773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3823" y="2253773"/>
                <a:ext cx="38722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6037162" y="2528179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7162" y="2528179"/>
                <a:ext cx="388824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TextovéPole 61"/>
          <p:cNvSpPr txBox="1"/>
          <p:nvPr/>
        </p:nvSpPr>
        <p:spPr>
          <a:xfrm>
            <a:off x="6425986" y="2989154"/>
            <a:ext cx="1721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vrcholové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6425986" y="3369764"/>
                <a:ext cx="8350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5986" y="3369764"/>
                <a:ext cx="835037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4" name="Přímá spojnice 63"/>
          <p:cNvCxnSpPr/>
          <p:nvPr/>
        </p:nvCxnSpPr>
        <p:spPr>
          <a:xfrm flipH="1" flipV="1">
            <a:off x="1485410" y="4088693"/>
            <a:ext cx="464374" cy="12241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941423" y="4336075"/>
            <a:ext cx="162843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981353" y="5024797"/>
            <a:ext cx="172520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992687" y="4840131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2687" y="4840131"/>
                <a:ext cx="34977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981353" y="4141358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1353" y="4141358"/>
                <a:ext cx="34977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Výseč 75"/>
          <p:cNvSpPr/>
          <p:nvPr/>
        </p:nvSpPr>
        <p:spPr>
          <a:xfrm rot="17431414">
            <a:off x="1568111" y="4736765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7" name="Výseč 76"/>
          <p:cNvSpPr/>
          <p:nvPr/>
        </p:nvSpPr>
        <p:spPr>
          <a:xfrm rot="2694561">
            <a:off x="1275545" y="4048043"/>
            <a:ext cx="576064" cy="576064"/>
          </a:xfrm>
          <a:prstGeom prst="pie">
            <a:avLst>
              <a:gd name="adj1" fmla="val 18874378"/>
              <a:gd name="adj2" fmla="val 1238853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 rot="176611">
                <a:off x="1514911" y="4265437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76611">
                <a:off x="1514911" y="4265437"/>
                <a:ext cx="387221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1795210" y="4700761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210" y="4700761"/>
                <a:ext cx="388824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0" name="TextovéPole 79"/>
          <p:cNvSpPr txBox="1"/>
          <p:nvPr/>
        </p:nvSpPr>
        <p:spPr>
          <a:xfrm>
            <a:off x="1052936" y="5392923"/>
            <a:ext cx="1721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přilehlé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1052936" y="5773533"/>
                <a:ext cx="15820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2936" y="5773533"/>
                <a:ext cx="1582036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1" name="Přímá spojnice 90"/>
          <p:cNvCxnSpPr/>
          <p:nvPr/>
        </p:nvCxnSpPr>
        <p:spPr>
          <a:xfrm flipH="1" flipV="1">
            <a:off x="3973303" y="4033179"/>
            <a:ext cx="509549" cy="13474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3474491" y="4403911"/>
            <a:ext cx="162843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3514421" y="5092633"/>
            <a:ext cx="172520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ovéPole 93"/>
              <p:cNvSpPr txBox="1"/>
              <p:nvPr/>
            </p:nvSpPr>
            <p:spPr>
              <a:xfrm>
                <a:off x="3525755" y="4907967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5755" y="4907967"/>
                <a:ext cx="349775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TextovéPole 94"/>
              <p:cNvSpPr txBox="1"/>
              <p:nvPr/>
            </p:nvSpPr>
            <p:spPr>
              <a:xfrm>
                <a:off x="3514421" y="4209194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421" y="4209194"/>
                <a:ext cx="349775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6" name="Výseč 95"/>
          <p:cNvSpPr/>
          <p:nvPr/>
        </p:nvSpPr>
        <p:spPr>
          <a:xfrm rot="17431414">
            <a:off x="4101179" y="4804601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9" name="TextovéPole 98"/>
              <p:cNvSpPr txBox="1"/>
              <p:nvPr/>
            </p:nvSpPr>
            <p:spPr>
              <a:xfrm>
                <a:off x="4328278" y="4768597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9" name="TextovéPole 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8278" y="4768597"/>
                <a:ext cx="388824" cy="369332"/>
              </a:xfrm>
              <a:prstGeom prst="rect">
                <a:avLst/>
              </a:prstGeom>
              <a:blipFill rotWithShape="1">
                <a:blip r:embed="rId19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0" name="Výseč 99"/>
          <p:cNvSpPr/>
          <p:nvPr/>
        </p:nvSpPr>
        <p:spPr>
          <a:xfrm rot="17431414">
            <a:off x="3838819" y="4115879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4034466" y="4084047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4466" y="4084047"/>
                <a:ext cx="387221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4" name="TextovéPole 103"/>
          <p:cNvSpPr txBox="1"/>
          <p:nvPr/>
        </p:nvSpPr>
        <p:spPr>
          <a:xfrm>
            <a:off x="3412272" y="5380665"/>
            <a:ext cx="1721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souhlasné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TextovéPole 104"/>
              <p:cNvSpPr txBox="1"/>
              <p:nvPr/>
            </p:nvSpPr>
            <p:spPr>
              <a:xfrm>
                <a:off x="3412272" y="5761275"/>
                <a:ext cx="8350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5" name="TextovéPole 1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2272" y="5761275"/>
                <a:ext cx="835037" cy="369332"/>
              </a:xfrm>
              <a:prstGeom prst="rect">
                <a:avLst/>
              </a:prstGeom>
              <a:blipFill rotWithShape="1">
                <a:blip r:embed="rId2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6" name="Přímá spojnice 105"/>
          <p:cNvCxnSpPr/>
          <p:nvPr/>
        </p:nvCxnSpPr>
        <p:spPr>
          <a:xfrm flipH="1" flipV="1">
            <a:off x="6479301" y="4046209"/>
            <a:ext cx="509549" cy="13474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980489" y="4416941"/>
            <a:ext cx="162843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6020419" y="5105663"/>
            <a:ext cx="172520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9" name="TextovéPole 108"/>
              <p:cNvSpPr txBox="1"/>
              <p:nvPr/>
            </p:nvSpPr>
            <p:spPr>
              <a:xfrm>
                <a:off x="6031753" y="4920997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9" name="TextovéPole 1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1753" y="4920997"/>
                <a:ext cx="349775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6020419" y="4222224"/>
                <a:ext cx="3497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0419" y="4222224"/>
                <a:ext cx="349775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1" name="Výseč 110"/>
          <p:cNvSpPr/>
          <p:nvPr/>
        </p:nvSpPr>
        <p:spPr>
          <a:xfrm rot="17431414">
            <a:off x="6607177" y="4817631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TextovéPole 111"/>
              <p:cNvSpPr txBox="1"/>
              <p:nvPr/>
            </p:nvSpPr>
            <p:spPr>
              <a:xfrm>
                <a:off x="6834276" y="4781627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4276" y="4781627"/>
                <a:ext cx="388824" cy="369332"/>
              </a:xfrm>
              <a:prstGeom prst="rect">
                <a:avLst/>
              </a:prstGeom>
              <a:blipFill rotWithShape="1">
                <a:blip r:embed="rId2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4" name="TextovéPole 113"/>
              <p:cNvSpPr txBox="1"/>
              <p:nvPr/>
            </p:nvSpPr>
            <p:spPr>
              <a:xfrm>
                <a:off x="6330866" y="4363039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4" name="TextovéPole 1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0866" y="4363039"/>
                <a:ext cx="387221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" name="Výseč 114"/>
          <p:cNvSpPr/>
          <p:nvPr/>
        </p:nvSpPr>
        <p:spPr>
          <a:xfrm rot="6694452">
            <a:off x="6327054" y="4149760"/>
            <a:ext cx="576064" cy="576064"/>
          </a:xfrm>
          <a:prstGeom prst="pie">
            <a:avLst>
              <a:gd name="adj1" fmla="val 18874378"/>
              <a:gd name="adj2" fmla="val 417059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6307396" y="5380665"/>
            <a:ext cx="1721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střídavé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7" name="TextovéPole 116"/>
              <p:cNvSpPr txBox="1"/>
              <p:nvPr/>
            </p:nvSpPr>
            <p:spPr>
              <a:xfrm>
                <a:off x="6419079" y="5886301"/>
                <a:ext cx="8350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9079" y="5886301"/>
                <a:ext cx="835037" cy="369332"/>
              </a:xfrm>
              <a:prstGeom prst="rect">
                <a:avLst/>
              </a:prstGeom>
              <a:blipFill rotWithShape="1">
                <a:blip r:embed="rId2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120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5" grpId="0"/>
      <p:bldP spid="8" grpId="0"/>
      <p:bldP spid="9" grpId="0"/>
      <p:bldP spid="10" grpId="0"/>
      <p:bldP spid="45" grpId="0" animBg="1"/>
      <p:bldP spid="49" grpId="0" animBg="1"/>
      <p:bldP spid="15" grpId="0"/>
      <p:bldP spid="16" grpId="0"/>
      <p:bldP spid="50" grpId="0"/>
      <p:bldP spid="51" grpId="0"/>
      <p:bldP spid="55" grpId="0" animBg="1"/>
      <p:bldP spid="56" grpId="0" animBg="1"/>
      <p:bldP spid="60" grpId="0"/>
      <p:bldP spid="61" grpId="0"/>
      <p:bldP spid="62" grpId="0"/>
      <p:bldP spid="63" grpId="0"/>
      <p:bldP spid="72" grpId="0"/>
      <p:bldP spid="75" grpId="0"/>
      <p:bldP spid="76" grpId="0" animBg="1"/>
      <p:bldP spid="77" grpId="0" animBg="1"/>
      <p:bldP spid="78" grpId="0"/>
      <p:bldP spid="79" grpId="0"/>
      <p:bldP spid="80" grpId="0"/>
      <p:bldP spid="81" grpId="0"/>
      <p:bldP spid="94" grpId="0"/>
      <p:bldP spid="95" grpId="0"/>
      <p:bldP spid="96" grpId="0" animBg="1"/>
      <p:bldP spid="99" grpId="0"/>
      <p:bldP spid="100" grpId="0" animBg="1"/>
      <p:bldP spid="103" grpId="0"/>
      <p:bldP spid="104" grpId="0"/>
      <p:bldP spid="105" grpId="0"/>
      <p:bldP spid="109" grpId="0"/>
      <p:bldP spid="110" grpId="0"/>
      <p:bldP spid="111" grpId="0" animBg="1"/>
      <p:bldP spid="112" grpId="0"/>
      <p:bldP spid="114" grpId="0"/>
      <p:bldP spid="115" grpId="0" animBg="1"/>
      <p:bldP spid="116" grpId="0"/>
      <p:bldP spid="1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13"/>
          <p:cNvSpPr txBox="1"/>
          <p:nvPr/>
        </p:nvSpPr>
        <p:spPr>
          <a:xfrm>
            <a:off x="467544" y="1772816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6128" y="1745201"/>
                <a:ext cx="66967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Vypočítejte velikosti vyznačených úhlů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Výpočty zdůvodněte.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6128" y="1745201"/>
                <a:ext cx="6696744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2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467544" y="2276872"/>
            <a:ext cx="7344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779998" y="3861048"/>
            <a:ext cx="256786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63931" y="2780928"/>
            <a:ext cx="0" cy="108012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052773" y="3491716"/>
                <a:ext cx="8787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°30</m:t>
                    </m:r>
                  </m:oMath>
                </a14:m>
                <a:r>
                  <a:rPr lang="cs-CZ" dirty="0" smtClean="0"/>
                  <a:t>´</a:t>
                </a:r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2773" y="3491716"/>
                <a:ext cx="878767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333" r="-4861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Výseč 14"/>
          <p:cNvSpPr/>
          <p:nvPr/>
        </p:nvSpPr>
        <p:spPr>
          <a:xfrm rot="13761374">
            <a:off x="1775898" y="3573016"/>
            <a:ext cx="576064" cy="576064"/>
          </a:xfrm>
          <a:prstGeom prst="pie">
            <a:avLst>
              <a:gd name="adj1" fmla="val 18692432"/>
              <a:gd name="adj2" fmla="val 2408917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1580" y="2698034"/>
            <a:ext cx="47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59096" y="2698034"/>
            <a:ext cx="47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5148064" y="3861048"/>
            <a:ext cx="256786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508104" y="3067366"/>
            <a:ext cx="923893" cy="79368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ýseč 20"/>
          <p:cNvSpPr/>
          <p:nvPr/>
        </p:nvSpPr>
        <p:spPr>
          <a:xfrm rot="13508665">
            <a:off x="6143966" y="3571842"/>
            <a:ext cx="576064" cy="576064"/>
          </a:xfrm>
          <a:prstGeom prst="pie">
            <a:avLst>
              <a:gd name="adj1" fmla="val 18874378"/>
              <a:gd name="adj2" fmla="val 2138334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724007" y="3525959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4007" y="3525959"/>
                <a:ext cx="38722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024660" y="3562489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4660" y="3562489"/>
                <a:ext cx="38722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230077" y="3490542"/>
                <a:ext cx="10358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135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°20´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0077" y="3490542"/>
                <a:ext cx="103586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 flipH="1" flipV="1">
            <a:off x="1548553" y="5229200"/>
            <a:ext cx="258524" cy="7920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807077" y="6021288"/>
            <a:ext cx="100811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79998" y="504453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8" name="Výseč 27"/>
          <p:cNvSpPr/>
          <p:nvPr/>
        </p:nvSpPr>
        <p:spPr>
          <a:xfrm rot="2750186">
            <a:off x="1519044" y="5744507"/>
            <a:ext cx="576064" cy="576064"/>
          </a:xfrm>
          <a:prstGeom prst="pie">
            <a:avLst>
              <a:gd name="adj1" fmla="val 18874378"/>
              <a:gd name="adj2" fmla="val 12589946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483403" y="5866446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3403" y="5866446"/>
                <a:ext cx="388824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690457" y="5663207"/>
                <a:ext cx="10358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111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°50´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457" y="5663207"/>
                <a:ext cx="103586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85102" y="4205664"/>
                <a:ext cx="425206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=180°−93°30´=179°60´−93°30´</m:t>
                    </m:r>
                  </m:oMath>
                </a14:m>
                <a:r>
                  <a:rPr lang="cs-CZ" b="0" i="1" dirty="0" smtClean="0">
                    <a:latin typeface="Cambria Math"/>
                    <a:ea typeface="Cambria Math"/>
                  </a:rPr>
                  <a:t>=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=86°30´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102" y="4205664"/>
                <a:ext cx="4252061" cy="646331"/>
              </a:xfrm>
              <a:prstGeom prst="rect">
                <a:avLst/>
              </a:prstGeom>
              <a:blipFill rotWithShape="1">
                <a:blip r:embed="rId10"/>
                <a:stretch>
                  <a:fillRect t="-5660" r="-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050266" y="4198230"/>
                <a:ext cx="33954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=180°−135°20´</m:t>
                    </m:r>
                  </m:oMath>
                </a14:m>
                <a:r>
                  <a:rPr lang="cs-CZ" b="0" i="1" dirty="0" smtClean="0">
                    <a:latin typeface="Cambria Math"/>
                    <a:ea typeface="Cambria Math"/>
                  </a:rPr>
                  <a:t>=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=179°60´−135°20°=44°40´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0266" y="4198230"/>
                <a:ext cx="3395481" cy="923330"/>
              </a:xfrm>
              <a:prstGeom prst="rect">
                <a:avLst/>
              </a:prstGeom>
              <a:blipFill rotWithShape="1">
                <a:blip r:embed="rId11"/>
                <a:stretch>
                  <a:fillRect t="-3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059832" y="6030237"/>
                <a:ext cx="55553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=360°−111°50´=359°60´−111°50´=248°10´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6030237"/>
                <a:ext cx="5555302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3428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0"/>
      <p:bldP spid="17" grpId="0"/>
      <p:bldP spid="21" grpId="0" animBg="1"/>
      <p:bldP spid="22" grpId="0"/>
      <p:bldP spid="23" grpId="0"/>
      <p:bldP spid="24" grpId="0"/>
      <p:bldP spid="27" grpId="0"/>
      <p:bldP spid="28" grpId="0" animBg="1"/>
      <p:bldP spid="29" grpId="0"/>
      <p:bldP spid="30" grpId="0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13"/>
          <p:cNvSpPr txBox="1"/>
          <p:nvPr/>
        </p:nvSpPr>
        <p:spPr>
          <a:xfrm>
            <a:off x="467544" y="1772816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6128" y="1745201"/>
                <a:ext cx="66967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Jaké jsou  velikosti úhlů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Vyberte z možností A-D.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6128" y="1745201"/>
                <a:ext cx="6696744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2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467544" y="2276872"/>
            <a:ext cx="7344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1489355" y="2564904"/>
            <a:ext cx="957097" cy="1679579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823971" y="2899207"/>
            <a:ext cx="2308129" cy="10051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270980" y="3956451"/>
            <a:ext cx="2268199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282314" y="3771785"/>
                <a:ext cx="349775" cy="369332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2314" y="3771785"/>
                <a:ext cx="34977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127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091240" y="2714541"/>
                <a:ext cx="349775" cy="369332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240" y="2714541"/>
                <a:ext cx="34977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127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Výseč 38"/>
          <p:cNvSpPr/>
          <p:nvPr/>
        </p:nvSpPr>
        <p:spPr>
          <a:xfrm rot="17431414">
            <a:off x="1998327" y="3668418"/>
            <a:ext cx="576064" cy="576064"/>
          </a:xfrm>
          <a:prstGeom prst="pie">
            <a:avLst>
              <a:gd name="adj1" fmla="val 18603800"/>
              <a:gd name="adj2" fmla="val 21202204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Výseč 39"/>
          <p:cNvSpPr/>
          <p:nvPr/>
        </p:nvSpPr>
        <p:spPr>
          <a:xfrm rot="2694561">
            <a:off x="1390286" y="2621226"/>
            <a:ext cx="576064" cy="576064"/>
          </a:xfrm>
          <a:prstGeom prst="pie">
            <a:avLst>
              <a:gd name="adj1" fmla="val 18874378"/>
              <a:gd name="adj2" fmla="val 800288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 rot="176611">
                <a:off x="2066733" y="3547603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76611">
                <a:off x="2066733" y="3547603"/>
                <a:ext cx="38722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260344" y="2845404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0344" y="2845404"/>
                <a:ext cx="388824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 flipV="1">
            <a:off x="2195736" y="2564905"/>
            <a:ext cx="504056" cy="167957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Výseč 44"/>
          <p:cNvSpPr/>
          <p:nvPr/>
        </p:nvSpPr>
        <p:spPr>
          <a:xfrm rot="10184023">
            <a:off x="2318764" y="2613356"/>
            <a:ext cx="576064" cy="576064"/>
          </a:xfrm>
          <a:prstGeom prst="pie">
            <a:avLst>
              <a:gd name="adj1" fmla="val 17962167"/>
              <a:gd name="adj2" fmla="val 606649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678318" y="2845404"/>
                <a:ext cx="3704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8318" y="2845404"/>
                <a:ext cx="370422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511795" y="2590799"/>
                <a:ext cx="595035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120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1795" y="2590799"/>
                <a:ext cx="595035" cy="3077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823029" y="3940163"/>
                <a:ext cx="49564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70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3029" y="3940163"/>
                <a:ext cx="495649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800541" y="4725144"/>
                <a:ext cx="30636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=50°,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=70°,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541" y="4725144"/>
                <a:ext cx="3063659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794823" y="5094476"/>
                <a:ext cx="30740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823" y="5094476"/>
                <a:ext cx="3074047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794822" y="5463808"/>
                <a:ext cx="31285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=70°,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=50°,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822" y="5463808"/>
                <a:ext cx="3128549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800541" y="5853815"/>
                <a:ext cx="31285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=70°,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541" y="5853815"/>
                <a:ext cx="3128549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355976" y="2660738"/>
                <a:ext cx="25344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=180°−120°=60°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660738"/>
                <a:ext cx="2534476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471762" y="3214736"/>
                <a:ext cx="10332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1762" y="3214736"/>
                <a:ext cx="1033232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Výseč 25"/>
          <p:cNvSpPr/>
          <p:nvPr/>
        </p:nvSpPr>
        <p:spPr>
          <a:xfrm rot="10184023">
            <a:off x="2307065" y="2611627"/>
            <a:ext cx="576064" cy="576064"/>
          </a:xfrm>
          <a:prstGeom prst="pie">
            <a:avLst>
              <a:gd name="adj1" fmla="val 17962167"/>
              <a:gd name="adj2" fmla="val 606649"/>
            </a:avLst>
          </a:prstGeom>
          <a:noFill/>
          <a:ln w="952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seč 26"/>
          <p:cNvSpPr/>
          <p:nvPr/>
        </p:nvSpPr>
        <p:spPr>
          <a:xfrm rot="10184023">
            <a:off x="1998326" y="3665875"/>
            <a:ext cx="576064" cy="576064"/>
          </a:xfrm>
          <a:prstGeom prst="pie">
            <a:avLst>
              <a:gd name="adj1" fmla="val 17962167"/>
              <a:gd name="adj2" fmla="val 606649"/>
            </a:avLst>
          </a:prstGeom>
          <a:noFill/>
          <a:ln w="952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084168" y="3258142"/>
            <a:ext cx="334756" cy="32757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380243" y="3236143"/>
            <a:ext cx="1703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Úhly souhlasné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370437" y="3783722"/>
                <a:ext cx="32333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60°+70°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0437" y="3783722"/>
                <a:ext cx="3233386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800541" y="4725144"/>
            <a:ext cx="3068329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6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6" grpId="0" animBg="1"/>
      <p:bldP spid="27" grpId="0" animBg="1"/>
      <p:bldP spid="8" grpId="0" animBg="1"/>
      <p:bldP spid="9" grpId="0"/>
      <p:bldP spid="10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Úhel a jeho velikost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13"/>
          <p:cNvSpPr txBox="1"/>
          <p:nvPr/>
        </p:nvSpPr>
        <p:spPr>
          <a:xfrm>
            <a:off x="467544" y="1772816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66128" y="1745201"/>
                <a:ext cx="66967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Jaké jsou  velikosti úhlů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 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6128" y="1745201"/>
                <a:ext cx="6696744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2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467544" y="2276872"/>
            <a:ext cx="7344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11560" y="4941168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11560" y="3356992"/>
            <a:ext cx="295232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155540" y="2852936"/>
            <a:ext cx="133634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2267744" y="2780928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Výseč 54"/>
          <p:cNvSpPr/>
          <p:nvPr/>
        </p:nvSpPr>
        <p:spPr>
          <a:xfrm rot="5400000">
            <a:off x="-18002" y="4347102"/>
            <a:ext cx="1224136" cy="1188132"/>
          </a:xfrm>
          <a:prstGeom prst="pie">
            <a:avLst>
              <a:gd name="adj1" fmla="val 14583639"/>
              <a:gd name="adj2" fmla="val 16200000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Výseč 55"/>
          <p:cNvSpPr/>
          <p:nvPr/>
        </p:nvSpPr>
        <p:spPr>
          <a:xfrm rot="20127806">
            <a:off x="2852562" y="4534197"/>
            <a:ext cx="762966" cy="813942"/>
          </a:xfrm>
          <a:prstGeom prst="pie">
            <a:avLst>
              <a:gd name="adj1" fmla="val 12285697"/>
              <a:gd name="adj2" fmla="val 15934257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Výseč 56"/>
          <p:cNvSpPr/>
          <p:nvPr/>
        </p:nvSpPr>
        <p:spPr>
          <a:xfrm rot="10800000">
            <a:off x="1876862" y="3645024"/>
            <a:ext cx="781747" cy="792088"/>
          </a:xfrm>
          <a:prstGeom prst="pie">
            <a:avLst>
              <a:gd name="adj1" fmla="val 9147757"/>
              <a:gd name="adj2" fmla="val 16200000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Výseč 57"/>
          <p:cNvSpPr/>
          <p:nvPr/>
        </p:nvSpPr>
        <p:spPr>
          <a:xfrm rot="10800000">
            <a:off x="1655676" y="2483278"/>
            <a:ext cx="1224136" cy="1188132"/>
          </a:xfrm>
          <a:prstGeom prst="pie">
            <a:avLst>
              <a:gd name="adj1" fmla="val 14514818"/>
              <a:gd name="adj2" fmla="val 16200000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9" name="Výseč 58"/>
          <p:cNvSpPr/>
          <p:nvPr/>
        </p:nvSpPr>
        <p:spPr>
          <a:xfrm rot="10800000">
            <a:off x="1903503" y="4585320"/>
            <a:ext cx="728464" cy="711696"/>
          </a:xfrm>
          <a:prstGeom prst="pie">
            <a:avLst>
              <a:gd name="adj1" fmla="val 10829626"/>
              <a:gd name="adj2" fmla="val 16200000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0" name="Výseč 59"/>
          <p:cNvSpPr/>
          <p:nvPr/>
        </p:nvSpPr>
        <p:spPr>
          <a:xfrm rot="9142403">
            <a:off x="2294377" y="3485319"/>
            <a:ext cx="728464" cy="711696"/>
          </a:xfrm>
          <a:prstGeom prst="pie">
            <a:avLst>
              <a:gd name="adj1" fmla="val 10828654"/>
              <a:gd name="adj2" fmla="val 16200000"/>
            </a:avLst>
          </a:prstGeom>
          <a:noFill/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51509" y="3706536"/>
            <a:ext cx="482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267734" y="49111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070258" y="4538890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0258" y="4538890"/>
                <a:ext cx="58541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761185" y="4604721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1185" y="4604721"/>
                <a:ext cx="38722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243143" y="3964414"/>
                <a:ext cx="3888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3143" y="3964414"/>
                <a:ext cx="38882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170894" y="3302079"/>
                <a:ext cx="3704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894" y="3302079"/>
                <a:ext cx="37042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Pravoúhlý trojúhelník 32"/>
          <p:cNvSpPr/>
          <p:nvPr/>
        </p:nvSpPr>
        <p:spPr>
          <a:xfrm rot="19862730" flipH="1" flipV="1">
            <a:off x="771133" y="4314115"/>
            <a:ext cx="2303975" cy="1254108"/>
          </a:xfrm>
          <a:prstGeom prst="rtTriangle">
            <a:avLst/>
          </a:prstGeom>
          <a:solidFill>
            <a:srgbClr val="FFFF00">
              <a:alpha val="2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427984" y="3275692"/>
                <a:ext cx="32333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90°+40°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3275692"/>
                <a:ext cx="323338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Pravoúhlý trojúhelník 61"/>
          <p:cNvSpPr/>
          <p:nvPr/>
        </p:nvSpPr>
        <p:spPr>
          <a:xfrm>
            <a:off x="2243143" y="2976541"/>
            <a:ext cx="990902" cy="1964627"/>
          </a:xfrm>
          <a:prstGeom prst="rtTriangle">
            <a:avLst/>
          </a:prstGeom>
          <a:solidFill>
            <a:srgbClr val="0070C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4427984" y="3774188"/>
                <a:ext cx="32678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90°+50°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3774188"/>
                <a:ext cx="3267882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4433811" y="4245074"/>
                <a:ext cx="39819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=360°−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90°+90°+50°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=130°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3811" y="4245074"/>
                <a:ext cx="398198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" name="Pravoúhlý trojúhelník 70"/>
          <p:cNvSpPr/>
          <p:nvPr/>
        </p:nvSpPr>
        <p:spPr>
          <a:xfrm>
            <a:off x="2243143" y="4041067"/>
            <a:ext cx="977052" cy="900101"/>
          </a:xfrm>
          <a:prstGeom prst="rtTriangle">
            <a:avLst/>
          </a:prstGeom>
          <a:solidFill>
            <a:schemeClr val="accent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ravoúhlý trojúhelník 71"/>
          <p:cNvSpPr/>
          <p:nvPr/>
        </p:nvSpPr>
        <p:spPr>
          <a:xfrm rot="20114450" flipH="1" flipV="1">
            <a:off x="2484085" y="3876319"/>
            <a:ext cx="509653" cy="1262482"/>
          </a:xfrm>
          <a:prstGeom prst="rtTriangle">
            <a:avLst/>
          </a:prstGeom>
          <a:solidFill>
            <a:schemeClr val="accent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33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3" grpId="1" animBg="1"/>
      <p:bldP spid="61" grpId="0"/>
      <p:bldP spid="62" grpId="0" animBg="1"/>
      <p:bldP spid="62" grpId="1" animBg="1"/>
      <p:bldP spid="63" grpId="0"/>
      <p:bldP spid="67" grpId="0"/>
      <p:bldP spid="71" grpId="0" animBg="1"/>
      <p:bldP spid="7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upevnění dovednosti určovat velikost úhlu. Žák počítá velikosti úhlů ve stupňové míře s využitím základních znalostí o úhlech.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prof. RNDr. Jiří Cihlář, CSc.: Očekávané výstupy v RVP ZV z matematiky ve světle testových úloh, 1. vydání 2007,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Tauris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ISBN 978-80-211-0544-7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7575</TotalTime>
  <Words>604</Words>
  <Application>Microsoft Office PowerPoint</Application>
  <PresentationFormat>Předvádění na obrazovce (4:3)</PresentationFormat>
  <Paragraphs>133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579</cp:revision>
  <dcterms:created xsi:type="dcterms:W3CDTF">2013-01-11T17:11:37Z</dcterms:created>
  <dcterms:modified xsi:type="dcterms:W3CDTF">2014-09-29T07:35:46Z</dcterms:modified>
</cp:coreProperties>
</file>