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1"/>
  </p:notesMasterIdLst>
  <p:sldIdLst>
    <p:sldId id="256" r:id="rId2"/>
    <p:sldId id="257" r:id="rId3"/>
    <p:sldId id="308" r:id="rId4"/>
    <p:sldId id="312" r:id="rId5"/>
    <p:sldId id="314" r:id="rId6"/>
    <p:sldId id="313" r:id="rId7"/>
    <p:sldId id="315" r:id="rId8"/>
    <p:sldId id="316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5" autoAdjust="0"/>
    <p:restoredTop sz="94671" autoAdjust="0"/>
  </p:normalViewPr>
  <p:slideViewPr>
    <p:cSldViewPr>
      <p:cViewPr>
        <p:scale>
          <a:sx n="80" d="100"/>
          <a:sy n="80" d="100"/>
        </p:scale>
        <p:origin x="-714" y="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png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61882" y="3509784"/>
            <a:ext cx="439043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algn="ctr"/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Trojúhelníky </a:t>
            </a: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-</a:t>
            </a:r>
          </a:p>
          <a:p>
            <a:pPr algn="ctr"/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ákladní vlastnosti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III-2-05-03_Planimetrie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01. 2014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6036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01792" y="692696"/>
            <a:ext cx="511256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Trojúhelníky – základní vlastnosti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Rovnoramenný trojúhelník 2"/>
          <p:cNvSpPr/>
          <p:nvPr/>
        </p:nvSpPr>
        <p:spPr>
          <a:xfrm>
            <a:off x="1331640" y="1852136"/>
            <a:ext cx="1728192" cy="1360840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3209927"/>
            <a:ext cx="7340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endParaRPr lang="cs-CZ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947364" y="3256094"/>
            <a:ext cx="3048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</a:p>
          <a:p>
            <a:endParaRPr lang="cs-CZ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95736" y="1583797"/>
            <a:ext cx="304892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endParaRPr lang="cs-CZ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99792" y="2335457"/>
            <a:ext cx="2475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endParaRPr lang="cs-CZ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23869" y="2343387"/>
            <a:ext cx="36700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endParaRPr lang="cs-CZ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021880" y="3230545"/>
            <a:ext cx="2741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endParaRPr lang="cs-CZ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414012" y="2960229"/>
                <a:ext cx="34240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i="1" smtClean="0"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14012" y="2960229"/>
                <a:ext cx="342401" cy="307777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2633013" y="2960229"/>
                <a:ext cx="344005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i="1" smtClean="0"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33013" y="2960229"/>
                <a:ext cx="344005" cy="307777"/>
              </a:xfrm>
              <a:prstGeom prst="rect">
                <a:avLst/>
              </a:prstGeom>
              <a:blipFill rotWithShape="1">
                <a:blip r:embed="rId3"/>
                <a:stretch>
                  <a:fillRect b="-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2031268" y="1984872"/>
                <a:ext cx="32893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i="1" smtClean="0">
                          <a:latin typeface="Cambria Math"/>
                          <a:ea typeface="Cambria Math"/>
                        </a:rPr>
                        <m:t>𝛾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31268" y="1984872"/>
                <a:ext cx="328936" cy="307777"/>
              </a:xfrm>
              <a:prstGeom prst="rect">
                <a:avLst/>
              </a:prstGeom>
              <a:blipFill rotWithShape="1">
                <a:blip r:embed="rId4"/>
                <a:stretch>
                  <a:fillRect b="-2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Oblouk 19"/>
          <p:cNvSpPr/>
          <p:nvPr/>
        </p:nvSpPr>
        <p:spPr>
          <a:xfrm rot="14082908">
            <a:off x="2561966" y="2934859"/>
            <a:ext cx="878020" cy="666292"/>
          </a:xfrm>
          <a:prstGeom prst="arc">
            <a:avLst>
              <a:gd name="adj1" fmla="val 18880644"/>
              <a:gd name="adj2" fmla="val 828675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louk 20"/>
          <p:cNvSpPr/>
          <p:nvPr/>
        </p:nvSpPr>
        <p:spPr>
          <a:xfrm rot="6680687">
            <a:off x="1760846" y="1387025"/>
            <a:ext cx="923204" cy="930027"/>
          </a:xfrm>
          <a:prstGeom prst="arc">
            <a:avLst>
              <a:gd name="adj1" fmla="val 18880644"/>
              <a:gd name="adj2" fmla="val 828675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louk 22"/>
          <p:cNvSpPr/>
          <p:nvPr/>
        </p:nvSpPr>
        <p:spPr>
          <a:xfrm rot="20887998">
            <a:off x="-425644" y="2744674"/>
            <a:ext cx="2139463" cy="971741"/>
          </a:xfrm>
          <a:prstGeom prst="arc">
            <a:avLst>
              <a:gd name="adj1" fmla="val 21023435"/>
              <a:gd name="adj2" fmla="val 677283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3707903" y="1615540"/>
            <a:ext cx="34344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Připomeňte si: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707904" y="2070875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 platí pro součet vnitřních úhlů v trojúhelníku?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3769867" y="2643234"/>
                <a:ext cx="4392489" cy="1015663"/>
              </a:xfrm>
              <a:prstGeom prst="rect">
                <a:avLst/>
              </a:prstGeom>
              <a:solidFill>
                <a:srgbClr val="FFFFFF"/>
              </a:solidFill>
              <a:ln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Součet vnitřních úhlů v každém trojúhelníku je roven 180°.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1" smtClean="0">
                          <a:latin typeface="Cambria Math"/>
                          <a:ea typeface="Cambria Math"/>
                          <a:cs typeface="Times New Roman" panose="02020603050405020304" pitchFamily="18" charset="0"/>
                        </a:rPr>
                        <m:t>𝜶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  <a:cs typeface="Times New Roman" panose="02020603050405020304" pitchFamily="18" charset="0"/>
                        </a:rPr>
                        <m:t>+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  <a:cs typeface="Times New Roman" panose="02020603050405020304" pitchFamily="18" charset="0"/>
                        </a:rPr>
                        <m:t>𝜷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  <a:cs typeface="Times New Roman" panose="02020603050405020304" pitchFamily="18" charset="0"/>
                        </a:rPr>
                        <m:t>+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  <a:cs typeface="Times New Roman" panose="02020603050405020304" pitchFamily="18" charset="0"/>
                        </a:rPr>
                        <m:t>𝜸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  <a:cs typeface="Times New Roman" panose="02020603050405020304" pitchFamily="18" charset="0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  <a:cs typeface="Times New Roman" panose="02020603050405020304" pitchFamily="18" charset="0"/>
                        </a:rPr>
                        <m:t>𝟏𝟖𝟎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  <a:cs typeface="Times New Roman" panose="02020603050405020304" pitchFamily="18" charset="0"/>
                        </a:rPr>
                        <m:t>°</m:t>
                      </m:r>
                    </m:oMath>
                  </m:oMathPara>
                </a14:m>
                <a:endParaRPr lang="cs-CZ" sz="2400" b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69867" y="2643234"/>
                <a:ext cx="4392489" cy="1015663"/>
              </a:xfrm>
              <a:prstGeom prst="rect">
                <a:avLst/>
              </a:prstGeom>
              <a:blipFill rotWithShape="1">
                <a:blip r:embed="rId5"/>
                <a:stretch>
                  <a:fillRect l="-968" t="-2381" b="-7738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TextovéPole 27"/>
          <p:cNvSpPr txBox="1"/>
          <p:nvPr/>
        </p:nvSpPr>
        <p:spPr>
          <a:xfrm>
            <a:off x="575114" y="4221088"/>
            <a:ext cx="369884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124594" y="4317736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Dokážete sestrojit trojúhelník, jehož strany mají délky 5 cm, 7 cm a 14 cm?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124594" y="4941168"/>
            <a:ext cx="78398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Takový trojúhelník nelze sestrojit, musí platit tzv.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trojúhelníková nerovnost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1124594" y="5589240"/>
                <a:ext cx="7037762" cy="923330"/>
              </a:xfrm>
              <a:prstGeom prst="rect">
                <a:avLst/>
              </a:prstGeom>
              <a:solidFill>
                <a:srgbClr val="FFFFFF"/>
              </a:solidFill>
              <a:ln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V trojúhelníku platí, že součet délek každých dvou jeho stran  je větší než strana třetí.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𝜷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𝜸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,   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𝜷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𝜸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,   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𝜸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𝜷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4594" y="5589240"/>
                <a:ext cx="7037762" cy="923330"/>
              </a:xfrm>
              <a:prstGeom prst="rect">
                <a:avLst/>
              </a:prstGeom>
              <a:blipFill rotWithShape="1">
                <a:blip r:embed="rId6"/>
                <a:stretch>
                  <a:fillRect l="-605" t="-2614" b="-3922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71429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7" grpId="0" animBg="1"/>
      <p:bldP spid="28" grpId="0" animBg="1"/>
      <p:bldP spid="29" grpId="0"/>
      <p:bldP spid="30" grpId="0"/>
      <p:bldP spid="3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01792" y="692696"/>
            <a:ext cx="511256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Trojúhelníky – základní vlastnosti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81612" y="1246616"/>
            <a:ext cx="32403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Dělení trojúhelníků:</a:t>
            </a: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6943" y="1760380"/>
            <a:ext cx="82243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Podle stran   - </a:t>
            </a:r>
            <a:r>
              <a:rPr lang="cs-CZ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obecné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– žádné dvě strany nejsou stejně dlouhé</a:t>
            </a:r>
          </a:p>
          <a:p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 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</a:t>
            </a: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26862" y="2439112"/>
            <a:ext cx="63976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cs-CZ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rovnoramenné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– dvě strany – ramena -  mají stejnou délku</a:t>
            </a: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726862" y="3137180"/>
            <a:ext cx="58825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cs-CZ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rovnostranné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– všechny tři strany jsou stejně dlouhé</a:t>
            </a: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08638" y="3818983"/>
            <a:ext cx="7200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Podle úhlů   - </a:t>
            </a:r>
            <a:r>
              <a:rPr lang="cs-CZ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ostroúhlé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– všechny úhly jsou menší než 90° (ostré) </a:t>
            </a: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26862" y="4546610"/>
            <a:ext cx="67203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 tupoúhlé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– jeden úhel je tupý – větší než 90°a menší než 180°</a:t>
            </a: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726862" y="5313080"/>
            <a:ext cx="61206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cs-CZ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pravoúhlé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– jeden vnitřní úhel je pravý – 90°</a:t>
            </a: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821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01792" y="692696"/>
            <a:ext cx="511256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Trojúhelníky – základní vlastnosti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3060" y="1700808"/>
            <a:ext cx="774511" cy="461665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664" y="1700808"/>
            <a:ext cx="65527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Doplňte  trojúhelníky s danými vlastnostmi, které trojúhelníky nelze sestrojit a proč?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6" name="Přímá spojnice 5"/>
          <p:cNvCxnSpPr/>
          <p:nvPr/>
        </p:nvCxnSpPr>
        <p:spPr>
          <a:xfrm flipH="1">
            <a:off x="1619672" y="2347139"/>
            <a:ext cx="62646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2621468"/>
              </p:ext>
            </p:extLst>
          </p:nvPr>
        </p:nvGraphicFramePr>
        <p:xfrm>
          <a:off x="1619672" y="2492895"/>
          <a:ext cx="6627884" cy="385242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59332"/>
                <a:gridCol w="1654610"/>
                <a:gridCol w="1656971"/>
                <a:gridCol w="1656971"/>
              </a:tblGrid>
              <a:tr h="567726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  <a:prstDash val="solid"/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baseline="0" dirty="0" smtClean="0">
                          <a:ln>
                            <a:solidFill>
                              <a:schemeClr val="tx1"/>
                            </a:solidFill>
                            <a:prstDash val="solid"/>
                          </a:ln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ostroúhlý</a:t>
                      </a:r>
                      <a:endParaRPr lang="cs-CZ" b="0" baseline="0" dirty="0">
                        <a:ln>
                          <a:solidFill>
                            <a:schemeClr val="tx1"/>
                          </a:solidFill>
                          <a:prstDash val="solid"/>
                        </a:ln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  <a:prstDash val="solid"/>
                          </a:ln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pravoúhlý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  <a:prstDash val="solid"/>
                        </a:ln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  <a:prstDash val="solid"/>
                          </a:ln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tupoúhlý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  <a:prstDash val="solid"/>
                        </a:ln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094901">
                <a:tc>
                  <a:txBody>
                    <a:bodyPr/>
                    <a:lstStyle/>
                    <a:p>
                      <a:pPr algn="ctr"/>
                      <a:endParaRPr lang="cs-CZ" dirty="0" smtClean="0">
                        <a:ln>
                          <a:solidFill>
                            <a:schemeClr val="tx1"/>
                          </a:solidFill>
                          <a:prstDash val="solid"/>
                        </a:ln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  <a:prstDash val="solid"/>
                          </a:ln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obecný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  <a:prstDash val="solid"/>
                        </a:ln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  <a:prstDash val="solid"/>
                        </a:ln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  <a:prstDash val="solid"/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  <a:prstDash val="solid"/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094901">
                <a:tc>
                  <a:txBody>
                    <a:bodyPr/>
                    <a:lstStyle/>
                    <a:p>
                      <a:pPr algn="ctr"/>
                      <a:endParaRPr lang="cs-CZ" dirty="0" smtClean="0">
                        <a:ln>
                          <a:solidFill>
                            <a:schemeClr val="tx1"/>
                          </a:solidFill>
                          <a:prstDash val="solid"/>
                        </a:ln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  <a:prstDash val="solid"/>
                          </a:ln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rovnoramenný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  <a:prstDash val="solid"/>
                        </a:ln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  <a:prstDash val="solid"/>
                        </a:ln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  <a:prstDash val="solid"/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  <a:prstDash val="solid"/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094901">
                <a:tc>
                  <a:txBody>
                    <a:bodyPr/>
                    <a:lstStyle/>
                    <a:p>
                      <a:pPr algn="ctr"/>
                      <a:endParaRPr lang="cs-CZ" dirty="0" smtClean="0">
                        <a:ln>
                          <a:solidFill>
                            <a:schemeClr val="tx1"/>
                          </a:solidFill>
                          <a:prstDash val="solid"/>
                        </a:ln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  <a:prstDash val="solid"/>
                          </a:ln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rovnostranný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  <a:prstDash val="solid"/>
                        </a:ln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  <a:prstDash val="solid"/>
                        </a:ln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  <a:prstDash val="solid"/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  <a:prstDash val="solid"/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1758655" y="2518636"/>
            <a:ext cx="1356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Trojúhelník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Rovnoramenný trojúhelník 8"/>
          <p:cNvSpPr/>
          <p:nvPr/>
        </p:nvSpPr>
        <p:spPr>
          <a:xfrm rot="20613838">
            <a:off x="3689618" y="3236850"/>
            <a:ext cx="748188" cy="487784"/>
          </a:xfrm>
          <a:prstGeom prst="triangle">
            <a:avLst>
              <a:gd name="adj" fmla="val 24701"/>
            </a:avLst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3714532" y="4437112"/>
            <a:ext cx="497427" cy="576064"/>
          </a:xfrm>
          <a:prstGeom prst="triangl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>
            <a:off x="3707904" y="5517232"/>
            <a:ext cx="648072" cy="504056"/>
          </a:xfrm>
          <a:prstGeom prst="triangl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 rot="12351164">
            <a:off x="6603104" y="3446305"/>
            <a:ext cx="1488301" cy="382803"/>
          </a:xfrm>
          <a:prstGeom prst="triangle">
            <a:avLst>
              <a:gd name="adj" fmla="val 71153"/>
            </a:avLst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ravoúhlý trojúhelník 12"/>
          <p:cNvSpPr/>
          <p:nvPr/>
        </p:nvSpPr>
        <p:spPr>
          <a:xfrm>
            <a:off x="5436096" y="3263322"/>
            <a:ext cx="632398" cy="748768"/>
          </a:xfrm>
          <a:prstGeom prst="rtTriangl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>
            <a:off x="6594117" y="4483484"/>
            <a:ext cx="1584176" cy="529692"/>
          </a:xfrm>
          <a:prstGeom prst="triangl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ravoúhlý trojúhelník 14"/>
          <p:cNvSpPr/>
          <p:nvPr/>
        </p:nvSpPr>
        <p:spPr>
          <a:xfrm>
            <a:off x="5292080" y="4293096"/>
            <a:ext cx="936104" cy="864096"/>
          </a:xfrm>
          <a:prstGeom prst="rtTriangl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3077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4" grpId="1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01792" y="692696"/>
            <a:ext cx="511256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Trojúhelníky – základní vlastnosti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41105" y="1463044"/>
            <a:ext cx="774511" cy="461665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403648" y="1463044"/>
                <a:ext cx="6984776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Každý z vnitřních úhlů trojúhelníku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𝑖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𝛾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𝑗𝑒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 č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𝑡𝑦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ř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𝑖𝑘𝑟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á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𝑡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𝑣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ě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𝑡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ší</m:t>
                    </m:r>
                  </m:oMath>
                </a14:m>
                <a:r>
                  <a:rPr lang="cs-CZ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𝑛𝑒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ž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𝑣𝑛𝑖𝑡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ř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𝑛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í ú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h𝑒𝑙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.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𝑈𝑟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č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𝑒𝑡𝑒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𝑣𝑒𝑙𝑖𝑘𝑜𝑠𝑡𝑖</m:t>
                    </m:r>
                  </m:oMath>
                </a14:m>
                <a:r>
                  <a:rPr lang="cs-CZ" b="0" i="1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𝑣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š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𝑒𝑐h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𝑣𝑛𝑖𝑡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ř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𝑛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í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𝑐h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 ú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h𝑙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ů.</m:t>
                    </m:r>
                  </m:oMath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endParaRPr lang="cs-CZ" b="0" i="1" dirty="0" smtClean="0">
                  <a:latin typeface="Times New Roman" panose="02020603050405020304" pitchFamily="18" charset="0"/>
                  <a:ea typeface="Cambria Math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648" y="1463044"/>
                <a:ext cx="6984776" cy="923330"/>
              </a:xfrm>
              <a:prstGeom prst="rect">
                <a:avLst/>
              </a:prstGeom>
              <a:blipFill rotWithShape="1">
                <a:blip r:embed="rId2"/>
                <a:stretch>
                  <a:fillRect l="-698" t="-33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 flipH="1">
            <a:off x="1403648" y="2132856"/>
            <a:ext cx="60486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1041369" y="2176450"/>
            <a:ext cx="9156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Řešení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001792" y="2386374"/>
                <a:ext cx="2329408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i="1" dirty="0" smtClean="0">
                  <a:latin typeface="Cambria Math"/>
                  <a:ea typeface="Cambria Math"/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=4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b="0" i="1" dirty="0" smtClean="0">
                  <a:latin typeface="Cambria Math"/>
                  <a:ea typeface="Cambria Math"/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=4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01792" y="2386374"/>
                <a:ext cx="2329408" cy="923330"/>
              </a:xfrm>
              <a:prstGeom prst="rect">
                <a:avLst/>
              </a:prstGeom>
              <a:blipFill rotWithShape="1">
                <a:blip r:embed="rId3"/>
                <a:stretch>
                  <a:fillRect l="-524" b="-6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672008" y="2478707"/>
                <a:ext cx="151195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180 :9=20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72008" y="2478707"/>
                <a:ext cx="1511952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672008" y="2848039"/>
                <a:ext cx="103162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=20°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72008" y="2848039"/>
                <a:ext cx="1031629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683136" y="3226281"/>
                <a:ext cx="146264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=80°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83136" y="3226281"/>
                <a:ext cx="1462644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1326100" y="3589807"/>
                <a:ext cx="583264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Velikosti vnitřních úhlů jsou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=20°,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=80°,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𝛾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=80°.</m:t>
                    </m:r>
                  </m:oMath>
                </a14:m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26100" y="3589807"/>
                <a:ext cx="5832648" cy="369332"/>
              </a:xfrm>
              <a:prstGeom prst="rect">
                <a:avLst/>
              </a:prstGeom>
              <a:blipFill rotWithShape="1">
                <a:blip r:embed="rId7"/>
                <a:stretch>
                  <a:fillRect l="-941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0" name="Přímá spojnice 29"/>
          <p:cNvCxnSpPr/>
          <p:nvPr/>
        </p:nvCxnSpPr>
        <p:spPr>
          <a:xfrm flipH="1">
            <a:off x="1276172" y="4002236"/>
            <a:ext cx="60486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393060" y="4221088"/>
            <a:ext cx="774511" cy="461665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426283" y="4221088"/>
            <a:ext cx="61206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Úhel při hlavním vrcholu rovnoramenného trojúhelníku má velikost 52°20´, vypočítejte velikost úhlů při základně.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40" name="Přímá spojnice 39"/>
          <p:cNvCxnSpPr/>
          <p:nvPr/>
        </p:nvCxnSpPr>
        <p:spPr>
          <a:xfrm flipH="1">
            <a:off x="1326100" y="4869220"/>
            <a:ext cx="59406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Obdélník 40"/>
          <p:cNvSpPr/>
          <p:nvPr/>
        </p:nvSpPr>
        <p:spPr>
          <a:xfrm>
            <a:off x="1114985" y="4970852"/>
            <a:ext cx="9156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Řešení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2001792" y="5314206"/>
                <a:ext cx="3373322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180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°−52°20´=127°40</m:t>
                    </m:r>
                  </m:oMath>
                </a14:m>
                <a:r>
                  <a:rPr lang="cs-CZ" b="0" dirty="0" smtClean="0">
                    <a:ea typeface="Cambria Math"/>
                  </a:rPr>
                  <a:t>´</a:t>
                </a: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01792" y="5314206"/>
                <a:ext cx="3373322" cy="646331"/>
              </a:xfrm>
              <a:prstGeom prst="rect">
                <a:avLst/>
              </a:prstGeom>
              <a:blipFill rotWithShape="1">
                <a:blip r:embed="rId8"/>
                <a:stretch>
                  <a:fillRect t="-66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Obdélník 24"/>
              <p:cNvSpPr/>
              <p:nvPr/>
            </p:nvSpPr>
            <p:spPr>
              <a:xfrm>
                <a:off x="2030620" y="5775871"/>
                <a:ext cx="3153340" cy="36933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127°40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´:2=63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°50´</m:t>
                    </m:r>
                  </m:oMath>
                </a14:m>
                <a:r>
                  <a:rPr lang="cs-CZ" dirty="0" smtClean="0">
                    <a:ea typeface="Cambria Math"/>
                  </a:rPr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25" name="Obdélník 2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30620" y="5775871"/>
                <a:ext cx="3153340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4473364" y="5822037"/>
                <a:ext cx="405907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Úhly při základně mají velikost </a:t>
                </a:r>
                <a14:m>
                  <m:oMath xmlns:m="http://schemas.openxmlformats.org/officeDocument/2006/math">
                    <m:r>
                      <a:rPr lang="cs-CZ">
                        <a:latin typeface="Cambria Math"/>
                        <a:ea typeface="Cambria Math"/>
                      </a:rPr>
                      <m:t>63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°50´</m:t>
                    </m:r>
                  </m:oMath>
                </a14:m>
                <a:r>
                  <a:rPr lang="cs-CZ" dirty="0">
                    <a:ea typeface="Cambria Math"/>
                  </a:rPr>
                  <a:t> </a:t>
                </a:r>
                <a:r>
                  <a:rPr lang="cs-CZ" dirty="0" smtClean="0">
                    <a:ea typeface="Cambria Math"/>
                  </a:rPr>
                  <a:t>.</a:t>
                </a:r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73364" y="5822037"/>
                <a:ext cx="4059076" cy="369332"/>
              </a:xfrm>
              <a:prstGeom prst="rect">
                <a:avLst/>
              </a:prstGeom>
              <a:blipFill rotWithShape="1">
                <a:blip r:embed="rId10"/>
                <a:stretch>
                  <a:fillRect l="-1351" t="-8197" r="-1051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2" name="Přímá spojnice 41"/>
          <p:cNvCxnSpPr/>
          <p:nvPr/>
        </p:nvCxnSpPr>
        <p:spPr>
          <a:xfrm flipH="1" flipV="1">
            <a:off x="4473364" y="6191369"/>
            <a:ext cx="3915060" cy="1120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6179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5" grpId="0"/>
      <p:bldP spid="16" grpId="0"/>
      <p:bldP spid="18" grpId="0"/>
      <p:bldP spid="31" grpId="0" animBg="1"/>
      <p:bldP spid="21" grpId="0"/>
      <p:bldP spid="41" grpId="0"/>
      <p:bldP spid="24" grpId="0"/>
      <p:bldP spid="25" grpId="0"/>
      <p:bldP spid="2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01792" y="692696"/>
            <a:ext cx="511256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Trojúhelníky – základní vlastnosti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55526" y="1372126"/>
            <a:ext cx="6912768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Výška trojúhelníku </a:t>
            </a:r>
            <a:r>
              <a:rPr lang="cs-CZ" dirty="0" smtClean="0"/>
              <a:t>je kolmice vedená z vrcholu na protější stranu. </a:t>
            </a:r>
            <a:endParaRPr lang="cs-CZ" dirty="0"/>
          </a:p>
        </p:txBody>
      </p:sp>
      <p:sp>
        <p:nvSpPr>
          <p:cNvPr id="9" name="Rovnoramenný trojúhelník 8"/>
          <p:cNvSpPr/>
          <p:nvPr/>
        </p:nvSpPr>
        <p:spPr>
          <a:xfrm>
            <a:off x="1329490" y="2020198"/>
            <a:ext cx="3082420" cy="1296144"/>
          </a:xfrm>
          <a:prstGeom prst="triangle">
            <a:avLst>
              <a:gd name="adj" fmla="val 24805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>
            <a:stCxn id="9" idx="0"/>
            <a:endCxn id="9" idx="3"/>
          </p:cNvCxnSpPr>
          <p:nvPr/>
        </p:nvCxnSpPr>
        <p:spPr>
          <a:xfrm>
            <a:off x="2094084" y="2020198"/>
            <a:ext cx="0" cy="129614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249145" y="331600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051870" y="3285289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107978" y="1755533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2067237" y="2606743"/>
                <a:ext cx="4537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𝑐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67237" y="2606743"/>
                <a:ext cx="453714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TextovéPole 22"/>
          <p:cNvSpPr txBox="1"/>
          <p:nvPr/>
        </p:nvSpPr>
        <p:spPr>
          <a:xfrm>
            <a:off x="4563240" y="2132585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Všechny tři výšky trojúhelníku se protínají v jediném bodě.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27892" y="3840545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274002" y="3840545"/>
            <a:ext cx="74024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Zjistěte, kde leží průsečík V výšek v trojúhelníku ostroúhlém, pravoúhlém a tupoúhlém?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2800" y="4486876"/>
            <a:ext cx="7031067" cy="16088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" name="Obdélník 27"/>
          <p:cNvSpPr/>
          <p:nvPr/>
        </p:nvSpPr>
        <p:spPr>
          <a:xfrm>
            <a:off x="1675930" y="5999044"/>
            <a:ext cx="1584176" cy="9663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83568" y="4486876"/>
            <a:ext cx="8280920" cy="211047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592073" y="3046287"/>
                <a:ext cx="111477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⊾</m:t>
                      </m:r>
                    </m:oMath>
                  </m:oMathPara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92073" y="3046287"/>
                <a:ext cx="1114774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97539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9" grpId="0"/>
      <p:bldP spid="32" grpId="0"/>
      <p:bldP spid="33" grpId="0"/>
      <p:bldP spid="22" grpId="0"/>
      <p:bldP spid="23" grpId="0"/>
      <p:bldP spid="34" grpId="0" animBg="1"/>
      <p:bldP spid="27" grpId="0"/>
      <p:bldP spid="29" grpId="0" animBg="1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01792" y="692696"/>
            <a:ext cx="511256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Trojúhelníky – základní vlastnosti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55526" y="1372126"/>
            <a:ext cx="6912768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Těžnice trojúhelníku </a:t>
            </a:r>
            <a:r>
              <a:rPr lang="cs-CZ" dirty="0" smtClean="0"/>
              <a:t>je spojnice vrcholu se středem protější strany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0991" y="4158141"/>
            <a:ext cx="75769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Všechny tři těžnice trojúhelníku se protínají v jediném bodě – </a:t>
            </a:r>
            <a:r>
              <a:rPr lang="cs-CZ" b="1" dirty="0" smtClean="0"/>
              <a:t>těžišti.</a:t>
            </a:r>
            <a:endParaRPr lang="cs-CZ" b="1" dirty="0"/>
          </a:p>
        </p:txBody>
      </p:sp>
      <p:sp>
        <p:nvSpPr>
          <p:cNvPr id="20" name="Rovnoramenný trojúhelník 19"/>
          <p:cNvSpPr/>
          <p:nvPr/>
        </p:nvSpPr>
        <p:spPr>
          <a:xfrm>
            <a:off x="1132679" y="2237523"/>
            <a:ext cx="3082420" cy="1296144"/>
          </a:xfrm>
          <a:prstGeom prst="triangle">
            <a:avLst>
              <a:gd name="adj" fmla="val 24805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20"/>
          <p:cNvCxnSpPr>
            <a:stCxn id="20" idx="0"/>
          </p:cNvCxnSpPr>
          <p:nvPr/>
        </p:nvCxnSpPr>
        <p:spPr>
          <a:xfrm>
            <a:off x="1897273" y="2237523"/>
            <a:ext cx="677716" cy="129614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1052334" y="3533331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855059" y="350261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911167" y="197285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2574989" y="3502614"/>
            <a:ext cx="0" cy="310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574989" y="3378190"/>
            <a:ext cx="0" cy="30909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ovéPole 43"/>
          <p:cNvSpPr txBox="1"/>
          <p:nvPr/>
        </p:nvSpPr>
        <p:spPr>
          <a:xfrm>
            <a:off x="2574989" y="3533667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2230758" y="2700929"/>
                <a:ext cx="43018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𝑡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𝑐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30758" y="2700929"/>
                <a:ext cx="430182" cy="3693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015" y="4725144"/>
            <a:ext cx="2574912" cy="18325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1773415" y="6205954"/>
            <a:ext cx="1008112" cy="35178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4031464" y="5020717"/>
            <a:ext cx="42928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Těžiště T dělí každou těžnici v poměru 2:1, delší část je vždy u vrcholu trojúhelníku.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48" name="Přímá spojnice 47"/>
          <p:cNvCxnSpPr>
            <a:stCxn id="20" idx="2"/>
          </p:cNvCxnSpPr>
          <p:nvPr/>
        </p:nvCxnSpPr>
        <p:spPr>
          <a:xfrm flipV="1">
            <a:off x="1132679" y="2847982"/>
            <a:ext cx="1868919" cy="6856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ovéPole 50"/>
              <p:cNvSpPr txBox="1"/>
              <p:nvPr/>
            </p:nvSpPr>
            <p:spPr>
              <a:xfrm>
                <a:off x="2359933" y="2962405"/>
                <a:ext cx="38529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𝑇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59933" y="2962405"/>
                <a:ext cx="385298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1720573" y="3200951"/>
                <a:ext cx="3706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20573" y="3200951"/>
                <a:ext cx="370614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ovéPole 52"/>
              <p:cNvSpPr txBox="1"/>
              <p:nvPr/>
            </p:nvSpPr>
            <p:spPr>
              <a:xfrm>
                <a:off x="2689163" y="2847982"/>
                <a:ext cx="3706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89163" y="2847982"/>
                <a:ext cx="370614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81388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0" grpId="0" animBg="1"/>
      <p:bldP spid="26" grpId="0"/>
      <p:bldP spid="30" grpId="0"/>
      <p:bldP spid="31" grpId="0"/>
      <p:bldP spid="44" grpId="0"/>
      <p:bldP spid="12" grpId="0"/>
      <p:bldP spid="13" grpId="0" animBg="1"/>
      <p:bldP spid="15" grpId="0"/>
      <p:bldP spid="51" grpId="0"/>
      <p:bldP spid="52" grpId="0"/>
      <p:bldP spid="5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479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upevnění základních  znalostí o  vlastnostech trojúhelníku.. Žák rozliší  typy trojúhelníku, dokáže rozhodnout, zda lze trojúhelník sestrojit, sestrojí výšku a těžnici trojúhelníku.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48785" y="17728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9">
      <a:dk1>
        <a:sysClr val="windowText" lastClr="000000"/>
      </a:dk1>
      <a:lt1>
        <a:sysClr val="window" lastClr="FFFFFF"/>
      </a:lt1>
      <a:dk2>
        <a:srgbClr val="595959"/>
      </a:dk2>
      <a:lt2>
        <a:srgbClr val="DBF5F9"/>
      </a:lt2>
      <a:accent1>
        <a:srgbClr val="595959"/>
      </a:accent1>
      <a:accent2>
        <a:srgbClr val="595959"/>
      </a:accent2>
      <a:accent3>
        <a:srgbClr val="7F7F7F"/>
      </a:accent3>
      <a:accent4>
        <a:srgbClr val="F2F2F2"/>
      </a:accent4>
      <a:accent5>
        <a:srgbClr val="F2F2F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3382</TotalTime>
  <Words>559</Words>
  <Application>Microsoft Office PowerPoint</Application>
  <PresentationFormat>Předvádění na obrazovce (4:3)</PresentationFormat>
  <Paragraphs>102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254</cp:revision>
  <dcterms:created xsi:type="dcterms:W3CDTF">2013-01-11T17:11:37Z</dcterms:created>
  <dcterms:modified xsi:type="dcterms:W3CDTF">2014-09-29T07:35:33Z</dcterms:modified>
</cp:coreProperties>
</file>