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08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4671" autoAdjust="0"/>
  </p:normalViewPr>
  <p:slideViewPr>
    <p:cSldViewPr>
      <p:cViewPr>
        <p:scale>
          <a:sx n="60" d="100"/>
          <a:sy n="60" d="100"/>
        </p:scale>
        <p:origin x="-1350" y="-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35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35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2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9" Type="http://schemas.openxmlformats.org/officeDocument/2006/relationships/image" Target="../media/image16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18" Type="http://schemas.openxmlformats.org/officeDocument/2006/relationships/image" Target="../media/image3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17" Type="http://schemas.openxmlformats.org/officeDocument/2006/relationships/image" Target="../media/image36.png"/><Relationship Id="rId2" Type="http://schemas.openxmlformats.org/officeDocument/2006/relationships/image" Target="../media/image210.png"/><Relationship Id="rId16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image" Target="../media/image380.png"/><Relationship Id="rId16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png"/><Relationship Id="rId3" Type="http://schemas.openxmlformats.org/officeDocument/2006/relationships/image" Target="../media/image530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5" Type="http://schemas.openxmlformats.org/officeDocument/2006/relationships/image" Target="../media/image65.pn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Konstrukce trojúhelníků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III-2-05-04_Planimetrie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01.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Každá konstrukční úloha by měla mít čtyři části: rozbor  úlohy, postup konstrukce, vlastní konstrukci a diskusi.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56490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76584" y="2564904"/>
            <a:ext cx="4139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Sestrojte trojúhelník ABC, je –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dáno: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176584" y="2934236"/>
            <a:ext cx="3755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2494" y="3142178"/>
                <a:ext cx="49685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=3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=60°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494" y="3142178"/>
                <a:ext cx="4968552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110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40608" y="6065572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0608" y="6065572"/>
                <a:ext cx="40087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035375" y="3667521"/>
                <a:ext cx="390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5375" y="3667521"/>
                <a:ext cx="39036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006505" y="6084056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062914" y="6169210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2914" y="6169210"/>
                <a:ext cx="72564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876751" y="4001262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1" idx="3"/>
          </p:cNvCxnSpPr>
          <p:nvPr/>
        </p:nvCxnSpPr>
        <p:spPr>
          <a:xfrm flipH="1">
            <a:off x="2024464" y="4033709"/>
            <a:ext cx="15508" cy="2081531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001792" y="5282257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5282257"/>
                <a:ext cx="72564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331640" y="5727678"/>
                <a:ext cx="6014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727678"/>
                <a:ext cx="60144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368051" y="3991781"/>
                <a:ext cx="3734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8051" y="3991781"/>
                <a:ext cx="373436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706216" y="3449713"/>
                <a:ext cx="3970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6216" y="3449713"/>
                <a:ext cx="39709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V="1">
            <a:off x="3293580" y="6095770"/>
            <a:ext cx="895813" cy="2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bdélník 62"/>
          <p:cNvSpPr/>
          <p:nvPr/>
        </p:nvSpPr>
        <p:spPr>
          <a:xfrm>
            <a:off x="4879824" y="4003095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66" name="Přímá spojnice 65"/>
          <p:cNvCxnSpPr/>
          <p:nvPr/>
        </p:nvCxnSpPr>
        <p:spPr>
          <a:xfrm>
            <a:off x="2103311" y="3659888"/>
            <a:ext cx="1728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644870" y="4003095"/>
                <a:ext cx="21473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1. </m:t>
                      </m:r>
                      <m:r>
                        <a:rPr lang="cs-CZ" b="0" i="1" smtClean="0">
                          <a:latin typeface="Cambria Math"/>
                        </a:rPr>
                        <m:t>𝐴𝐵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4870" y="4003095"/>
                <a:ext cx="214731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5693145" y="4493561"/>
                <a:ext cx="26354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2. </m:t>
                    </m:r>
                    <m:r>
                      <a:rPr lang="cs-CZ" b="0" i="0" smtClean="0">
                        <a:latin typeface="Cambria Math"/>
                      </a:rPr>
                      <m:t>     </m:t>
                    </m:r>
                  </m:oMath>
                </a14:m>
                <a:r>
                  <a:rPr lang="cs-CZ" dirty="0" smtClean="0"/>
                  <a:t>BAX;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m:rPr>
                            <m:nor/>
                          </m:rPr>
                          <a:rPr lang="cs-CZ" dirty="0"/>
                          <m:t>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𝐵𝐴𝑋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=60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3145" y="4493561"/>
                <a:ext cx="2635465" cy="369332"/>
              </a:xfrm>
              <a:prstGeom prst="rect">
                <a:avLst/>
              </a:prstGeom>
              <a:blipFill rotWithShape="1">
                <a:blip r:embed="rId12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936660" y="3803325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6660" y="3803325"/>
                <a:ext cx="34977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845955" y="5857711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5955" y="5857711"/>
                <a:ext cx="349775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114800" y="29575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14800" y="29575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25558" y="4490632"/>
                <a:ext cx="10710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5558" y="4490632"/>
                <a:ext cx="107108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644870" y="4922186"/>
                <a:ext cx="3100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3. 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𝐴𝐵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4870" y="4922186"/>
                <a:ext cx="3100913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647179" y="5355973"/>
                <a:ext cx="21450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4. 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 ⋂↦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7179" y="5355973"/>
                <a:ext cx="2145010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663404" y="5745908"/>
                <a:ext cx="1116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⊿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3404" y="5745908"/>
                <a:ext cx="111652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Rovnoramenný trojúhelník 10"/>
          <p:cNvSpPr/>
          <p:nvPr/>
        </p:nvSpPr>
        <p:spPr>
          <a:xfrm>
            <a:off x="1331640" y="4003095"/>
            <a:ext cx="2376264" cy="2112145"/>
          </a:xfrm>
          <a:prstGeom prst="triangle">
            <a:avLst>
              <a:gd name="adj" fmla="val 291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875100" y="5861707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5100" y="5861707"/>
                <a:ext cx="401071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V="1">
            <a:off x="1933087" y="3544594"/>
            <a:ext cx="275812" cy="7485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9" grpId="0"/>
      <p:bldP spid="13" grpId="0"/>
      <p:bldP spid="14" grpId="0"/>
      <p:bldP spid="15" grpId="0"/>
      <p:bldP spid="18" grpId="0"/>
      <p:bldP spid="28" grpId="0"/>
      <p:bldP spid="29" grpId="0"/>
      <p:bldP spid="32" grpId="0"/>
      <p:bldP spid="33" grpId="0"/>
      <p:bldP spid="63" grpId="0"/>
      <p:bldP spid="67" grpId="0"/>
      <p:bldP spid="68" grpId="0"/>
      <p:bldP spid="6" grpId="0"/>
      <p:bldP spid="37" grpId="0"/>
      <p:bldP spid="19" grpId="0"/>
      <p:bldP spid="20" grpId="0"/>
      <p:bldP spid="21" grpId="0"/>
      <p:bldP spid="22" grpId="0"/>
      <p:bldP spid="11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Konstrukce: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5985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Diskuse: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5598532"/>
            <a:ext cx="4154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Úloha má v polorovině jedno řešení.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438" y="1781150"/>
            <a:ext cx="5695950" cy="344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87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1772816"/>
                <a:ext cx="3731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=1,5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72816"/>
                <a:ext cx="3731278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41475" y="2385923"/>
            <a:ext cx="1319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Rozbor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547664" y="2924944"/>
            <a:ext cx="2448272" cy="1872208"/>
          </a:xfrm>
          <a:prstGeom prst="triangle">
            <a:avLst>
              <a:gd name="adj" fmla="val 3284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281953" y="2523349"/>
                <a:ext cx="390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1953" y="2523349"/>
                <a:ext cx="390363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719388" y="479784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9388" y="4797841"/>
                <a:ext cx="40087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372609" y="479784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2609" y="4797841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064764" y="3613666"/>
                <a:ext cx="90197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1,5 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4764" y="3613666"/>
                <a:ext cx="90197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2001792" y="4799201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3 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4799201"/>
                <a:ext cx="72564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2727439" y="4725144"/>
            <a:ext cx="44361" cy="1293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701781" y="4799201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1781" y="4799201"/>
                <a:ext cx="36869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>
            <a:endCxn id="8" idx="0"/>
          </p:cNvCxnSpPr>
          <p:nvPr/>
        </p:nvCxnSpPr>
        <p:spPr>
          <a:xfrm flipH="1" flipV="1">
            <a:off x="2351677" y="2924944"/>
            <a:ext cx="397942" cy="18742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2550648" y="3997923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0648" y="3997923"/>
                <a:ext cx="72564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780831" y="4521546"/>
                <a:ext cx="74238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1,5 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0831" y="4521546"/>
                <a:ext cx="742383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951672" y="4509670"/>
                <a:ext cx="74238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1,5 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1672" y="4509670"/>
                <a:ext cx="742383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louk 27"/>
          <p:cNvSpPr/>
          <p:nvPr/>
        </p:nvSpPr>
        <p:spPr>
          <a:xfrm rot="15320657">
            <a:off x="1634176" y="2408086"/>
            <a:ext cx="1778075" cy="2736305"/>
          </a:xfrm>
          <a:prstGeom prst="arc">
            <a:avLst>
              <a:gd name="adj1" fmla="val 19557844"/>
              <a:gd name="adj2" fmla="val 27693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16200000">
            <a:off x="1475577" y="2430179"/>
            <a:ext cx="1778075" cy="2736305"/>
          </a:xfrm>
          <a:prstGeom prst="arc">
            <a:avLst>
              <a:gd name="adj1" fmla="val 20125901"/>
              <a:gd name="adj2" fmla="val 23683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680996" y="2533055"/>
                <a:ext cx="4710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0996" y="2533055"/>
                <a:ext cx="471026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951672" y="2555612"/>
                <a:ext cx="4763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1672" y="2555612"/>
                <a:ext cx="47634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bdélník 32"/>
          <p:cNvSpPr/>
          <p:nvPr/>
        </p:nvSpPr>
        <p:spPr>
          <a:xfrm>
            <a:off x="4071787" y="249730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148064" y="2497304"/>
                <a:ext cx="21473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1. </m:t>
                      </m:r>
                      <m:r>
                        <a:rPr lang="cs-CZ" b="0" i="1" smtClean="0">
                          <a:latin typeface="Cambria Math"/>
                        </a:rPr>
                        <m:t>𝐴𝐵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497304"/>
                <a:ext cx="214731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148064" y="2909293"/>
                <a:ext cx="25792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=1,5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909293"/>
                <a:ext cx="257929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148064" y="3288032"/>
                <a:ext cx="20188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3. 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𝐴𝐵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288032"/>
                <a:ext cx="2018822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148064" y="3657364"/>
                <a:ext cx="23918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=2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657364"/>
                <a:ext cx="239180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148064" y="4026696"/>
                <a:ext cx="1905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5. 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∩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026696"/>
                <a:ext cx="1905072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180541" y="4396028"/>
                <a:ext cx="10411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0541" y="4396028"/>
                <a:ext cx="104118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6720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11" grpId="0"/>
      <p:bldP spid="12" grpId="0"/>
      <p:bldP spid="13" grpId="0"/>
      <p:bldP spid="14" grpId="0"/>
      <p:bldP spid="20" grpId="0"/>
      <p:bldP spid="24" grpId="0"/>
      <p:bldP spid="25" grpId="0"/>
      <p:bldP spid="26" grpId="0"/>
      <p:bldP spid="28" grpId="0" animBg="1"/>
      <p:bldP spid="29" grpId="0" animBg="1"/>
      <p:bldP spid="30" grpId="0"/>
      <p:bldP spid="31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39552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Konstrukce: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6621" y="55985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Diskuse: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616741" y="5598532"/>
            <a:ext cx="4154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Úloha má v polorovině jedno řešení.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42210"/>
            <a:ext cx="4857750" cy="351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791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90119" y="1700808"/>
                <a:ext cx="35650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=7,5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;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=75°;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=45°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119" y="1700808"/>
                <a:ext cx="3565079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620492" y="2385923"/>
            <a:ext cx="1319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Rozbor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1643897" y="2916170"/>
            <a:ext cx="2344168" cy="1800200"/>
          </a:xfrm>
          <a:prstGeom prst="triangle">
            <a:avLst>
              <a:gd name="adj" fmla="val 2432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59326" y="2545780"/>
            <a:ext cx="335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868738" y="471724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738" y="4717241"/>
                <a:ext cx="40087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48651" y="470759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651" y="4707596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278365" y="4707596"/>
                <a:ext cx="90197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7,5 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8365" y="4707596"/>
                <a:ext cx="90197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259609" y="4361848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75°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9609" y="4361848"/>
                <a:ext cx="58541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001792" y="3062562"/>
                <a:ext cx="63671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45°</m:t>
                      </m:r>
                      <m:r>
                        <a:rPr lang="cs-CZ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3062562"/>
                <a:ext cx="63671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21812" y="5301208"/>
                <a:ext cx="32333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75°+45°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1812" y="5301208"/>
                <a:ext cx="323338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1595835" y="4361848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5835" y="4361848"/>
                <a:ext cx="58541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>
            <a:stCxn id="5" idx="0"/>
          </p:cNvCxnSpPr>
          <p:nvPr/>
        </p:nvCxnSpPr>
        <p:spPr>
          <a:xfrm flipH="1" flipV="1">
            <a:off x="1763688" y="2385923"/>
            <a:ext cx="450404" cy="530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181252" y="2276872"/>
            <a:ext cx="237922" cy="7856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826242" y="2517403"/>
            <a:ext cx="162648" cy="106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00213" y="2385923"/>
            <a:ext cx="183555" cy="10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763688" y="2149103"/>
                <a:ext cx="397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149103"/>
                <a:ext cx="39709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27000" y="2242775"/>
                <a:ext cx="397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𝑌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7000" y="2242775"/>
                <a:ext cx="397096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délník 33"/>
          <p:cNvSpPr/>
          <p:nvPr/>
        </p:nvSpPr>
        <p:spPr>
          <a:xfrm>
            <a:off x="4071787" y="249730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292080" y="2492896"/>
                <a:ext cx="23236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1. </m:t>
                      </m:r>
                      <m:r>
                        <a:rPr lang="cs-CZ" b="0" i="1" smtClean="0">
                          <a:latin typeface="Cambria Math"/>
                        </a:rPr>
                        <m:t>𝐴𝐵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=7,5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492896"/>
                <a:ext cx="232364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292080" y="2878332"/>
                <a:ext cx="25990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𝐵𝐴𝑌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∢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𝐵𝐴𝑌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878332"/>
                <a:ext cx="259904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306020" y="3282142"/>
                <a:ext cx="26182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∢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𝐴𝐵𝑋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6020" y="3282142"/>
                <a:ext cx="2618281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329908" y="3665349"/>
                <a:ext cx="22956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4. 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𝜖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𝐴𝑌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∩ 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908" y="3665349"/>
                <a:ext cx="2295693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329908" y="4033232"/>
                <a:ext cx="1082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△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908" y="4033232"/>
                <a:ext cx="1082861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782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 animBg="1"/>
      <p:bldP spid="6" grpId="0"/>
      <p:bldP spid="11" grpId="0"/>
      <p:bldP spid="12" grpId="0"/>
      <p:bldP spid="7" grpId="0"/>
      <p:bldP spid="9" grpId="0"/>
      <p:bldP spid="10" grpId="0"/>
      <p:bldP spid="13" grpId="0"/>
      <p:bldP spid="14" grpId="0"/>
      <p:bldP spid="28" grpId="0"/>
      <p:bldP spid="33" grpId="0"/>
      <p:bldP spid="34" grpId="0"/>
      <p:bldP spid="30" grpId="0"/>
      <p:bldP spid="31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2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Konstrukce: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80526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Diskuse: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5805264"/>
            <a:ext cx="4154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Úloha má v polorovině jedno řešení.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211" y="1628800"/>
            <a:ext cx="4133149" cy="38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440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1556792"/>
                <a:ext cx="3691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=12,5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=8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556792"/>
                <a:ext cx="369197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83568" y="2201257"/>
            <a:ext cx="1319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Rozbor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168364" y="2996952"/>
            <a:ext cx="2722380" cy="2016224"/>
          </a:xfrm>
          <a:prstGeom prst="triangle">
            <a:avLst>
              <a:gd name="adj" fmla="val 7145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59832" y="2570589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570589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73118" y="501317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118" y="5013176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713921" y="5013176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3921" y="5013176"/>
                <a:ext cx="4008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425048" y="3655298"/>
                <a:ext cx="103021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12,5 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5048" y="3655298"/>
                <a:ext cx="103021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166730" y="5023574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8 </m:t>
                      </m:r>
                      <m:r>
                        <a:rPr lang="cs-CZ" i="1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6730" y="5023574"/>
                <a:ext cx="72564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284794" y="4654242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75°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794" y="4654242"/>
                <a:ext cx="58541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 flipV="1">
            <a:off x="2846129" y="2285399"/>
            <a:ext cx="360040" cy="9397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32004" y="2390596"/>
            <a:ext cx="1337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965776" y="2100733"/>
                <a:ext cx="397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5776" y="2100733"/>
                <a:ext cx="39709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louk 21"/>
          <p:cNvSpPr/>
          <p:nvPr/>
        </p:nvSpPr>
        <p:spPr>
          <a:xfrm rot="14938328">
            <a:off x="2366041" y="2508933"/>
            <a:ext cx="1778075" cy="2736305"/>
          </a:xfrm>
          <a:prstGeom prst="arc">
            <a:avLst>
              <a:gd name="adj1" fmla="val 20125901"/>
              <a:gd name="adj2" fmla="val 23683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419089" y="2611189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089" y="2611189"/>
                <a:ext cx="37574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 24"/>
          <p:cNvSpPr/>
          <p:nvPr/>
        </p:nvSpPr>
        <p:spPr>
          <a:xfrm>
            <a:off x="4129658" y="2241857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148064" y="2241857"/>
                <a:ext cx="21473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1. </m:t>
                      </m:r>
                      <m:r>
                        <a:rPr lang="cs-CZ" b="0" i="1" smtClean="0">
                          <a:latin typeface="Cambria Math"/>
                        </a:rPr>
                        <m:t>𝐴𝐵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=8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241857"/>
                <a:ext cx="214731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137772" y="2586097"/>
                <a:ext cx="26182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∢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𝐴𝐵𝑋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7772" y="2586097"/>
                <a:ext cx="261828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126312" y="2970510"/>
                <a:ext cx="24760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3. 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=12,5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6312" y="2970510"/>
                <a:ext cx="247606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127501" y="3339842"/>
                <a:ext cx="1915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4. 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𝜖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∩ 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7501" y="3339842"/>
                <a:ext cx="1915973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127501" y="3709174"/>
                <a:ext cx="10652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5. 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⊿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7501" y="3709174"/>
                <a:ext cx="1065228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44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 animBg="1"/>
      <p:bldP spid="5" grpId="0"/>
      <p:bldP spid="10" grpId="0"/>
      <p:bldP spid="11" grpId="0"/>
      <p:bldP spid="6" grpId="0"/>
      <p:bldP spid="8" grpId="0"/>
      <p:bldP spid="9" grpId="0"/>
      <p:bldP spid="18" grpId="0"/>
      <p:bldP spid="22" grpId="0" animBg="1"/>
      <p:bldP spid="20" grpId="0"/>
      <p:bldP spid="25" grpId="0"/>
      <p:bldP spid="28" grpId="0"/>
      <p:bldP spid="23" grpId="0"/>
      <p:bldP spid="24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konstrukční úlohy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2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Konstrukce: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7951" y="573325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Diskuse: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98071" y="5733256"/>
            <a:ext cx="4154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Úloha má v polorovině jedno řešení.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315" y="1754751"/>
            <a:ext cx="3448050" cy="386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036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upevnění dovednosti provádět konstrukce trojúhelníků. Žák provede rozbor úlohy, zapíše postup a podle postupu trojúhelník narýsuje.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3526</TotalTime>
  <Words>582</Words>
  <Application>Microsoft Office PowerPoint</Application>
  <PresentationFormat>Předvádění na obrazovce (4:3)</PresentationFormat>
  <Paragraphs>119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276</cp:revision>
  <dcterms:created xsi:type="dcterms:W3CDTF">2013-01-11T17:11:37Z</dcterms:created>
  <dcterms:modified xsi:type="dcterms:W3CDTF">2014-09-29T07:35:19Z</dcterms:modified>
</cp:coreProperties>
</file>