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1"/>
  </p:notesMasterIdLst>
  <p:sldIdLst>
    <p:sldId id="256" r:id="rId2"/>
    <p:sldId id="257" r:id="rId3"/>
    <p:sldId id="308" r:id="rId4"/>
    <p:sldId id="324" r:id="rId5"/>
    <p:sldId id="325" r:id="rId6"/>
    <p:sldId id="326" r:id="rId7"/>
    <p:sldId id="327" r:id="rId8"/>
    <p:sldId id="328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75" autoAdjust="0"/>
    <p:restoredTop sz="94671" autoAdjust="0"/>
  </p:normalViewPr>
  <p:slideViewPr>
    <p:cSldViewPr>
      <p:cViewPr>
        <p:scale>
          <a:sx n="69" d="100"/>
          <a:sy n="69" d="100"/>
        </p:scale>
        <p:origin x="-111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poznámky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∆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poznámky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cs-CZ" i="0" smtClean="0">
                    <a:latin typeface="Cambria Math"/>
                    <a:ea typeface="Cambria Math"/>
                  </a:rPr>
                  <a:t>∆</a:t>
                </a:r>
                <a:endParaRPr lang="cs-CZ" dirty="0"/>
              </a:p>
            </p:txBody>
          </p:sp>
        </mc:Fallback>
      </mc:AlternateContent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50638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poznámky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∆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poznámky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cs-CZ" i="0" smtClean="0">
                    <a:latin typeface="Cambria Math"/>
                    <a:ea typeface="Cambria Math"/>
                  </a:rPr>
                  <a:t>∆</a:t>
                </a:r>
                <a:endParaRPr lang="cs-CZ" dirty="0"/>
              </a:p>
            </p:txBody>
          </p:sp>
        </mc:Fallback>
      </mc:AlternateContent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50638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poznámky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∆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poznámky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cs-CZ" i="0" smtClean="0">
                    <a:latin typeface="Cambria Math"/>
                    <a:ea typeface="Cambria Math"/>
                  </a:rPr>
                  <a:t>∆</a:t>
                </a:r>
                <a:endParaRPr lang="cs-CZ" dirty="0"/>
              </a:p>
            </p:txBody>
          </p:sp>
        </mc:Fallback>
      </mc:AlternateContent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50638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18" Type="http://schemas.openxmlformats.org/officeDocument/2006/relationships/image" Target="../media/image20.png"/><Relationship Id="rId3" Type="http://schemas.openxmlformats.org/officeDocument/2006/relationships/image" Target="../media/image5.png"/><Relationship Id="rId21" Type="http://schemas.openxmlformats.org/officeDocument/2006/relationships/image" Target="../media/image23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17" Type="http://schemas.openxmlformats.org/officeDocument/2006/relationships/image" Target="../media/image19.png"/><Relationship Id="rId2" Type="http://schemas.openxmlformats.org/officeDocument/2006/relationships/image" Target="../media/image4.png"/><Relationship Id="rId16" Type="http://schemas.openxmlformats.org/officeDocument/2006/relationships/image" Target="../media/image18.png"/><Relationship Id="rId20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5" Type="http://schemas.openxmlformats.org/officeDocument/2006/relationships/image" Target="../media/image17.png"/><Relationship Id="rId10" Type="http://schemas.openxmlformats.org/officeDocument/2006/relationships/image" Target="../media/image12.png"/><Relationship Id="rId19" Type="http://schemas.openxmlformats.org/officeDocument/2006/relationships/image" Target="../media/image21.png"/><Relationship Id="rId4" Type="http://schemas.openxmlformats.org/officeDocument/2006/relationships/image" Target="../media/image6.png"/><Relationship Id="rId9" Type="http://schemas.openxmlformats.org/officeDocument/2006/relationships/image" Target="../media/image11.png"/><Relationship Id="rId14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13" Type="http://schemas.openxmlformats.org/officeDocument/2006/relationships/image" Target="../media/image35.png"/><Relationship Id="rId18" Type="http://schemas.openxmlformats.org/officeDocument/2006/relationships/image" Target="../media/image40.png"/><Relationship Id="rId3" Type="http://schemas.openxmlformats.org/officeDocument/2006/relationships/image" Target="../media/image25.png"/><Relationship Id="rId21" Type="http://schemas.openxmlformats.org/officeDocument/2006/relationships/image" Target="../media/image43.png"/><Relationship Id="rId7" Type="http://schemas.openxmlformats.org/officeDocument/2006/relationships/image" Target="../media/image29.png"/><Relationship Id="rId12" Type="http://schemas.openxmlformats.org/officeDocument/2006/relationships/image" Target="../media/image34.png"/><Relationship Id="rId17" Type="http://schemas.openxmlformats.org/officeDocument/2006/relationships/image" Target="../media/image39.png"/><Relationship Id="rId2" Type="http://schemas.openxmlformats.org/officeDocument/2006/relationships/image" Target="../media/image24.png"/><Relationship Id="rId16" Type="http://schemas.openxmlformats.org/officeDocument/2006/relationships/image" Target="../media/image38.png"/><Relationship Id="rId20" Type="http://schemas.openxmlformats.org/officeDocument/2006/relationships/image" Target="../media/image4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11" Type="http://schemas.openxmlformats.org/officeDocument/2006/relationships/image" Target="../media/image33.png"/><Relationship Id="rId24" Type="http://schemas.openxmlformats.org/officeDocument/2006/relationships/image" Target="../media/image46.png"/><Relationship Id="rId5" Type="http://schemas.openxmlformats.org/officeDocument/2006/relationships/image" Target="../media/image27.png"/><Relationship Id="rId15" Type="http://schemas.openxmlformats.org/officeDocument/2006/relationships/image" Target="../media/image37.png"/><Relationship Id="rId23" Type="http://schemas.openxmlformats.org/officeDocument/2006/relationships/image" Target="../media/image45.png"/><Relationship Id="rId10" Type="http://schemas.openxmlformats.org/officeDocument/2006/relationships/image" Target="../media/image32.png"/><Relationship Id="rId19" Type="http://schemas.openxmlformats.org/officeDocument/2006/relationships/image" Target="../media/image41.png"/><Relationship Id="rId4" Type="http://schemas.openxmlformats.org/officeDocument/2006/relationships/image" Target="../media/image26.png"/><Relationship Id="rId9" Type="http://schemas.openxmlformats.org/officeDocument/2006/relationships/image" Target="../media/image31.png"/><Relationship Id="rId14" Type="http://schemas.openxmlformats.org/officeDocument/2006/relationships/image" Target="../media/image36.png"/><Relationship Id="rId22" Type="http://schemas.openxmlformats.org/officeDocument/2006/relationships/image" Target="../media/image4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13" Type="http://schemas.openxmlformats.org/officeDocument/2006/relationships/image" Target="../media/image57.png"/><Relationship Id="rId18" Type="http://schemas.openxmlformats.org/officeDocument/2006/relationships/image" Target="../media/image62.png"/><Relationship Id="rId26" Type="http://schemas.openxmlformats.org/officeDocument/2006/relationships/image" Target="../media/image70.png"/><Relationship Id="rId3" Type="http://schemas.openxmlformats.org/officeDocument/2006/relationships/image" Target="../media/image47.png"/><Relationship Id="rId21" Type="http://schemas.openxmlformats.org/officeDocument/2006/relationships/image" Target="../media/image65.png"/><Relationship Id="rId34" Type="http://schemas.openxmlformats.org/officeDocument/2006/relationships/image" Target="../media/image78.png"/><Relationship Id="rId7" Type="http://schemas.openxmlformats.org/officeDocument/2006/relationships/image" Target="../media/image51.png"/><Relationship Id="rId12" Type="http://schemas.openxmlformats.org/officeDocument/2006/relationships/image" Target="../media/image56.png"/><Relationship Id="rId17" Type="http://schemas.openxmlformats.org/officeDocument/2006/relationships/image" Target="../media/image61.png"/><Relationship Id="rId25" Type="http://schemas.openxmlformats.org/officeDocument/2006/relationships/image" Target="../media/image69.png"/><Relationship Id="rId33" Type="http://schemas.openxmlformats.org/officeDocument/2006/relationships/image" Target="../media/image77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60.png"/><Relationship Id="rId20" Type="http://schemas.openxmlformats.org/officeDocument/2006/relationships/image" Target="../media/image64.png"/><Relationship Id="rId29" Type="http://schemas.openxmlformats.org/officeDocument/2006/relationships/image" Target="../media/image7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0.png"/><Relationship Id="rId11" Type="http://schemas.openxmlformats.org/officeDocument/2006/relationships/image" Target="../media/image55.png"/><Relationship Id="rId24" Type="http://schemas.openxmlformats.org/officeDocument/2006/relationships/image" Target="../media/image68.png"/><Relationship Id="rId32" Type="http://schemas.openxmlformats.org/officeDocument/2006/relationships/image" Target="../media/image76.png"/><Relationship Id="rId5" Type="http://schemas.openxmlformats.org/officeDocument/2006/relationships/image" Target="../media/image49.png"/><Relationship Id="rId15" Type="http://schemas.openxmlformats.org/officeDocument/2006/relationships/image" Target="../media/image59.png"/><Relationship Id="rId23" Type="http://schemas.openxmlformats.org/officeDocument/2006/relationships/image" Target="../media/image67.png"/><Relationship Id="rId28" Type="http://schemas.openxmlformats.org/officeDocument/2006/relationships/image" Target="../media/image72.png"/><Relationship Id="rId10" Type="http://schemas.openxmlformats.org/officeDocument/2006/relationships/image" Target="../media/image54.png"/><Relationship Id="rId19" Type="http://schemas.openxmlformats.org/officeDocument/2006/relationships/image" Target="../media/image63.png"/><Relationship Id="rId31" Type="http://schemas.openxmlformats.org/officeDocument/2006/relationships/image" Target="../media/image75.png"/><Relationship Id="rId4" Type="http://schemas.openxmlformats.org/officeDocument/2006/relationships/image" Target="../media/image48.png"/><Relationship Id="rId9" Type="http://schemas.openxmlformats.org/officeDocument/2006/relationships/image" Target="../media/image53.png"/><Relationship Id="rId14" Type="http://schemas.openxmlformats.org/officeDocument/2006/relationships/image" Target="../media/image58.png"/><Relationship Id="rId22" Type="http://schemas.openxmlformats.org/officeDocument/2006/relationships/image" Target="../media/image66.png"/><Relationship Id="rId27" Type="http://schemas.openxmlformats.org/officeDocument/2006/relationships/image" Target="../media/image71.png"/><Relationship Id="rId30" Type="http://schemas.openxmlformats.org/officeDocument/2006/relationships/image" Target="../media/image74.png"/><Relationship Id="rId35" Type="http://schemas.openxmlformats.org/officeDocument/2006/relationships/image" Target="../media/image7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5.png"/><Relationship Id="rId13" Type="http://schemas.openxmlformats.org/officeDocument/2006/relationships/image" Target="../media/image90.png"/><Relationship Id="rId18" Type="http://schemas.openxmlformats.org/officeDocument/2006/relationships/image" Target="../media/image95.png"/><Relationship Id="rId3" Type="http://schemas.openxmlformats.org/officeDocument/2006/relationships/image" Target="../media/image80.png"/><Relationship Id="rId7" Type="http://schemas.openxmlformats.org/officeDocument/2006/relationships/image" Target="../media/image84.png"/><Relationship Id="rId12" Type="http://schemas.openxmlformats.org/officeDocument/2006/relationships/image" Target="../media/image89.png"/><Relationship Id="rId17" Type="http://schemas.openxmlformats.org/officeDocument/2006/relationships/image" Target="../media/image94.pn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93.png"/><Relationship Id="rId20" Type="http://schemas.openxmlformats.org/officeDocument/2006/relationships/image" Target="../media/image9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3.png"/><Relationship Id="rId11" Type="http://schemas.openxmlformats.org/officeDocument/2006/relationships/image" Target="../media/image88.png"/><Relationship Id="rId5" Type="http://schemas.openxmlformats.org/officeDocument/2006/relationships/image" Target="../media/image82.png"/><Relationship Id="rId15" Type="http://schemas.openxmlformats.org/officeDocument/2006/relationships/image" Target="../media/image92.png"/><Relationship Id="rId10" Type="http://schemas.openxmlformats.org/officeDocument/2006/relationships/image" Target="../media/image87.png"/><Relationship Id="rId19" Type="http://schemas.openxmlformats.org/officeDocument/2006/relationships/image" Target="../media/image96.png"/><Relationship Id="rId4" Type="http://schemas.openxmlformats.org/officeDocument/2006/relationships/image" Target="../media/image81.png"/><Relationship Id="rId9" Type="http://schemas.openxmlformats.org/officeDocument/2006/relationships/image" Target="../media/image86.png"/><Relationship Id="rId14" Type="http://schemas.openxmlformats.org/officeDocument/2006/relationships/image" Target="../media/image9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3.png"/><Relationship Id="rId13" Type="http://schemas.openxmlformats.org/officeDocument/2006/relationships/image" Target="../media/image108.png"/><Relationship Id="rId18" Type="http://schemas.openxmlformats.org/officeDocument/2006/relationships/image" Target="../media/image97.png"/><Relationship Id="rId3" Type="http://schemas.openxmlformats.org/officeDocument/2006/relationships/image" Target="../media/image98.png"/><Relationship Id="rId7" Type="http://schemas.openxmlformats.org/officeDocument/2006/relationships/image" Target="../media/image102.png"/><Relationship Id="rId12" Type="http://schemas.openxmlformats.org/officeDocument/2006/relationships/image" Target="../media/image107.png"/><Relationship Id="rId17" Type="http://schemas.openxmlformats.org/officeDocument/2006/relationships/image" Target="../media/image112.png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1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1.png"/><Relationship Id="rId11" Type="http://schemas.openxmlformats.org/officeDocument/2006/relationships/image" Target="../media/image106.png"/><Relationship Id="rId5" Type="http://schemas.openxmlformats.org/officeDocument/2006/relationships/image" Target="../media/image100.png"/><Relationship Id="rId15" Type="http://schemas.openxmlformats.org/officeDocument/2006/relationships/image" Target="../media/image110.png"/><Relationship Id="rId10" Type="http://schemas.openxmlformats.org/officeDocument/2006/relationships/image" Target="../media/image105.png"/><Relationship Id="rId4" Type="http://schemas.openxmlformats.org/officeDocument/2006/relationships/image" Target="../media/image99.png"/><Relationship Id="rId9" Type="http://schemas.openxmlformats.org/officeDocument/2006/relationships/image" Target="../media/image104.png"/><Relationship Id="rId14" Type="http://schemas.openxmlformats.org/officeDocument/2006/relationships/image" Target="../media/image109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38481" y="3509783"/>
            <a:ext cx="4390438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algn="ctr"/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Shodnost trojúhelníků</a:t>
            </a:r>
            <a:endParaRPr lang="cs-CZ" sz="32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000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III-2-05-05_Planimetrie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01. 2014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6036" y="522920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Obdélník 29"/>
          <p:cNvSpPr/>
          <p:nvPr/>
        </p:nvSpPr>
        <p:spPr>
          <a:xfrm>
            <a:off x="683568" y="2708920"/>
            <a:ext cx="8064896" cy="3816424"/>
          </a:xfrm>
          <a:prstGeom prst="rect">
            <a:avLst/>
          </a:prstGeom>
          <a:solidFill>
            <a:schemeClr val="bg1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001792" y="692696"/>
            <a:ext cx="511256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Shodnost trojúhelníků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0078" y="1505234"/>
            <a:ext cx="7848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Dva rovinné útvary jsou shodné, dají-li se přemístit tak, že se navzájem kryjí.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2062589"/>
            <a:ext cx="73448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 shodnosti dvou trojúhelníků můžeme rozhodnout i bez přemístění, a to na základě následujících vět: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3953001"/>
            <a:ext cx="20162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Dva trojúhelníky jsou shodné, shodují-li se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15816" y="2996952"/>
            <a:ext cx="51845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ve všech třech stranách	věta </a:t>
            </a:r>
            <a:r>
              <a:rPr lang="cs-CZ" sz="2400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sss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Rovnoramenný trojúhelník 6"/>
          <p:cNvSpPr/>
          <p:nvPr/>
        </p:nvSpPr>
        <p:spPr>
          <a:xfrm>
            <a:off x="7308304" y="2863291"/>
            <a:ext cx="792088" cy="504056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97484" y="3609890"/>
            <a:ext cx="390676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ve dvou stranách a v úhlu jimi sevřeném	               		  věta </a:t>
            </a:r>
            <a:r>
              <a:rPr lang="cs-CZ" sz="2400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sus</a:t>
            </a:r>
            <a:endParaRPr lang="cs-CZ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Rovnoramenný trojúhelník 8"/>
          <p:cNvSpPr/>
          <p:nvPr/>
        </p:nvSpPr>
        <p:spPr>
          <a:xfrm>
            <a:off x="7308304" y="3689308"/>
            <a:ext cx="792088" cy="474457"/>
          </a:xfrm>
          <a:prstGeom prst="triangle">
            <a:avLst/>
          </a:prstGeom>
          <a:noFill/>
          <a:ln w="63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1" name="Přímá spojnice 10"/>
          <p:cNvCxnSpPr>
            <a:stCxn id="9" idx="0"/>
            <a:endCxn id="9" idx="2"/>
          </p:cNvCxnSpPr>
          <p:nvPr/>
        </p:nvCxnSpPr>
        <p:spPr>
          <a:xfrm flipH="1">
            <a:off x="7308304" y="3689308"/>
            <a:ext cx="396044" cy="474457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>
            <a:stCxn id="9" idx="4"/>
            <a:endCxn id="9" idx="2"/>
          </p:cNvCxnSpPr>
          <p:nvPr/>
        </p:nvCxnSpPr>
        <p:spPr>
          <a:xfrm flipH="1">
            <a:off x="7308304" y="4163765"/>
            <a:ext cx="79208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louk 16"/>
          <p:cNvSpPr/>
          <p:nvPr/>
        </p:nvSpPr>
        <p:spPr>
          <a:xfrm rot="1595381">
            <a:off x="7129213" y="3947740"/>
            <a:ext cx="504056" cy="432048"/>
          </a:xfrm>
          <a:prstGeom prst="arc">
            <a:avLst>
              <a:gd name="adj1" fmla="val 16200000"/>
              <a:gd name="adj2" fmla="val 20271907"/>
            </a:avLst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896260" y="4640362"/>
            <a:ext cx="427203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 jedné straně a dvou úhlech k ní přilehlých			  věta </a:t>
            </a:r>
            <a:r>
              <a:rPr lang="cs-CZ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usu</a:t>
            </a:r>
            <a:endParaRPr lang="cs-CZ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Rovnoramenný trojúhelník 18"/>
          <p:cNvSpPr/>
          <p:nvPr/>
        </p:nvSpPr>
        <p:spPr>
          <a:xfrm>
            <a:off x="7308304" y="4654909"/>
            <a:ext cx="792088" cy="504056"/>
          </a:xfrm>
          <a:prstGeom prst="triangle">
            <a:avLst/>
          </a:prstGeom>
          <a:noFill/>
          <a:ln w="63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20" name="Přímá spojnice 19"/>
          <p:cNvCxnSpPr/>
          <p:nvPr/>
        </p:nvCxnSpPr>
        <p:spPr>
          <a:xfrm flipH="1">
            <a:off x="7340810" y="5158965"/>
            <a:ext cx="79208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blouk 20"/>
          <p:cNvSpPr/>
          <p:nvPr/>
        </p:nvSpPr>
        <p:spPr>
          <a:xfrm rot="1595381">
            <a:off x="7116723" y="4942940"/>
            <a:ext cx="504056" cy="432048"/>
          </a:xfrm>
          <a:prstGeom prst="arc">
            <a:avLst>
              <a:gd name="adj1" fmla="val 16200000"/>
              <a:gd name="adj2" fmla="val 20271907"/>
            </a:avLst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Oblouk 21"/>
          <p:cNvSpPr/>
          <p:nvPr/>
        </p:nvSpPr>
        <p:spPr>
          <a:xfrm rot="15022859">
            <a:off x="7922768" y="4857530"/>
            <a:ext cx="252028" cy="432048"/>
          </a:xfrm>
          <a:prstGeom prst="arc">
            <a:avLst>
              <a:gd name="adj1" fmla="val 16200000"/>
              <a:gd name="adj2" fmla="val 20271907"/>
            </a:avLst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897856" y="5589240"/>
            <a:ext cx="403244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ve dvou stranách a úhlu ležícím proti delší z nich		  věta </a:t>
            </a:r>
            <a:r>
              <a:rPr lang="cs-CZ" sz="2400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Ssu</a:t>
            </a:r>
            <a:endParaRPr lang="cs-CZ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Rovnoramenný trojúhelník 23"/>
          <p:cNvSpPr/>
          <p:nvPr/>
        </p:nvSpPr>
        <p:spPr>
          <a:xfrm>
            <a:off x="7340810" y="5660377"/>
            <a:ext cx="792088" cy="504056"/>
          </a:xfrm>
          <a:prstGeom prst="triangle">
            <a:avLst/>
          </a:prstGeom>
          <a:noFill/>
          <a:ln w="95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25" name="Přímá spojnice 24"/>
          <p:cNvCxnSpPr/>
          <p:nvPr/>
        </p:nvCxnSpPr>
        <p:spPr>
          <a:xfrm flipH="1">
            <a:off x="7340810" y="6164433"/>
            <a:ext cx="79208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stCxn id="24" idx="4"/>
          </p:cNvCxnSpPr>
          <p:nvPr/>
        </p:nvCxnSpPr>
        <p:spPr>
          <a:xfrm flipH="1" flipV="1">
            <a:off x="7704348" y="5660378"/>
            <a:ext cx="428550" cy="504055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blouk 28"/>
          <p:cNvSpPr/>
          <p:nvPr/>
        </p:nvSpPr>
        <p:spPr>
          <a:xfrm rot="9772118">
            <a:off x="7543885" y="5444353"/>
            <a:ext cx="504056" cy="432048"/>
          </a:xfrm>
          <a:prstGeom prst="arc">
            <a:avLst>
              <a:gd name="adj1" fmla="val 16200000"/>
              <a:gd name="adj2" fmla="val 20271907"/>
            </a:avLst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2411760" y="4640362"/>
            <a:ext cx="288032" cy="1020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2411760" y="4617132"/>
            <a:ext cx="288032" cy="2358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V="1">
            <a:off x="2411760" y="3926536"/>
            <a:ext cx="360040" cy="71382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V="1">
            <a:off x="2411760" y="3366284"/>
            <a:ext cx="288032" cy="12886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1429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01792" y="692696"/>
            <a:ext cx="511256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Shodnost trojúhelníků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04158" y="1772816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31640" y="1761798"/>
            <a:ext cx="5112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Odůvodněte, proč jsou trojúhelníky shodné:</a:t>
            </a:r>
            <a:endParaRPr lang="cs-CZ" dirty="0"/>
          </a:p>
        </p:txBody>
      </p:sp>
      <p:sp>
        <p:nvSpPr>
          <p:cNvPr id="13" name="Rovnoramenný trojúhelník 12"/>
          <p:cNvSpPr/>
          <p:nvPr/>
        </p:nvSpPr>
        <p:spPr>
          <a:xfrm>
            <a:off x="1331640" y="2950201"/>
            <a:ext cx="1634104" cy="1368152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Rovnoramenný trojúhelník 30"/>
          <p:cNvSpPr/>
          <p:nvPr/>
        </p:nvSpPr>
        <p:spPr>
          <a:xfrm>
            <a:off x="3275856" y="2950201"/>
            <a:ext cx="1634104" cy="1368152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653002" y="2950201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033820" y="4318353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3820" y="4318353"/>
                <a:ext cx="390492" cy="36933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3956303" y="2498092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𝐹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6303" y="2498092"/>
                <a:ext cx="390492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4712117" y="4279321"/>
                <a:ext cx="39568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𝐸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2117" y="4279321"/>
                <a:ext cx="395685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3166183" y="4286087"/>
                <a:ext cx="40940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𝐷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66183" y="4286087"/>
                <a:ext cx="409407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2042146" y="2493646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𝐶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42146" y="2493646"/>
                <a:ext cx="390492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2765304" y="4318353"/>
                <a:ext cx="4008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𝐵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65304" y="4318353"/>
                <a:ext cx="400879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203059" y="3373701"/>
                <a:ext cx="4988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059" y="3373701"/>
                <a:ext cx="498855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4532800" y="3386401"/>
                <a:ext cx="4988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32800" y="3386401"/>
                <a:ext cx="498855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1309795" y="3385369"/>
                <a:ext cx="4988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09795" y="3385369"/>
                <a:ext cx="498855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2466889" y="3386401"/>
                <a:ext cx="4988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66889" y="3386401"/>
                <a:ext cx="498855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1847221" y="3195653"/>
                <a:ext cx="58541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40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47221" y="3195653"/>
                <a:ext cx="585417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4308648" y="3949021"/>
                <a:ext cx="58541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70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08648" y="3949021"/>
                <a:ext cx="585417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8" name="TextovéPole 47"/>
          <p:cNvSpPr txBox="1"/>
          <p:nvPr/>
        </p:nvSpPr>
        <p:spPr>
          <a:xfrm>
            <a:off x="5022550" y="2396203"/>
            <a:ext cx="364480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Trojúhelníky jsou rovnoramenné – proti stejně dlouhým stranám leží stejně velké úhly: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9" name="TextovéPole 48"/>
              <p:cNvSpPr txBox="1"/>
              <p:nvPr/>
            </p:nvSpPr>
            <p:spPr>
              <a:xfrm>
                <a:off x="5107802" y="3581853"/>
                <a:ext cx="2870851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180°−40°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=70°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9" name="TextovéPole 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07802" y="3581853"/>
                <a:ext cx="2870851" cy="610936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Obdélník 49"/>
              <p:cNvSpPr/>
              <p:nvPr/>
            </p:nvSpPr>
            <p:spPr>
              <a:xfrm>
                <a:off x="1331640" y="3922244"/>
                <a:ext cx="764953" cy="6463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ea typeface="Cambria Math"/>
                        </a:rPr>
                        <m:t>70°</m:t>
                      </m:r>
                    </m:oMath>
                  </m:oMathPara>
                </a14:m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50" name="Obdélník 4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40" y="3922244"/>
                <a:ext cx="764953" cy="646331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Obdélník 50"/>
              <p:cNvSpPr/>
              <p:nvPr/>
            </p:nvSpPr>
            <p:spPr>
              <a:xfrm>
                <a:off x="2193730" y="3910618"/>
                <a:ext cx="764953" cy="6463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ea typeface="Cambria Math"/>
                        </a:rPr>
                        <m:t>70°</m:t>
                      </m:r>
                    </m:oMath>
                  </m:oMathPara>
                </a14:m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51" name="Obdélník 5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3730" y="3910618"/>
                <a:ext cx="764953" cy="646331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5143858" y="4187617"/>
                <a:ext cx="101925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𝛿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70°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3858" y="4187617"/>
                <a:ext cx="1019253" cy="36933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ovéPole 52"/>
              <p:cNvSpPr txBox="1"/>
              <p:nvPr/>
            </p:nvSpPr>
            <p:spPr>
              <a:xfrm>
                <a:off x="3370886" y="3922244"/>
                <a:ext cx="58541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70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70886" y="3922244"/>
                <a:ext cx="585417" cy="369332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4" name="TextovéPole 53"/>
              <p:cNvSpPr txBox="1"/>
              <p:nvPr/>
            </p:nvSpPr>
            <p:spPr>
              <a:xfrm>
                <a:off x="5169258" y="4569607"/>
                <a:ext cx="251953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𝜀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=180°−140°=40°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4" name="TextovéPole 5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69258" y="4569607"/>
                <a:ext cx="2519536" cy="369332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5" name="TextovéPole 54"/>
              <p:cNvSpPr txBox="1"/>
              <p:nvPr/>
            </p:nvSpPr>
            <p:spPr>
              <a:xfrm>
                <a:off x="3800199" y="3189035"/>
                <a:ext cx="58541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40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00199" y="3189035"/>
                <a:ext cx="585417" cy="369332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TextovéPole 55"/>
              <p:cNvSpPr txBox="1"/>
              <p:nvPr/>
            </p:nvSpPr>
            <p:spPr>
              <a:xfrm>
                <a:off x="868902" y="5445224"/>
                <a:ext cx="7327796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Podle věty usu lze tvrdit, že trojúhelníky jsou shodné.</a:t>
                </a:r>
              </a:p>
              <a:p>
                <a:endParaRPr lang="cs-CZ" dirty="0" smtClean="0"/>
              </a:p>
              <a:p>
                <a:r>
                  <a:rPr lang="cs-CZ" dirty="0" smtClean="0"/>
                  <a:t>Zapisujeme: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</a:rPr>
                      <m:t>∆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𝑨𝑩𝑪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≅∆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𝑫𝑬𝑭</m:t>
                    </m:r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8902" y="5445224"/>
                <a:ext cx="7327796" cy="923330"/>
              </a:xfrm>
              <a:prstGeom prst="rect">
                <a:avLst/>
              </a:prstGeom>
              <a:blipFill rotWithShape="1">
                <a:blip r:embed="rId21"/>
                <a:stretch>
                  <a:fillRect l="-749" t="-3289" b="-92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7" name="Ovál 56"/>
          <p:cNvSpPr/>
          <p:nvPr/>
        </p:nvSpPr>
        <p:spPr>
          <a:xfrm>
            <a:off x="4278171" y="3926367"/>
            <a:ext cx="504056" cy="45655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4460089" y="3353575"/>
            <a:ext cx="504056" cy="45655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3860559" y="3114512"/>
            <a:ext cx="504056" cy="45655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1802970" y="3153334"/>
            <a:ext cx="504056" cy="45655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2433808" y="3341757"/>
            <a:ext cx="504056" cy="45655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2324178" y="3898660"/>
            <a:ext cx="504056" cy="45655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3743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01792" y="692696"/>
            <a:ext cx="511256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Shodnost trojúhelníků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65552" y="1414502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93034" y="1403484"/>
            <a:ext cx="5112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Odůvodněte, proč jsou trojúhelníky shodné: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04158" y="2492896"/>
            <a:ext cx="4394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b)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ovnoramenný trojúhelník 3"/>
          <p:cNvSpPr/>
          <p:nvPr/>
        </p:nvSpPr>
        <p:spPr>
          <a:xfrm>
            <a:off x="604158" y="2492896"/>
            <a:ext cx="2194528" cy="1851050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Rovnoramenný trojúhelník 6"/>
          <p:cNvSpPr/>
          <p:nvPr/>
        </p:nvSpPr>
        <p:spPr>
          <a:xfrm>
            <a:off x="3356810" y="2506415"/>
            <a:ext cx="2160240" cy="1851050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338546" y="2086451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𝐹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38546" y="2086451"/>
                <a:ext cx="390492" cy="36933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5266314" y="4337973"/>
                <a:ext cx="39568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𝐸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66314" y="4337973"/>
                <a:ext cx="395685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150212" y="4324454"/>
                <a:ext cx="40940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𝐷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50212" y="4324454"/>
                <a:ext cx="409407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635321" y="2088252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𝐶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35321" y="2088252"/>
                <a:ext cx="390492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2598246" y="4343946"/>
                <a:ext cx="4008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𝐵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98246" y="4343946"/>
                <a:ext cx="400879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526120" y="4324454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6120" y="4324454"/>
                <a:ext cx="390492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089119" y="4330487"/>
                <a:ext cx="4988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30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89119" y="4330487"/>
                <a:ext cx="498855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794179" y="3052029"/>
                <a:ext cx="4988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30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4179" y="3052029"/>
                <a:ext cx="498855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2106837" y="3049089"/>
                <a:ext cx="4988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30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06837" y="3049089"/>
                <a:ext cx="498855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1502937" y="4357465"/>
                <a:ext cx="4988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30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02937" y="4357465"/>
                <a:ext cx="498855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140092" y="2774434"/>
                <a:ext cx="58541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60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40092" y="2774434"/>
                <a:ext cx="585417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905248" y="3994999"/>
                <a:ext cx="58541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60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05248" y="3994999"/>
                <a:ext cx="585417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5485786" y="2455783"/>
                <a:ext cx="82638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𝐴𝐵𝐶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85786" y="2455783"/>
                <a:ext cx="826380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TextovéPole 19"/>
          <p:cNvSpPr txBox="1"/>
          <p:nvPr/>
        </p:nvSpPr>
        <p:spPr>
          <a:xfrm>
            <a:off x="6156368" y="2455783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je rovnostranný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Šipka doprava 20"/>
          <p:cNvSpPr/>
          <p:nvPr/>
        </p:nvSpPr>
        <p:spPr>
          <a:xfrm>
            <a:off x="7884560" y="2561642"/>
            <a:ext cx="257392" cy="154595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485786" y="2786846"/>
            <a:ext cx="32171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všechny vnitřní úhly mají stejnou velikost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5661999" y="3433177"/>
                <a:ext cx="2681503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𝛾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180°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=60°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61999" y="3433177"/>
                <a:ext cx="2681503" cy="61273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Obdélník 23"/>
              <p:cNvSpPr/>
              <p:nvPr/>
            </p:nvSpPr>
            <p:spPr>
              <a:xfrm>
                <a:off x="2100898" y="3989711"/>
                <a:ext cx="697787" cy="64633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ea typeface="Cambria Math"/>
                        </a:rPr>
                        <m:t>60°</m:t>
                      </m:r>
                    </m:oMath>
                  </m:oMathPara>
                </a14:m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24" name="Obdélník 2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00898" y="3989711"/>
                <a:ext cx="697787" cy="646331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Obdélník 25"/>
              <p:cNvSpPr/>
              <p:nvPr/>
            </p:nvSpPr>
            <p:spPr>
              <a:xfrm>
                <a:off x="694712" y="3978753"/>
                <a:ext cx="697787" cy="64633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ea typeface="Cambria Math"/>
                        </a:rPr>
                        <m:t>60°</m:t>
                      </m:r>
                    </m:oMath>
                  </m:oMathPara>
                </a14:m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26" name="Obdélník 2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4712" y="3978753"/>
                <a:ext cx="697787" cy="646331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Obdélník 26"/>
              <p:cNvSpPr/>
              <p:nvPr/>
            </p:nvSpPr>
            <p:spPr>
              <a:xfrm>
                <a:off x="1360041" y="2716237"/>
                <a:ext cx="697787" cy="64633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ea typeface="Cambria Math"/>
                        </a:rPr>
                        <m:t>60°</m:t>
                      </m:r>
                    </m:oMath>
                  </m:oMathPara>
                </a14:m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27" name="Obdélník 2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60041" y="2716237"/>
                <a:ext cx="697787" cy="646331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496332" y="4869160"/>
                <a:ext cx="322101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𝛿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=180°−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60°+60°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=60°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6332" y="4869160"/>
                <a:ext cx="3221010" cy="369332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Obdélník 28"/>
              <p:cNvSpPr/>
              <p:nvPr/>
            </p:nvSpPr>
            <p:spPr>
              <a:xfrm>
                <a:off x="3343939" y="3996438"/>
                <a:ext cx="697787" cy="64633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ea typeface="Cambria Math"/>
                        </a:rPr>
                        <m:t>60°</m:t>
                      </m:r>
                    </m:oMath>
                  </m:oMathPara>
                </a14:m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29" name="Obdélník 2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3939" y="3996438"/>
                <a:ext cx="697787" cy="646331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Šipka doprava 29"/>
          <p:cNvSpPr/>
          <p:nvPr/>
        </p:nvSpPr>
        <p:spPr>
          <a:xfrm>
            <a:off x="3630532" y="4995548"/>
            <a:ext cx="257392" cy="154595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3934781" y="4868872"/>
                <a:ext cx="88620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𝐷𝐸𝐹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34781" y="4868872"/>
                <a:ext cx="886205" cy="369332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2" name="TextovéPole 31"/>
          <p:cNvSpPr txBox="1"/>
          <p:nvPr/>
        </p:nvSpPr>
        <p:spPr>
          <a:xfrm>
            <a:off x="4605744" y="4855883"/>
            <a:ext cx="51432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rovnostranný – všechny strany mají délku 30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92715" y="5375364"/>
            <a:ext cx="67818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604158" y="5375364"/>
                <a:ext cx="7327796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Podle věty </a:t>
                </a:r>
                <a:r>
                  <a:rPr lang="cs-CZ" dirty="0" err="1" smtClean="0"/>
                  <a:t>sss</a:t>
                </a:r>
                <a:r>
                  <a:rPr lang="cs-CZ" dirty="0" smtClean="0"/>
                  <a:t> lze tvrdit, že trojúhelníky jsou shodné.</a:t>
                </a:r>
              </a:p>
              <a:p>
                <a:endParaRPr lang="cs-CZ" dirty="0" smtClean="0"/>
              </a:p>
              <a:p>
                <a:r>
                  <a:rPr lang="cs-CZ" dirty="0" smtClean="0"/>
                  <a:t>Zapisujeme: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</a:rPr>
                      <m:t>∆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𝑨𝑩𝑪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≅∆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𝑫𝑬𝑭</m:t>
                    </m:r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4158" y="5375364"/>
                <a:ext cx="7327796" cy="923330"/>
              </a:xfrm>
              <a:prstGeom prst="rect">
                <a:avLst/>
              </a:prstGeom>
              <a:blipFill rotWithShape="1">
                <a:blip r:embed="rId22"/>
                <a:stretch>
                  <a:fillRect l="-666" t="-3311" b="-99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3371561" y="3172652"/>
                <a:ext cx="4988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30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71561" y="3172652"/>
                <a:ext cx="498855" cy="369332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4841578" y="3143766"/>
                <a:ext cx="4988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30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1578" y="3143766"/>
                <a:ext cx="498855" cy="369332"/>
              </a:xfrm>
              <a:prstGeom prst="rect">
                <a:avLst/>
              </a:prstGeom>
              <a:blipFill rotWithShape="1">
                <a:blip r:embed="rId2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85668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  <p:bldP spid="21" grpId="0" animBg="1"/>
      <p:bldP spid="22" grpId="0"/>
      <p:bldP spid="23" grpId="0"/>
      <p:bldP spid="24" grpId="0"/>
      <p:bldP spid="26" grpId="0"/>
      <p:bldP spid="27" grpId="0"/>
      <p:bldP spid="25" grpId="0"/>
      <p:bldP spid="29" grpId="0"/>
      <p:bldP spid="30" grpId="0" animBg="1"/>
      <p:bldP spid="31" grpId="0"/>
      <p:bldP spid="32" grpId="0"/>
      <p:bldP spid="34" grpId="0"/>
      <p:bldP spid="35" grpId="0"/>
      <p:bldP spid="3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01792" y="692696"/>
            <a:ext cx="511256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Shodnost trojúhelníků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65552" y="1414502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93034" y="1403484"/>
            <a:ext cx="70953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Najděte dva shodné trojúhelníky a shodnost správně zapište::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7" name="Rovnoramenný trojúhelník 36"/>
          <p:cNvSpPr/>
          <p:nvPr/>
        </p:nvSpPr>
        <p:spPr>
          <a:xfrm>
            <a:off x="878006" y="2190440"/>
            <a:ext cx="1872208" cy="1224136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Rovnoramenný trojúhelník 37"/>
          <p:cNvSpPr/>
          <p:nvPr/>
        </p:nvSpPr>
        <p:spPr>
          <a:xfrm rot="2787147">
            <a:off x="3523410" y="1447011"/>
            <a:ext cx="1872208" cy="1496104"/>
          </a:xfrm>
          <a:prstGeom prst="triangle">
            <a:avLst>
              <a:gd name="adj" fmla="val 68948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Rovnoramenný trojúhelník 38"/>
          <p:cNvSpPr/>
          <p:nvPr/>
        </p:nvSpPr>
        <p:spPr>
          <a:xfrm rot="4128901">
            <a:off x="5242150" y="3009676"/>
            <a:ext cx="1872208" cy="1224136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Rovnoramenný trojúhelník 39"/>
          <p:cNvSpPr/>
          <p:nvPr/>
        </p:nvSpPr>
        <p:spPr>
          <a:xfrm rot="4979637">
            <a:off x="2801732" y="3036193"/>
            <a:ext cx="1872208" cy="1224136"/>
          </a:xfrm>
          <a:prstGeom prst="triangle">
            <a:avLst>
              <a:gd name="adj" fmla="val 7024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Rovnoramenný trojúhelník 40"/>
          <p:cNvSpPr/>
          <p:nvPr/>
        </p:nvSpPr>
        <p:spPr>
          <a:xfrm>
            <a:off x="6516216" y="1772816"/>
            <a:ext cx="1872208" cy="1224136"/>
          </a:xfrm>
          <a:prstGeom prst="triangle">
            <a:avLst>
              <a:gd name="adj" fmla="val 76456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5208422" y="1825731"/>
                <a:ext cx="39568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𝐸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08422" y="1825731"/>
                <a:ext cx="395685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4496315" y="3278929"/>
                <a:ext cx="40940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𝐷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6315" y="3278929"/>
                <a:ext cx="409407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1618864" y="1825731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𝐶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8864" y="1825731"/>
                <a:ext cx="390492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2534646" y="3363510"/>
                <a:ext cx="4008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𝐵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34646" y="3363510"/>
                <a:ext cx="400879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682760" y="3382570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2760" y="3382570"/>
                <a:ext cx="390492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ovéPole 47"/>
              <p:cNvSpPr txBox="1"/>
              <p:nvPr/>
            </p:nvSpPr>
            <p:spPr>
              <a:xfrm>
                <a:off x="6703094" y="3357170"/>
                <a:ext cx="41126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𝐾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03094" y="3357170"/>
                <a:ext cx="411266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TextovéPole 48"/>
              <p:cNvSpPr txBox="1"/>
              <p:nvPr/>
            </p:nvSpPr>
            <p:spPr>
              <a:xfrm>
                <a:off x="5646639" y="4620272"/>
                <a:ext cx="3350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𝐽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9" name="TextovéPole 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46639" y="4620272"/>
                <a:ext cx="335028" cy="369332"/>
              </a:xfrm>
              <a:prstGeom prst="rect">
                <a:avLst/>
              </a:prstGeom>
              <a:blipFill rotWithShape="1">
                <a:blip r:embed="rId9"/>
                <a:stretch>
                  <a:fillRect b="-819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ovéPole 49"/>
              <p:cNvSpPr txBox="1"/>
              <p:nvPr/>
            </p:nvSpPr>
            <p:spPr>
              <a:xfrm>
                <a:off x="2804700" y="2446290"/>
                <a:ext cx="33784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𝐼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04700" y="2446290"/>
                <a:ext cx="337849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TextovéPole 50"/>
              <p:cNvSpPr txBox="1"/>
              <p:nvPr/>
            </p:nvSpPr>
            <p:spPr>
              <a:xfrm>
                <a:off x="4250804" y="3875028"/>
                <a:ext cx="41742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𝐻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50804" y="3875028"/>
                <a:ext cx="417422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3016157" y="4531108"/>
                <a:ext cx="3983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𝐺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16157" y="4531108"/>
                <a:ext cx="398379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ovéPole 52"/>
              <p:cNvSpPr txBox="1"/>
              <p:nvPr/>
            </p:nvSpPr>
            <p:spPr>
              <a:xfrm>
                <a:off x="2973625" y="1772816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𝐹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73625" y="1772816"/>
                <a:ext cx="390492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4" name="TextovéPole 53"/>
              <p:cNvSpPr txBox="1"/>
              <p:nvPr/>
            </p:nvSpPr>
            <p:spPr>
              <a:xfrm>
                <a:off x="7722180" y="1403484"/>
                <a:ext cx="40350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𝑂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4" name="TextovéPole 5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22180" y="1403484"/>
                <a:ext cx="403508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5" name="TextovéPole 54"/>
              <p:cNvSpPr txBox="1"/>
              <p:nvPr/>
            </p:nvSpPr>
            <p:spPr>
              <a:xfrm>
                <a:off x="8316416" y="2815622"/>
                <a:ext cx="41633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𝑁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16416" y="2815622"/>
                <a:ext cx="416332" cy="36933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TextovéPole 55"/>
              <p:cNvSpPr txBox="1"/>
              <p:nvPr/>
            </p:nvSpPr>
            <p:spPr>
              <a:xfrm>
                <a:off x="6178254" y="2783448"/>
                <a:ext cx="44518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𝑀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78254" y="2783448"/>
                <a:ext cx="445185" cy="36933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7" name="TextovéPole 56"/>
              <p:cNvSpPr txBox="1"/>
              <p:nvPr/>
            </p:nvSpPr>
            <p:spPr>
              <a:xfrm>
                <a:off x="5153686" y="2630956"/>
                <a:ext cx="37055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𝐿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7" name="TextovéPole 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53686" y="2630956"/>
                <a:ext cx="370550" cy="36933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9" name="TextovéPole 58"/>
              <p:cNvSpPr txBox="1"/>
              <p:nvPr/>
            </p:nvSpPr>
            <p:spPr>
              <a:xfrm>
                <a:off x="3121827" y="4152908"/>
                <a:ext cx="58541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60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9" name="TextovéPole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21827" y="4152908"/>
                <a:ext cx="585417" cy="369332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0" name="TextovéPole 59"/>
              <p:cNvSpPr txBox="1"/>
              <p:nvPr/>
            </p:nvSpPr>
            <p:spPr>
              <a:xfrm>
                <a:off x="3779748" y="3751902"/>
                <a:ext cx="58541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70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0" name="TextovéPole 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79748" y="3751902"/>
                <a:ext cx="585417" cy="369332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1" name="TextovéPole 60"/>
              <p:cNvSpPr txBox="1"/>
              <p:nvPr/>
            </p:nvSpPr>
            <p:spPr>
              <a:xfrm>
                <a:off x="6705454" y="2673210"/>
                <a:ext cx="58541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50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1" name="TextovéPole 6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05454" y="2673210"/>
                <a:ext cx="585417" cy="369332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2" name="TextovéPole 61"/>
              <p:cNvSpPr txBox="1"/>
              <p:nvPr/>
            </p:nvSpPr>
            <p:spPr>
              <a:xfrm>
                <a:off x="7799372" y="2644490"/>
                <a:ext cx="58541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70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2" name="TextovéPole 6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99372" y="2644490"/>
                <a:ext cx="585417" cy="369332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3" name="TextovéPole 62"/>
              <p:cNvSpPr txBox="1"/>
              <p:nvPr/>
            </p:nvSpPr>
            <p:spPr>
              <a:xfrm>
                <a:off x="8102507" y="2087004"/>
                <a:ext cx="4988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3" name="TextovéPole 6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02507" y="2087004"/>
                <a:ext cx="498855" cy="369332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4" name="TextovéPole 63"/>
              <p:cNvSpPr txBox="1"/>
              <p:nvPr/>
            </p:nvSpPr>
            <p:spPr>
              <a:xfrm>
                <a:off x="3717311" y="4152908"/>
                <a:ext cx="4988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4" name="TextovéPole 6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17311" y="4152908"/>
                <a:ext cx="498855" cy="369332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5" name="TextovéPole 64"/>
              <p:cNvSpPr txBox="1"/>
              <p:nvPr/>
            </p:nvSpPr>
            <p:spPr>
              <a:xfrm>
                <a:off x="2149668" y="3094263"/>
                <a:ext cx="58541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60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5" name="TextovéPole 6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49668" y="3094263"/>
                <a:ext cx="585417" cy="369332"/>
              </a:xfrm>
              <a:prstGeom prst="rect">
                <a:avLst/>
              </a:prstGeom>
              <a:blipFill rotWithShape="1">
                <a:blip r:embed="rId2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6" name="TextovéPole 65"/>
              <p:cNvSpPr txBox="1"/>
              <p:nvPr/>
            </p:nvSpPr>
            <p:spPr>
              <a:xfrm>
                <a:off x="897751" y="3095303"/>
                <a:ext cx="58541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60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6" name="TextovéPole 6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7751" y="3095303"/>
                <a:ext cx="585417" cy="369332"/>
              </a:xfrm>
              <a:prstGeom prst="rect">
                <a:avLst/>
              </a:prstGeom>
              <a:blipFill rotWithShape="1">
                <a:blip r:embed="rId2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7" name="TextovéPole 66"/>
              <p:cNvSpPr txBox="1"/>
              <p:nvPr/>
            </p:nvSpPr>
            <p:spPr>
              <a:xfrm>
                <a:off x="5688958" y="4152908"/>
                <a:ext cx="58541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50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7" name="TextovéPole 6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88958" y="4152908"/>
                <a:ext cx="585417" cy="369332"/>
              </a:xfrm>
              <a:prstGeom prst="rect">
                <a:avLst/>
              </a:prstGeom>
              <a:blipFill rotWithShape="1">
                <a:blip r:embed="rId2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8" name="TextovéPole 67"/>
              <p:cNvSpPr txBox="1"/>
              <p:nvPr/>
            </p:nvSpPr>
            <p:spPr>
              <a:xfrm>
                <a:off x="5270331" y="3000288"/>
                <a:ext cx="58541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50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8" name="TextovéPole 6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70331" y="3000288"/>
                <a:ext cx="585417" cy="369332"/>
              </a:xfrm>
              <a:prstGeom prst="rect">
                <a:avLst/>
              </a:prstGeom>
              <a:blipFill rotWithShape="1">
                <a:blip r:embed="rId2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9" name="TextovéPole 68"/>
              <p:cNvSpPr txBox="1"/>
              <p:nvPr/>
            </p:nvSpPr>
            <p:spPr>
              <a:xfrm>
                <a:off x="2149668" y="2446290"/>
                <a:ext cx="4988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50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9" name="TextovéPole 6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49668" y="2446290"/>
                <a:ext cx="498855" cy="369332"/>
              </a:xfrm>
              <a:prstGeom prst="rect">
                <a:avLst/>
              </a:prstGeom>
              <a:blipFill rotWithShape="1">
                <a:blip r:embed="rId2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0" name="TextovéPole 69"/>
              <p:cNvSpPr txBox="1"/>
              <p:nvPr/>
            </p:nvSpPr>
            <p:spPr>
              <a:xfrm>
                <a:off x="4903208" y="2343048"/>
                <a:ext cx="4988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0" name="TextovéPole 6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03208" y="2343048"/>
                <a:ext cx="498855" cy="369332"/>
              </a:xfrm>
              <a:prstGeom prst="rect">
                <a:avLst/>
              </a:prstGeom>
              <a:blipFill rotWithShape="1">
                <a:blip r:embed="rId2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1" name="TextovéPole 70"/>
              <p:cNvSpPr txBox="1"/>
              <p:nvPr/>
            </p:nvSpPr>
            <p:spPr>
              <a:xfrm>
                <a:off x="3573601" y="2617842"/>
                <a:ext cx="4988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60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1" name="TextovéPole 7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73601" y="2617842"/>
                <a:ext cx="498855" cy="369332"/>
              </a:xfrm>
              <a:prstGeom prst="rect">
                <a:avLst/>
              </a:prstGeom>
              <a:blipFill rotWithShape="1">
                <a:blip r:embed="rId3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2" name="TextovéPole 71"/>
              <p:cNvSpPr txBox="1"/>
              <p:nvPr/>
            </p:nvSpPr>
            <p:spPr>
              <a:xfrm>
                <a:off x="3960659" y="1629405"/>
                <a:ext cx="4988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50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2" name="TextovéPole 7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60659" y="1629405"/>
                <a:ext cx="498855" cy="369332"/>
              </a:xfrm>
              <a:prstGeom prst="rect">
                <a:avLst/>
              </a:prstGeom>
              <a:blipFill rotWithShape="1">
                <a:blip r:embed="rId3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3" name="TextovéPole 72"/>
              <p:cNvSpPr txBox="1"/>
              <p:nvPr/>
            </p:nvSpPr>
            <p:spPr>
              <a:xfrm>
                <a:off x="640861" y="5201364"/>
                <a:ext cx="100059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∆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MNO:</a:t>
                </a:r>
                <a:endParaRPr lang="cs-CZ" dirty="0"/>
              </a:p>
            </p:txBody>
          </p:sp>
        </mc:Choice>
        <mc:Fallback xmlns="">
          <p:sp>
            <p:nvSpPr>
              <p:cNvPr id="73" name="TextovéPole 7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0861" y="5201364"/>
                <a:ext cx="1000595" cy="369332"/>
              </a:xfrm>
              <a:prstGeom prst="rect">
                <a:avLst/>
              </a:prstGeom>
              <a:blipFill rotWithShape="1">
                <a:blip r:embed="rId32"/>
                <a:stretch>
                  <a:fillRect t="-8197" r="-5488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4" name="TextovéPole 73"/>
              <p:cNvSpPr txBox="1"/>
              <p:nvPr/>
            </p:nvSpPr>
            <p:spPr>
              <a:xfrm>
                <a:off x="1590160" y="5171916"/>
                <a:ext cx="325056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𝜑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=180°−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50°+70°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=60°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4" name="TextovéPole 7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90160" y="5171916"/>
                <a:ext cx="3250569" cy="369332"/>
              </a:xfrm>
              <a:prstGeom prst="rect">
                <a:avLst/>
              </a:prstGeom>
              <a:blipFill rotWithShape="1">
                <a:blip r:embed="rId33"/>
                <a:stretch>
                  <a:fillRect b="-49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5" name="Obdélník 74"/>
              <p:cNvSpPr/>
              <p:nvPr/>
            </p:nvSpPr>
            <p:spPr>
              <a:xfrm>
                <a:off x="7567243" y="1973716"/>
                <a:ext cx="585417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60°</m:t>
                      </m:r>
                    </m:oMath>
                  </m:oMathPara>
                </a14:m>
                <a:endParaRPr lang="cs-CZ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75" name="Obdélník 7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67243" y="1973716"/>
                <a:ext cx="585417" cy="369332"/>
              </a:xfrm>
              <a:prstGeom prst="rect">
                <a:avLst/>
              </a:prstGeom>
              <a:blipFill rotWithShape="1">
                <a:blip r:embed="rId3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6" name="Šipka doprava 75"/>
          <p:cNvSpPr/>
          <p:nvPr/>
        </p:nvSpPr>
        <p:spPr>
          <a:xfrm>
            <a:off x="4840285" y="5279284"/>
            <a:ext cx="257392" cy="154595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7" name="Obdélník 76"/>
              <p:cNvSpPr/>
              <p:nvPr/>
            </p:nvSpPr>
            <p:spPr>
              <a:xfrm>
                <a:off x="5243964" y="5174160"/>
                <a:ext cx="1837875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∆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MNO </a:t>
                </a:r>
                <a14:m>
                  <m:oMath xmlns:m="http://schemas.openxmlformats.org/officeDocument/2006/math">
                    <m:r>
                      <a:rPr lang="cs-CZ" i="1" dirty="0" smtClean="0">
                        <a:latin typeface="Cambria Math"/>
                        <a:ea typeface="Cambria Math"/>
                      </a:rPr>
                      <m:t>≅∆</m:t>
                    </m:r>
                    <m:r>
                      <a:rPr lang="cs-CZ" b="0" i="1" dirty="0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dirty="0" smtClean="0">
                        <a:latin typeface="Cambria Math"/>
                        <a:ea typeface="Cambria Math"/>
                      </a:rPr>
                      <m:t>𝐼𝐻𝐺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77" name="Obdélník 7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43964" y="5174160"/>
                <a:ext cx="1837875" cy="369332"/>
              </a:xfrm>
              <a:prstGeom prst="rect">
                <a:avLst/>
              </a:prstGeom>
              <a:blipFill rotWithShape="1">
                <a:blip r:embed="rId35"/>
                <a:stretch>
                  <a:fillRect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8" name="TextovéPole 77"/>
          <p:cNvSpPr txBox="1"/>
          <p:nvPr/>
        </p:nvSpPr>
        <p:spPr>
          <a:xfrm>
            <a:off x="640861" y="5629394"/>
            <a:ext cx="2441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podle věty usu</a:t>
            </a:r>
            <a:endParaRPr lang="cs-CZ" dirty="0"/>
          </a:p>
        </p:txBody>
      </p:sp>
      <p:sp>
        <p:nvSpPr>
          <p:cNvPr id="79" name="Ovál 78"/>
          <p:cNvSpPr/>
          <p:nvPr/>
        </p:nvSpPr>
        <p:spPr>
          <a:xfrm>
            <a:off x="3823028" y="3768514"/>
            <a:ext cx="431309" cy="3782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vál 79"/>
          <p:cNvSpPr/>
          <p:nvPr/>
        </p:nvSpPr>
        <p:spPr>
          <a:xfrm>
            <a:off x="3718136" y="4146714"/>
            <a:ext cx="431309" cy="3782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vál 80"/>
          <p:cNvSpPr/>
          <p:nvPr/>
        </p:nvSpPr>
        <p:spPr>
          <a:xfrm>
            <a:off x="3168871" y="4156982"/>
            <a:ext cx="431309" cy="3782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vál 81"/>
          <p:cNvSpPr/>
          <p:nvPr/>
        </p:nvSpPr>
        <p:spPr>
          <a:xfrm>
            <a:off x="7875160" y="2622088"/>
            <a:ext cx="431309" cy="3782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3" name="Ovál 82"/>
          <p:cNvSpPr/>
          <p:nvPr/>
        </p:nvSpPr>
        <p:spPr>
          <a:xfrm>
            <a:off x="8152660" y="2078136"/>
            <a:ext cx="431309" cy="3782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vál 83"/>
          <p:cNvSpPr/>
          <p:nvPr/>
        </p:nvSpPr>
        <p:spPr>
          <a:xfrm>
            <a:off x="7634105" y="2001064"/>
            <a:ext cx="431309" cy="3782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6178254" y="1414502"/>
            <a:ext cx="2554494" cy="1680801"/>
          </a:xfrm>
          <a:prstGeom prst="rect">
            <a:avLst/>
          </a:prstGeom>
          <a:noFill/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4218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" grpId="0"/>
      <p:bldP spid="74" grpId="0"/>
      <p:bldP spid="75" grpId="0"/>
      <p:bldP spid="76" grpId="0" animBg="1"/>
      <p:bldP spid="77" grpId="0"/>
      <p:bldP spid="78" grpId="0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01792" y="692696"/>
            <a:ext cx="511256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Shodnost trojúhelníků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605002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07261" y="1623536"/>
            <a:ext cx="8058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Rozhodněte, zda jsou shodné pravoúhlé trojúhelníky ABC a  XYZ, jestliže je dáno: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50555" y="2060476"/>
                <a:ext cx="89512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i="1" smtClean="0">
                            <a:latin typeface="Cambria Math"/>
                            <a:ea typeface="Cambria Math"/>
                          </a:rPr>
                          <m:t>∢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𝐴𝐶𝐵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=90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°</m:t>
                    </m:r>
                  </m:oMath>
                </a14:m>
                <a:r>
                  <a:rPr lang="cs-CZ" dirty="0" smtClean="0"/>
                  <a:t>;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i="1" dirty="0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i="1" dirty="0" smtClean="0">
                            <a:latin typeface="Cambria Math"/>
                            <a:ea typeface="Cambria Math"/>
                          </a:rPr>
                          <m:t>∢</m:t>
                        </m:r>
                        <m:r>
                          <a:rPr lang="cs-CZ" b="0" i="1" dirty="0" smtClean="0">
                            <a:latin typeface="Cambria Math"/>
                            <a:ea typeface="Cambria Math"/>
                          </a:rPr>
                          <m:t>𝐴𝐵𝐶</m:t>
                        </m:r>
                      </m:e>
                    </m:d>
                    <m:r>
                      <a:rPr lang="cs-CZ" b="0" i="1" dirty="0" smtClean="0">
                        <a:latin typeface="Cambria Math"/>
                      </a:rPr>
                      <m:t>=30</m:t>
                    </m:r>
                    <m:r>
                      <a:rPr lang="cs-CZ" b="0" i="1" dirty="0" smtClean="0">
                        <a:latin typeface="Cambria Math"/>
                        <a:ea typeface="Cambria Math"/>
                      </a:rPr>
                      <m:t>°;</m:t>
                    </m:r>
                    <m:d>
                      <m:dPr>
                        <m:begChr m:val="|"/>
                        <m:endChr m:val="|"/>
                        <m:ctrlPr>
                          <a:rPr lang="cs-CZ" b="0" i="1" dirty="0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0" i="1" dirty="0" smtClean="0">
                            <a:latin typeface="Cambria Math"/>
                            <a:ea typeface="Cambria Math"/>
                          </a:rPr>
                          <m:t>𝐴𝐵</m:t>
                        </m:r>
                      </m:e>
                    </m:d>
                    <m:r>
                      <a:rPr lang="cs-CZ" b="0" i="1" dirty="0" smtClean="0">
                        <a:latin typeface="Cambria Math"/>
                        <a:ea typeface="Cambria Math"/>
                      </a:rPr>
                      <m:t>=5 </m:t>
                    </m:r>
                    <m:r>
                      <a:rPr lang="cs-CZ" b="0" i="1" dirty="0" smtClean="0">
                        <a:latin typeface="Cambria Math"/>
                        <a:ea typeface="Cambria Math"/>
                      </a:rPr>
                      <m:t>𝑐𝑚</m:t>
                    </m:r>
                    <m:r>
                      <a:rPr lang="cs-CZ" b="0" i="1" dirty="0" smtClean="0">
                        <a:latin typeface="Cambria Math"/>
                        <a:ea typeface="Cambria Math"/>
                      </a:rPr>
                      <m:t>; </m:t>
                    </m:r>
                    <m:d>
                      <m:dPr>
                        <m:begChr m:val="|"/>
                        <m:endChr m:val="|"/>
                        <m:ctrlPr>
                          <a:rPr lang="cs-CZ" b="0" i="1" dirty="0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0" i="1" dirty="0" smtClean="0">
                            <a:latin typeface="Cambria Math"/>
                            <a:ea typeface="Cambria Math"/>
                          </a:rPr>
                          <m:t>∢</m:t>
                        </m:r>
                        <m:r>
                          <a:rPr lang="cs-CZ" b="0" i="1" dirty="0" smtClean="0">
                            <a:latin typeface="Cambria Math"/>
                            <a:ea typeface="Cambria Math"/>
                          </a:rPr>
                          <m:t>𝑋𝑍𝑌</m:t>
                        </m:r>
                      </m:e>
                    </m:d>
                    <m:r>
                      <a:rPr lang="cs-CZ" b="0" i="1" dirty="0" smtClean="0">
                        <a:latin typeface="Cambria Math"/>
                        <a:ea typeface="Cambria Math"/>
                      </a:rPr>
                      <m:t>=</m:t>
                    </m:r>
                    <m:r>
                      <a:rPr lang="cs-CZ" i="1">
                        <a:latin typeface="Cambria Math"/>
                      </a:rPr>
                      <m:t>90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°</m:t>
                    </m:r>
                  </m:oMath>
                </a14:m>
                <a:r>
                  <a:rPr lang="cs-CZ" dirty="0" smtClean="0"/>
                  <a:t>;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i="1" dirty="0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i="1" dirty="0" smtClean="0">
                            <a:latin typeface="Cambria Math"/>
                            <a:ea typeface="Cambria Math"/>
                          </a:rPr>
                          <m:t>∢</m:t>
                        </m:r>
                        <m:r>
                          <a:rPr lang="cs-CZ" b="0" i="1" dirty="0" smtClean="0">
                            <a:latin typeface="Cambria Math"/>
                            <a:ea typeface="Cambria Math"/>
                          </a:rPr>
                          <m:t>𝑍𝑋𝑌</m:t>
                        </m:r>
                      </m:e>
                    </m:d>
                    <m:r>
                      <a:rPr lang="cs-CZ" b="0" i="1" dirty="0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6</m:t>
                    </m:r>
                    <m:r>
                      <a:rPr lang="cs-CZ" i="1">
                        <a:latin typeface="Cambria Math"/>
                      </a:rPr>
                      <m:t>0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°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; </m:t>
                    </m:r>
                    <m:d>
                      <m:dPr>
                        <m:begChr m:val="|"/>
                        <m:endChr m:val="|"/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𝑋𝑌</m:t>
                        </m:r>
                      </m:e>
                    </m:d>
                    <m:r>
                      <a:rPr lang="cs-CZ" b="0" i="1" smtClean="0">
                        <a:latin typeface="Cambria Math"/>
                        <a:ea typeface="Cambria Math"/>
                      </a:rPr>
                      <m:t>=</m:t>
                    </m:r>
                    <m:r>
                      <a:rPr lang="cs-CZ" i="1" dirty="0">
                        <a:latin typeface="Cambria Math"/>
                        <a:ea typeface="Cambria Math"/>
                      </a:rPr>
                      <m:t>5 </m:t>
                    </m:r>
                    <m:r>
                      <a:rPr lang="cs-CZ" i="1" dirty="0">
                        <a:latin typeface="Cambria Math"/>
                        <a:ea typeface="Cambria Math"/>
                      </a:rPr>
                      <m:t>𝑐𝑚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0555" y="2060476"/>
                <a:ext cx="8951297" cy="369332"/>
              </a:xfrm>
              <a:prstGeom prst="rect">
                <a:avLst/>
              </a:prstGeom>
              <a:blipFill rotWithShape="1">
                <a:blip r:embed="rId3"/>
                <a:stretch>
                  <a:fillRect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Přímá spojnice 6"/>
          <p:cNvCxnSpPr/>
          <p:nvPr/>
        </p:nvCxnSpPr>
        <p:spPr>
          <a:xfrm flipH="1">
            <a:off x="251520" y="2429808"/>
            <a:ext cx="86244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228948" y="2658656"/>
            <a:ext cx="21834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Pravoúhlý trojúhelník 8"/>
          <p:cNvSpPr/>
          <p:nvPr/>
        </p:nvSpPr>
        <p:spPr>
          <a:xfrm>
            <a:off x="5059327" y="2848236"/>
            <a:ext cx="1000080" cy="1449774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Pravoúhlý trojúhelník 10"/>
          <p:cNvSpPr/>
          <p:nvPr/>
        </p:nvSpPr>
        <p:spPr>
          <a:xfrm rot="7456741">
            <a:off x="2382365" y="3231087"/>
            <a:ext cx="1000080" cy="1449774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 rot="7498198">
                <a:off x="2375005" y="3060021"/>
                <a:ext cx="401071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ea typeface="Cambria Math"/>
                        </a:rPr>
                        <m:t>⊾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7498198">
                <a:off x="2375005" y="3060021"/>
                <a:ext cx="401071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bdélník 12"/>
              <p:cNvSpPr/>
              <p:nvPr/>
            </p:nvSpPr>
            <p:spPr>
              <a:xfrm>
                <a:off x="4941347" y="4041336"/>
                <a:ext cx="401071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ea typeface="Cambria Math"/>
                        </a:rPr>
                        <m:t>⊾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Obdélník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41347" y="4041336"/>
                <a:ext cx="401071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4754211" y="4265513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𝑍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54211" y="4265513"/>
                <a:ext cx="390492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949457" y="2594205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𝑌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49457" y="2594205"/>
                <a:ext cx="390492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6012897" y="4281772"/>
                <a:ext cx="39709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𝑋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2897" y="4281772"/>
                <a:ext cx="397096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2412352" y="2757888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𝐶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12352" y="2757888"/>
                <a:ext cx="390492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562577" y="3932371"/>
                <a:ext cx="4008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𝐵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62577" y="3932371"/>
                <a:ext cx="400879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1806547" y="3955974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06547" y="3955974"/>
                <a:ext cx="390492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Obdélník 19"/>
              <p:cNvSpPr/>
              <p:nvPr/>
            </p:nvSpPr>
            <p:spPr>
              <a:xfrm>
                <a:off x="2977160" y="3650237"/>
                <a:ext cx="585417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>
                          <a:latin typeface="Cambria Math"/>
                        </a:rPr>
                        <m:t>30</m:t>
                      </m:r>
                      <m:r>
                        <a:rPr lang="cs-CZ" i="1" dirty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Obdélník 1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77160" y="3650237"/>
                <a:ext cx="585417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Obdélník 20"/>
              <p:cNvSpPr/>
              <p:nvPr/>
            </p:nvSpPr>
            <p:spPr>
              <a:xfrm>
                <a:off x="2478978" y="3948615"/>
                <a:ext cx="725647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>
                          <a:latin typeface="Cambria Math"/>
                          <a:ea typeface="Cambria Math"/>
                        </a:rPr>
                        <m:t>5 </m:t>
                      </m:r>
                      <m:r>
                        <a:rPr lang="cs-CZ" i="1" dirty="0">
                          <a:latin typeface="Cambria Math"/>
                          <a:ea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Obdélník 2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78978" y="3948615"/>
                <a:ext cx="725647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Obdélník 21"/>
              <p:cNvSpPr/>
              <p:nvPr/>
            </p:nvSpPr>
            <p:spPr>
              <a:xfrm>
                <a:off x="5393548" y="3964755"/>
                <a:ext cx="585417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60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Obdélník 2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3548" y="3964755"/>
                <a:ext cx="585417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539825" y="4852606"/>
                <a:ext cx="387830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∆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𝐴𝐵𝐶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:</m:t>
                    </m:r>
                  </m:oMath>
                </a14:m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r>
                      <a:rPr lang="cs-CZ" i="1" dirty="0" smtClean="0"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b="0" i="1" dirty="0" smtClean="0">
                        <a:latin typeface="Cambria Math"/>
                        <a:ea typeface="Cambria Math"/>
                      </a:rPr>
                      <m:t>=180°−</m:t>
                    </m:r>
                    <m:d>
                      <m:dPr>
                        <m:ctrlPr>
                          <a:rPr lang="cs-CZ" b="0" i="1" dirty="0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0" i="1" dirty="0" smtClean="0">
                            <a:latin typeface="Cambria Math"/>
                            <a:ea typeface="Cambria Math"/>
                          </a:rPr>
                          <m:t>90°+30°</m:t>
                        </m:r>
                      </m:e>
                    </m:d>
                    <m:r>
                      <a:rPr lang="cs-CZ" b="0" i="1" dirty="0" smtClean="0">
                        <a:latin typeface="Cambria Math"/>
                        <a:ea typeface="Cambria Math"/>
                      </a:rPr>
                      <m:t>=60°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825" y="4852606"/>
                <a:ext cx="3878306" cy="36933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Obdélník 23"/>
              <p:cNvSpPr/>
              <p:nvPr/>
            </p:nvSpPr>
            <p:spPr>
              <a:xfrm>
                <a:off x="2066616" y="3650237"/>
                <a:ext cx="585417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>
                          <a:latin typeface="Cambria Math"/>
                          <a:ea typeface="Cambria Math"/>
                        </a:rPr>
                        <m:t>60°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Obdélník 2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66616" y="3650237"/>
                <a:ext cx="585417" cy="36933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Obdélník 24"/>
              <p:cNvSpPr/>
              <p:nvPr/>
            </p:nvSpPr>
            <p:spPr>
              <a:xfrm>
                <a:off x="502776" y="5221938"/>
                <a:ext cx="3920624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𝑋𝑌𝑍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: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𝜀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=180°−</m:t>
                      </m:r>
                      <m:d>
                        <m:dPr>
                          <m:ctrlPr>
                            <a:rPr lang="cs-CZ" i="1" dirty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i="1" dirty="0">
                              <a:latin typeface="Cambria Math"/>
                              <a:ea typeface="Cambria Math"/>
                            </a:rPr>
                            <m:t>90°+</m:t>
                          </m:r>
                          <m:r>
                            <a:rPr lang="cs-CZ" b="0" i="1" dirty="0" smtClean="0">
                              <a:latin typeface="Cambria Math"/>
                              <a:ea typeface="Cambria Math"/>
                            </a:rPr>
                            <m:t>60</m:t>
                          </m:r>
                          <m:r>
                            <a:rPr lang="cs-CZ" i="1" dirty="0">
                              <a:latin typeface="Cambria Math"/>
                              <a:ea typeface="Cambria Math"/>
                            </a:rPr>
                            <m:t>°</m:t>
                          </m:r>
                        </m:e>
                      </m:d>
                      <m:r>
                        <a:rPr lang="cs-CZ" b="0" i="1" dirty="0" smtClean="0">
                          <a:latin typeface="Cambria Math"/>
                          <a:ea typeface="Cambria Math"/>
                        </a:rPr>
                        <m:t>=30°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Obdélník 2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2776" y="5221938"/>
                <a:ext cx="3920624" cy="36933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Obdélník 25"/>
              <p:cNvSpPr/>
              <p:nvPr/>
            </p:nvSpPr>
            <p:spPr>
              <a:xfrm>
                <a:off x="4935666" y="3203791"/>
                <a:ext cx="585417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>
                          <a:latin typeface="Cambria Math"/>
                          <a:ea typeface="Cambria Math"/>
                        </a:rPr>
                        <m:t>30°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6" name="Obdélník 2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5666" y="3203791"/>
                <a:ext cx="585417" cy="369332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Ovál 26"/>
          <p:cNvSpPr/>
          <p:nvPr/>
        </p:nvSpPr>
        <p:spPr>
          <a:xfrm>
            <a:off x="5595682" y="3342153"/>
            <a:ext cx="360040" cy="36046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5506236" y="3952273"/>
            <a:ext cx="360040" cy="36046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5048354" y="3236277"/>
            <a:ext cx="360040" cy="36046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2179304" y="3659870"/>
            <a:ext cx="360040" cy="36046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2575540" y="3946704"/>
            <a:ext cx="360040" cy="36046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3089848" y="3647335"/>
            <a:ext cx="360040" cy="36046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Obdélník 32"/>
              <p:cNvSpPr/>
              <p:nvPr/>
            </p:nvSpPr>
            <p:spPr>
              <a:xfrm>
                <a:off x="5521083" y="3330192"/>
                <a:ext cx="725647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>
                          <a:latin typeface="Cambria Math"/>
                          <a:ea typeface="Cambria Math"/>
                        </a:rPr>
                        <m:t>5 </m:t>
                      </m:r>
                      <m:r>
                        <a:rPr lang="cs-CZ" i="1" dirty="0">
                          <a:latin typeface="Cambria Math"/>
                          <a:ea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3" name="Obdélník 3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21083" y="3330192"/>
                <a:ext cx="725647" cy="369332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563974" y="5608809"/>
                <a:ext cx="7327796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Podle věty usu lze tvrdit, že trojúhelníky jsou shodné.</a:t>
                </a:r>
              </a:p>
              <a:p>
                <a:endParaRPr lang="cs-CZ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𝑨𝑩𝑪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≅∆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𝑿𝒀𝒁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3974" y="5608809"/>
                <a:ext cx="7327796" cy="923330"/>
              </a:xfrm>
              <a:prstGeom prst="rect">
                <a:avLst/>
              </a:prstGeom>
              <a:blipFill rotWithShape="1">
                <a:blip r:embed="rId20"/>
                <a:stretch>
                  <a:fillRect l="-749" t="-32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99496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 animBg="1"/>
      <p:bldP spid="11" grpId="0" animBg="1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/>
      <p:bldP spid="3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01792" y="692696"/>
            <a:ext cx="511256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Shodnost trojúhelníků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605002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07261" y="1623536"/>
            <a:ext cx="8058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Rozhodněte, zda jsou shodné pravoúhlé trojúhelníky ABC s pravým úhlem při vrcholu C a  XYZ s pravým úhlem při vrcholu Z, jestliže je dáno: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786236" y="2269867"/>
                <a:ext cx="585718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 dirty="0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i="1" dirty="0" smtClean="0">
                              <a:latin typeface="Cambria Math"/>
                              <a:ea typeface="Cambria Math"/>
                            </a:rPr>
                            <m:t>∢</m:t>
                          </m:r>
                          <m:r>
                            <a:rPr lang="cs-CZ" b="0" i="1" dirty="0" smtClean="0">
                              <a:latin typeface="Cambria Math"/>
                              <a:ea typeface="Cambria Math"/>
                            </a:rPr>
                            <m:t>𝐶𝐴𝐵</m:t>
                          </m:r>
                        </m:e>
                      </m:d>
                      <m:r>
                        <a:rPr lang="cs-CZ" b="0" i="1" dirty="0" smtClean="0">
                          <a:latin typeface="Cambria Math"/>
                        </a:rPr>
                        <m:t>=</m:t>
                      </m:r>
                      <m:r>
                        <a:rPr lang="cs-CZ" i="1" dirty="0">
                          <a:latin typeface="Cambria Math"/>
                        </a:rPr>
                        <m:t>55</m:t>
                      </m:r>
                      <m:r>
                        <a:rPr lang="cs-CZ" i="1" dirty="0">
                          <a:latin typeface="Cambria Math"/>
                          <a:ea typeface="Cambria Math"/>
                        </a:rPr>
                        <m:t>°</m:t>
                      </m:r>
                      <m:r>
                        <a:rPr lang="cs-CZ" b="0" i="1" dirty="0" smtClean="0">
                          <a:latin typeface="Cambria Math"/>
                          <a:ea typeface="Cambria Math"/>
                        </a:rPr>
                        <m:t>;</m:t>
                      </m:r>
                      <m:d>
                        <m:dPr>
                          <m:begChr m:val="|"/>
                          <m:endChr m:val="|"/>
                          <m:ctrlPr>
                            <a:rPr lang="cs-CZ" b="0" i="1" dirty="0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dirty="0" smtClean="0">
                              <a:latin typeface="Cambria Math"/>
                              <a:ea typeface="Cambria Math"/>
                            </a:rPr>
                            <m:t>𝐴𝐶</m:t>
                          </m:r>
                        </m:e>
                      </m:d>
                      <m:r>
                        <a:rPr lang="cs-CZ" b="0" i="1" dirty="0" smtClean="0">
                          <a:latin typeface="Cambria Math"/>
                          <a:ea typeface="Cambria Math"/>
                        </a:rPr>
                        <m:t>=3 </m:t>
                      </m:r>
                      <m:r>
                        <a:rPr lang="cs-CZ" b="0" i="1" dirty="0" smtClean="0">
                          <a:latin typeface="Cambria Math"/>
                          <a:ea typeface="Cambria Math"/>
                        </a:rPr>
                        <m:t>𝑐𝑚</m:t>
                      </m:r>
                      <m:r>
                        <a:rPr lang="cs-CZ" b="0" i="1" dirty="0" smtClean="0">
                          <a:latin typeface="Cambria Math"/>
                          <a:ea typeface="Cambria Math"/>
                        </a:rPr>
                        <m:t>; </m:t>
                      </m:r>
                      <m:d>
                        <m:dPr>
                          <m:begChr m:val="|"/>
                          <m:endChr m:val="|"/>
                          <m:ctrlPr>
                            <a:rPr lang="cs-CZ" i="1" dirty="0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i="1" dirty="0" smtClean="0">
                              <a:latin typeface="Cambria Math"/>
                              <a:ea typeface="Cambria Math"/>
                            </a:rPr>
                            <m:t>∢</m:t>
                          </m:r>
                          <m:r>
                            <a:rPr lang="cs-CZ" b="0" i="1" dirty="0" smtClean="0">
                              <a:latin typeface="Cambria Math"/>
                              <a:ea typeface="Cambria Math"/>
                            </a:rPr>
                            <m:t>𝑍𝑌𝑋</m:t>
                          </m:r>
                        </m:e>
                      </m:d>
                      <m:r>
                        <a:rPr lang="cs-CZ" b="0" i="1" dirty="0" smtClean="0">
                          <a:latin typeface="Cambria Math"/>
                        </a:rPr>
                        <m:t>=35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°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; </m:t>
                      </m:r>
                      <m:d>
                        <m:dPr>
                          <m:begChr m:val="|"/>
                          <m:endChr m:val="|"/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𝑍𝑋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=3</m:t>
                      </m:r>
                      <m:r>
                        <a:rPr lang="cs-CZ" i="1" dirty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i="1" dirty="0">
                          <a:latin typeface="Cambria Math"/>
                          <a:ea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6236" y="2269867"/>
                <a:ext cx="5857181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Přímá spojnice 6"/>
          <p:cNvCxnSpPr/>
          <p:nvPr/>
        </p:nvCxnSpPr>
        <p:spPr>
          <a:xfrm flipH="1">
            <a:off x="786236" y="2639199"/>
            <a:ext cx="73861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395536" y="3015321"/>
            <a:ext cx="21834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Pravoúhlý trojúhelník 9"/>
          <p:cNvSpPr/>
          <p:nvPr/>
        </p:nvSpPr>
        <p:spPr>
          <a:xfrm>
            <a:off x="2001792" y="3199987"/>
            <a:ext cx="914024" cy="1165117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Pravoúhlý trojúhelník 35"/>
          <p:cNvSpPr/>
          <p:nvPr/>
        </p:nvSpPr>
        <p:spPr>
          <a:xfrm rot="16200000">
            <a:off x="4337507" y="3199986"/>
            <a:ext cx="914024" cy="1165117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4016714" y="4214092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𝑌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16714" y="4214092"/>
                <a:ext cx="390492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5178530" y="2977813"/>
                <a:ext cx="39709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𝑋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78530" y="2977813"/>
                <a:ext cx="397096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5311789" y="4219480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𝑍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1789" y="4219480"/>
                <a:ext cx="390492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1808332" y="4365104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𝐶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08332" y="4365104"/>
                <a:ext cx="390492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1905459" y="2825413"/>
                <a:ext cx="4008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𝐵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05459" y="2825413"/>
                <a:ext cx="400879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2720570" y="4365104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20570" y="4365104"/>
                <a:ext cx="390492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Obdélník 42"/>
              <p:cNvSpPr/>
              <p:nvPr/>
            </p:nvSpPr>
            <p:spPr>
              <a:xfrm>
                <a:off x="2091433" y="4365104"/>
                <a:ext cx="725647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>
                          <a:latin typeface="Cambria Math"/>
                          <a:ea typeface="Cambria Math"/>
                        </a:rPr>
                        <m:t>3 </m:t>
                      </m:r>
                      <m:r>
                        <a:rPr lang="cs-CZ" i="1" dirty="0">
                          <a:latin typeface="Cambria Math"/>
                          <a:ea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3" name="Obdélník 4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91433" y="4365104"/>
                <a:ext cx="725647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Obdélník 43"/>
              <p:cNvSpPr/>
              <p:nvPr/>
            </p:nvSpPr>
            <p:spPr>
              <a:xfrm>
                <a:off x="5311789" y="3597878"/>
                <a:ext cx="725647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>
                          <a:latin typeface="Cambria Math"/>
                          <a:ea typeface="Cambria Math"/>
                        </a:rPr>
                        <m:t>3 </m:t>
                      </m:r>
                      <m:r>
                        <a:rPr lang="cs-CZ" i="1" dirty="0">
                          <a:latin typeface="Cambria Math"/>
                          <a:ea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4" name="Obdélník 4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1789" y="3597878"/>
                <a:ext cx="725647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Obdélník 44"/>
              <p:cNvSpPr/>
              <p:nvPr/>
            </p:nvSpPr>
            <p:spPr>
              <a:xfrm>
                <a:off x="2286231" y="4054891"/>
                <a:ext cx="585417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>
                          <a:latin typeface="Cambria Math"/>
                        </a:rPr>
                        <m:t>55</m:t>
                      </m:r>
                      <m:r>
                        <a:rPr lang="cs-CZ" i="1" dirty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5" name="Obdélník 4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86231" y="4054891"/>
                <a:ext cx="585417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Obdélník 45"/>
              <p:cNvSpPr/>
              <p:nvPr/>
            </p:nvSpPr>
            <p:spPr>
              <a:xfrm>
                <a:off x="4351012" y="3967210"/>
                <a:ext cx="585417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latin typeface="Cambria Math"/>
                        </a:rPr>
                        <m:t>3</m:t>
                      </m:r>
                      <m:r>
                        <a:rPr lang="cs-CZ" i="1" dirty="0">
                          <a:latin typeface="Cambria Math"/>
                        </a:rPr>
                        <m:t>5</m:t>
                      </m:r>
                      <m:r>
                        <a:rPr lang="cs-CZ" i="1" dirty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6" name="Obdélník 4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51012" y="3967210"/>
                <a:ext cx="585417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 rot="16200000">
                <a:off x="5082267" y="3996527"/>
                <a:ext cx="42796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⊾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16200000">
                <a:off x="5082267" y="3996527"/>
                <a:ext cx="427967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ovéPole 47"/>
              <p:cNvSpPr txBox="1"/>
              <p:nvPr/>
            </p:nvSpPr>
            <p:spPr>
              <a:xfrm>
                <a:off x="1859656" y="4101215"/>
                <a:ext cx="40107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⊾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59656" y="4101215"/>
                <a:ext cx="401071" cy="36933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Obdélník 49"/>
              <p:cNvSpPr/>
              <p:nvPr/>
            </p:nvSpPr>
            <p:spPr>
              <a:xfrm>
                <a:off x="502776" y="5221938"/>
                <a:ext cx="3997569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𝑋𝑌𝑍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: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𝜀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=180°−</m:t>
                      </m:r>
                      <m:d>
                        <m:dPr>
                          <m:ctrlPr>
                            <a:rPr lang="cs-CZ" i="1" dirty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i="1" dirty="0">
                              <a:latin typeface="Cambria Math"/>
                              <a:ea typeface="Cambria Math"/>
                            </a:rPr>
                            <m:t>90°+</m:t>
                          </m:r>
                          <m:r>
                            <a:rPr lang="cs-CZ" b="0" i="1" dirty="0" smtClean="0">
                              <a:latin typeface="Cambria Math"/>
                              <a:ea typeface="Cambria Math"/>
                            </a:rPr>
                            <m:t>35</m:t>
                          </m:r>
                          <m:r>
                            <a:rPr lang="cs-CZ" i="1" dirty="0">
                              <a:latin typeface="Cambria Math"/>
                              <a:ea typeface="Cambria Math"/>
                            </a:rPr>
                            <m:t>°</m:t>
                          </m:r>
                        </m:e>
                      </m:d>
                      <m:r>
                        <a:rPr lang="cs-CZ" b="0" i="1" dirty="0" smtClean="0">
                          <a:latin typeface="Cambria Math"/>
                          <a:ea typeface="Cambria Math"/>
                        </a:rPr>
                        <m:t>=55°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0" name="Obdélník 4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2776" y="5221938"/>
                <a:ext cx="3997569" cy="36933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Obdélník 50"/>
              <p:cNvSpPr/>
              <p:nvPr/>
            </p:nvSpPr>
            <p:spPr>
              <a:xfrm>
                <a:off x="4936429" y="3514944"/>
                <a:ext cx="585417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>
                          <a:latin typeface="Cambria Math"/>
                          <a:ea typeface="Cambria Math"/>
                        </a:rPr>
                        <m:t>55°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1" name="Obdélník 5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6429" y="3514944"/>
                <a:ext cx="585417" cy="36933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3" name="Ovál 52"/>
          <p:cNvSpPr/>
          <p:nvPr/>
        </p:nvSpPr>
        <p:spPr>
          <a:xfrm>
            <a:off x="2406018" y="4059064"/>
            <a:ext cx="431309" cy="3782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vál 53"/>
          <p:cNvSpPr/>
          <p:nvPr/>
        </p:nvSpPr>
        <p:spPr>
          <a:xfrm>
            <a:off x="1808332" y="4101215"/>
            <a:ext cx="431309" cy="3782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54"/>
          <p:cNvSpPr/>
          <p:nvPr/>
        </p:nvSpPr>
        <p:spPr>
          <a:xfrm>
            <a:off x="2147631" y="4437264"/>
            <a:ext cx="431309" cy="3782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4945769" y="3506076"/>
            <a:ext cx="431309" cy="3782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5104223" y="4016977"/>
            <a:ext cx="431309" cy="3782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8" name="Ovál 57"/>
          <p:cNvSpPr/>
          <p:nvPr/>
        </p:nvSpPr>
        <p:spPr>
          <a:xfrm>
            <a:off x="5377078" y="3555787"/>
            <a:ext cx="431309" cy="3782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9" name="TextovéPole 58"/>
              <p:cNvSpPr txBox="1"/>
              <p:nvPr/>
            </p:nvSpPr>
            <p:spPr>
              <a:xfrm>
                <a:off x="563974" y="5608809"/>
                <a:ext cx="7327796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Podle věty usu lze tvrdit, že trojúhelníky jsou shodné.</a:t>
                </a:r>
              </a:p>
              <a:p>
                <a:endParaRPr lang="cs-CZ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𝑨𝑩𝑪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≅∆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𝑿𝒀𝒁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59" name="TextovéPole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3974" y="5608809"/>
                <a:ext cx="7327796" cy="923330"/>
              </a:xfrm>
              <a:prstGeom prst="rect">
                <a:avLst/>
              </a:prstGeom>
              <a:blipFill rotWithShape="1">
                <a:blip r:embed="rId18"/>
                <a:stretch>
                  <a:fillRect l="-749" t="-32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20059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  <p:bldP spid="10" grpId="0" animBg="1"/>
      <p:bldP spid="36" grpId="0" animBg="1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50" grpId="0"/>
      <p:bldP spid="51" grpId="0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479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procvičení vět o shodnosti trojúhelníků. Žák určuje s využitím vět o shodnosti trojúhelníků, zda jsou trojúhelníky shodné.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48785" y="17728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9">
      <a:dk1>
        <a:sysClr val="windowText" lastClr="000000"/>
      </a:dk1>
      <a:lt1>
        <a:sysClr val="window" lastClr="FFFFFF"/>
      </a:lt1>
      <a:dk2>
        <a:srgbClr val="595959"/>
      </a:dk2>
      <a:lt2>
        <a:srgbClr val="DBF5F9"/>
      </a:lt2>
      <a:accent1>
        <a:srgbClr val="595959"/>
      </a:accent1>
      <a:accent2>
        <a:srgbClr val="595959"/>
      </a:accent2>
      <a:accent3>
        <a:srgbClr val="7F7F7F"/>
      </a:accent3>
      <a:accent4>
        <a:srgbClr val="F2F2F2"/>
      </a:accent4>
      <a:accent5>
        <a:srgbClr val="F2F2F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3747</TotalTime>
  <Words>665</Words>
  <Application>Microsoft Office PowerPoint</Application>
  <PresentationFormat>Předvádění na obrazovce (4:3)</PresentationFormat>
  <Paragraphs>177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295</cp:revision>
  <dcterms:created xsi:type="dcterms:W3CDTF">2013-01-11T17:11:37Z</dcterms:created>
  <dcterms:modified xsi:type="dcterms:W3CDTF">2014-09-29T07:35:05Z</dcterms:modified>
</cp:coreProperties>
</file>