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4"/>
  </p:notesMasterIdLst>
  <p:sldIdLst>
    <p:sldId id="256" r:id="rId2"/>
    <p:sldId id="257" r:id="rId3"/>
    <p:sldId id="308" r:id="rId4"/>
    <p:sldId id="330" r:id="rId5"/>
    <p:sldId id="329" r:id="rId6"/>
    <p:sldId id="331" r:id="rId7"/>
    <p:sldId id="332" r:id="rId8"/>
    <p:sldId id="333" r:id="rId9"/>
    <p:sldId id="334" r:id="rId10"/>
    <p:sldId id="335" r:id="rId11"/>
    <p:sldId id="33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5" autoAdjust="0"/>
    <p:restoredTop sz="94671" autoAdjust="0"/>
  </p:normalViewPr>
  <p:slideViewPr>
    <p:cSldViewPr>
      <p:cViewPr>
        <p:scale>
          <a:sx n="71" d="100"/>
          <a:sy n="71" d="100"/>
        </p:scale>
        <p:origin x="-1050" y="-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444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9.png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18" Type="http://schemas.openxmlformats.org/officeDocument/2006/relationships/image" Target="../media/image40.png"/><Relationship Id="rId3" Type="http://schemas.openxmlformats.org/officeDocument/2006/relationships/image" Target="../media/image25.png"/><Relationship Id="rId21" Type="http://schemas.openxmlformats.org/officeDocument/2006/relationships/image" Target="../media/image43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17" Type="http://schemas.openxmlformats.org/officeDocument/2006/relationships/image" Target="../media/image39.png"/><Relationship Id="rId2" Type="http://schemas.openxmlformats.org/officeDocument/2006/relationships/image" Target="../media/image24.png"/><Relationship Id="rId16" Type="http://schemas.openxmlformats.org/officeDocument/2006/relationships/image" Target="../media/image38.png"/><Relationship Id="rId20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10" Type="http://schemas.openxmlformats.org/officeDocument/2006/relationships/image" Target="../media/image32.png"/><Relationship Id="rId19" Type="http://schemas.openxmlformats.org/officeDocument/2006/relationships/image" Target="../media/image41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36.png"/><Relationship Id="rId22" Type="http://schemas.openxmlformats.org/officeDocument/2006/relationships/image" Target="../media/image4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49.png"/><Relationship Id="rId18" Type="http://schemas.openxmlformats.org/officeDocument/2006/relationships/image" Target="../media/image54.png"/><Relationship Id="rId3" Type="http://schemas.openxmlformats.org/officeDocument/2006/relationships/image" Target="../media/image25.png"/><Relationship Id="rId21" Type="http://schemas.openxmlformats.org/officeDocument/2006/relationships/image" Target="../media/image57.png"/><Relationship Id="rId7" Type="http://schemas.openxmlformats.org/officeDocument/2006/relationships/image" Target="../media/image29.png"/><Relationship Id="rId12" Type="http://schemas.openxmlformats.org/officeDocument/2006/relationships/image" Target="../media/image48.png"/><Relationship Id="rId17" Type="http://schemas.openxmlformats.org/officeDocument/2006/relationships/image" Target="../media/image53.png"/><Relationship Id="rId2" Type="http://schemas.openxmlformats.org/officeDocument/2006/relationships/image" Target="../media/image45.png"/><Relationship Id="rId16" Type="http://schemas.openxmlformats.org/officeDocument/2006/relationships/image" Target="../media/image52.png"/><Relationship Id="rId20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5" Type="http://schemas.openxmlformats.org/officeDocument/2006/relationships/image" Target="../media/image51.png"/><Relationship Id="rId10" Type="http://schemas.openxmlformats.org/officeDocument/2006/relationships/image" Target="../media/image47.png"/><Relationship Id="rId19" Type="http://schemas.openxmlformats.org/officeDocument/2006/relationships/image" Target="../media/image55.png"/><Relationship Id="rId4" Type="http://schemas.openxmlformats.org/officeDocument/2006/relationships/image" Target="../media/image26.png"/><Relationship Id="rId9" Type="http://schemas.openxmlformats.org/officeDocument/2006/relationships/image" Target="../media/image46.png"/><Relationship Id="rId14" Type="http://schemas.openxmlformats.org/officeDocument/2006/relationships/image" Target="../media/image5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70.pn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12" Type="http://schemas.openxmlformats.org/officeDocument/2006/relationships/image" Target="../media/image69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5" Type="http://schemas.openxmlformats.org/officeDocument/2006/relationships/image" Target="../media/image62.png"/><Relationship Id="rId10" Type="http://schemas.openxmlformats.org/officeDocument/2006/relationships/image" Target="../media/image67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13" Type="http://schemas.openxmlformats.org/officeDocument/2006/relationships/image" Target="../media/image82.png"/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12" Type="http://schemas.openxmlformats.org/officeDocument/2006/relationships/image" Target="../media/image81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png"/><Relationship Id="rId11" Type="http://schemas.openxmlformats.org/officeDocument/2006/relationships/image" Target="../media/image80.png"/><Relationship Id="rId5" Type="http://schemas.openxmlformats.org/officeDocument/2006/relationships/image" Target="../media/image74.png"/><Relationship Id="rId15" Type="http://schemas.openxmlformats.org/officeDocument/2006/relationships/image" Target="../media/image84.png"/><Relationship Id="rId10" Type="http://schemas.openxmlformats.org/officeDocument/2006/relationships/image" Target="../media/image79.png"/><Relationship Id="rId4" Type="http://schemas.openxmlformats.org/officeDocument/2006/relationships/image" Target="../media/image73.png"/><Relationship Id="rId9" Type="http://schemas.openxmlformats.org/officeDocument/2006/relationships/image" Target="../media/image78.png"/><Relationship Id="rId14" Type="http://schemas.openxmlformats.org/officeDocument/2006/relationships/image" Target="../media/image8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13" Type="http://schemas.openxmlformats.org/officeDocument/2006/relationships/image" Target="../media/image95.png"/><Relationship Id="rId3" Type="http://schemas.openxmlformats.org/officeDocument/2006/relationships/image" Target="../media/image85.png"/><Relationship Id="rId7" Type="http://schemas.openxmlformats.org/officeDocument/2006/relationships/image" Target="../media/image89.png"/><Relationship Id="rId12" Type="http://schemas.openxmlformats.org/officeDocument/2006/relationships/image" Target="../media/image9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png"/><Relationship Id="rId11" Type="http://schemas.openxmlformats.org/officeDocument/2006/relationships/image" Target="../media/image93.png"/><Relationship Id="rId5" Type="http://schemas.openxmlformats.org/officeDocument/2006/relationships/image" Target="../media/image87.png"/><Relationship Id="rId10" Type="http://schemas.openxmlformats.org/officeDocument/2006/relationships/image" Target="../media/image92.png"/><Relationship Id="rId4" Type="http://schemas.openxmlformats.org/officeDocument/2006/relationships/image" Target="../media/image86.png"/><Relationship Id="rId9" Type="http://schemas.openxmlformats.org/officeDocument/2006/relationships/image" Target="../media/image91.png"/><Relationship Id="rId14" Type="http://schemas.openxmlformats.org/officeDocument/2006/relationships/image" Target="../media/image9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509783"/>
            <a:ext cx="439043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Podobnost trojúhelníků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III-2-05-06_Planimetrie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01.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462604" y="2420889"/>
            <a:ext cx="7832282" cy="1584176"/>
          </a:xfrm>
          <a:prstGeom prst="rect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Podobnost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2604" y="1416258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 podobných trojúhelníků platí, že každá strana jednoho trojúhelníku je stejným násobkem odpovídající strany druhého trojúhelníku.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3101" y="2420888"/>
            <a:ext cx="7851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Trojúhelníky ABC a A´B´C´ jsou podobné, jestliže pro délky jejich strany platí: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289274" y="2971352"/>
                <a:ext cx="2862258" cy="3805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´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𝑘𝑎</m:t>
                    </m:r>
                    <m:r>
                      <a:rPr lang="cs-CZ" b="0" i="1" smtClean="0">
                        <a:latin typeface="Cambria Math"/>
                      </a:rPr>
                      <m:t>;  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´=</m:t>
                    </m:r>
                    <m:r>
                      <a:rPr lang="cs-CZ" b="0" i="1" smtClean="0">
                        <a:latin typeface="Cambria Math"/>
                      </a:rPr>
                      <m:t>𝑘𝑏</m:t>
                    </m:r>
                    <m:r>
                      <a:rPr lang="cs-CZ" b="0" i="1" smtClean="0">
                        <a:latin typeface="Cambria Math"/>
                      </a:rPr>
                      <m:t>;  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´=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9274" y="2971352"/>
                <a:ext cx="2862258" cy="380553"/>
              </a:xfrm>
              <a:prstGeom prst="rect">
                <a:avLst/>
              </a:prstGeom>
              <a:blipFill rotWithShape="1">
                <a:blip r:embed="rId2"/>
                <a:stretch>
                  <a:fillRect t="-4762" r="-640" b="-238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462604" y="3501008"/>
            <a:ext cx="7299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Číslo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se nazývá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poměr podobnosti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62604" y="4293096"/>
                <a:ext cx="784887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Podobnost trojúhelníků zapisujeme pomocí symbolu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∼.</m:t>
                    </m:r>
                  </m:oMath>
                </a14:m>
                <a:endParaRPr lang="cs-CZ" sz="28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604" y="4293096"/>
                <a:ext cx="7848872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699" b="-116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470276" y="4816316"/>
            <a:ext cx="784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Při zápisu podobnosti musíme dodržovat, aby si odpovídaly příslušné vrcholy!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94474" y="5379982"/>
            <a:ext cx="3480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Je-li poměr podobnosti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169952" y="5373129"/>
                <a:ext cx="8053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𝑘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&gt;1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9952" y="5373129"/>
                <a:ext cx="80534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TextovéPole 32"/>
          <p:cNvSpPr txBox="1"/>
          <p:nvPr/>
        </p:nvSpPr>
        <p:spPr>
          <a:xfrm>
            <a:off x="4112243" y="5109662"/>
            <a:ext cx="19813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	větší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169951" y="5742461"/>
                <a:ext cx="12349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i="1">
                          <a:latin typeface="Cambria Math"/>
                        </a:rPr>
                        <m:t>𝑘</m:t>
                      </m:r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1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9951" y="5742461"/>
                <a:ext cx="123495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169950" y="6118472"/>
                <a:ext cx="8053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1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9950" y="6118472"/>
                <a:ext cx="80534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5041308" y="5755993"/>
            <a:ext cx="1462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menší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074305" y="6125325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shodnost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0" grpId="0"/>
      <p:bldP spid="13" grpId="0"/>
      <p:bldP spid="14" grpId="0"/>
      <p:bldP spid="16" grpId="0"/>
      <p:bldP spid="27" grpId="0"/>
      <p:bldP spid="28" grpId="0"/>
      <p:bldP spid="31" grpId="0"/>
      <p:bldP spid="33" grpId="0"/>
      <p:bldP spid="37" grpId="0"/>
      <p:bldP spid="39" grpId="0"/>
      <p:bldP spid="35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Podobnost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4158" y="1739800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75656" y="1628800"/>
                <a:ext cx="684076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Ověřte, zda jsou podobné trojúhelníky ABC a XYZ, jejichž strany mají délky: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=3 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; 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=4 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; 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=6 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; 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=4,5 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; 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=6 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; </m:t>
                    </m:r>
                  </m:oMath>
                </a14:m>
                <a:endParaRPr lang="cs-CZ" b="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z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 9 </a:t>
                </a:r>
                <a:r>
                  <a:rPr lang="cs-CZ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cm.</a:t>
                </a:r>
                <a:endParaRPr lang="cs-CZ" i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1628800"/>
                <a:ext cx="6840760" cy="923330"/>
              </a:xfrm>
              <a:prstGeom prst="rect">
                <a:avLst/>
              </a:prstGeom>
              <a:blipFill rotWithShape="1">
                <a:blip r:embed="rId2"/>
                <a:stretch>
                  <a:fillRect l="-713" t="-3289"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604158" y="2552130"/>
            <a:ext cx="771225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06966" y="2708920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</a:p>
        </p:txBody>
      </p:sp>
      <p:sp>
        <p:nvSpPr>
          <p:cNvPr id="8" name="Rovnoramenný trojúhelník 7"/>
          <p:cNvSpPr/>
          <p:nvPr/>
        </p:nvSpPr>
        <p:spPr>
          <a:xfrm>
            <a:off x="1763688" y="3462997"/>
            <a:ext cx="2192543" cy="360040"/>
          </a:xfrm>
          <a:prstGeom prst="triangle">
            <a:avLst>
              <a:gd name="adj" fmla="val 6327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4716016" y="3178979"/>
            <a:ext cx="3250583" cy="644058"/>
          </a:xfrm>
          <a:prstGeom prst="triangle">
            <a:avLst>
              <a:gd name="adj" fmla="val 6327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588224" y="2809647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8224" y="2809647"/>
                <a:ext cx="390492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771353" y="3818845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𝑌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71353" y="3818845"/>
                <a:ext cx="39049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563547" y="3823037"/>
                <a:ext cx="397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𝑋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3547" y="3823037"/>
                <a:ext cx="39709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956704" y="3131676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6704" y="3131676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810000" y="3823037"/>
                <a:ext cx="3834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1" smtClean="0">
                          <a:latin typeface="Cambria Math"/>
                        </a:rPr>
                        <m:t>B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0000" y="3823037"/>
                <a:ext cx="383438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522601" y="3825223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2601" y="3825223"/>
                <a:ext cx="39049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322093" y="3327277"/>
                <a:ext cx="7256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2093" y="3327277"/>
                <a:ext cx="725648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216906" y="3818845"/>
                <a:ext cx="7256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9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6906" y="3818845"/>
                <a:ext cx="725648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909014" y="3190278"/>
                <a:ext cx="152117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9014" y="3190278"/>
                <a:ext cx="1521171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7114360" y="3173973"/>
                <a:ext cx="9019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4</m:t>
                      </m:r>
                      <m:r>
                        <a:rPr lang="cs-CZ" b="0" i="1" smtClean="0">
                          <a:latin typeface="Cambria Math"/>
                        </a:rPr>
                        <m:t>,5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14360" y="3173973"/>
                <a:ext cx="901977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635333" y="3832600"/>
                <a:ext cx="7256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5333" y="3832600"/>
                <a:ext cx="725648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2001792" y="3312694"/>
                <a:ext cx="7256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1792" y="3312694"/>
                <a:ext cx="725648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388039" y="4509120"/>
                <a:ext cx="3219150" cy="6366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4,5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8039" y="4509120"/>
                <a:ext cx="3219150" cy="636649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90204" y="5476582"/>
                <a:ext cx="80400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𝐴𝐵𝐶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~∆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𝑋𝑌𝑍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𝑝𝑟𝑜𝑡𝑜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á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𝑠𝑡𝑟𝑎𝑛𝑎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∆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𝑋𝑌𝑍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1,5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𝑘𝑟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á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𝑡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𝑣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ě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𝑡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ší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𝑛𝑒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ž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𝑠𝑡𝑟𝑎𝑛𝑎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∆</m:t>
                    </m:r>
                  </m:oMath>
                </a14:m>
                <a:r>
                  <a:rPr lang="cs-CZ" dirty="0" smtClean="0"/>
                  <a:t> XYZ.</a:t>
                </a:r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204" y="5476582"/>
                <a:ext cx="8040086" cy="369332"/>
              </a:xfrm>
              <a:prstGeom prst="rect">
                <a:avLst/>
              </a:prstGeom>
              <a:blipFill rotWithShape="1">
                <a:blip r:embed="rId16"/>
                <a:stretch>
                  <a:fillRect t="-8197" r="-531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3" name="Přímá spojnice 42"/>
          <p:cNvCxnSpPr/>
          <p:nvPr/>
        </p:nvCxnSpPr>
        <p:spPr>
          <a:xfrm>
            <a:off x="590204" y="5949280"/>
            <a:ext cx="804008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994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23" grpId="0" animBg="1"/>
      <p:bldP spid="9" grpId="0"/>
      <p:bldP spid="25" grpId="0"/>
      <p:bldP spid="26" grpId="0"/>
      <p:bldP spid="29" grpId="0"/>
      <p:bldP spid="30" grpId="0"/>
      <p:bldP spid="32" grpId="0"/>
      <p:bldP spid="11" grpId="0"/>
      <p:bldP spid="34" grpId="0"/>
      <p:bldP spid="36" grpId="0"/>
      <p:bldP spid="38" grpId="0"/>
      <p:bldP spid="41" grpId="0"/>
      <p:bldP spid="42" grpId="0"/>
      <p:bldP spid="12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578935" y="3106252"/>
            <a:ext cx="7737481" cy="2376264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Podobnost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1632" y="1896631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 podobnosti  dvou trojúhelníků můžeme rozhodnout i na základě následujících vět: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5282" y="3754100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Dva trojúhelníky jsou podobné, shodují-li se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3265194"/>
            <a:ext cx="34723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 dvou úhlech	věta </a:t>
            </a: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uu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4238356"/>
            <a:ext cx="39067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jednom úhlu a v poměrech stran, ležících na jeho ramenech	               		                věta </a:t>
            </a: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sus</a:t>
            </a: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6" name="Přímá spojnice 35"/>
          <p:cNvCxnSpPr/>
          <p:nvPr/>
        </p:nvCxnSpPr>
        <p:spPr>
          <a:xfrm>
            <a:off x="2749974" y="4140339"/>
            <a:ext cx="612068" cy="3664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2749974" y="3586910"/>
            <a:ext cx="577819" cy="5534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6663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Podobnost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4158" y="1739800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729023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Odůvodněte, že jsou trojúhelníky podobné: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05333" y="2588613"/>
                <a:ext cx="523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5333" y="2588613"/>
                <a:ext cx="523733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Rovnoramenný trojúhelník 8"/>
          <p:cNvSpPr/>
          <p:nvPr/>
        </p:nvSpPr>
        <p:spPr>
          <a:xfrm>
            <a:off x="2001792" y="2773279"/>
            <a:ext cx="1418080" cy="1447809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4497059" y="3061310"/>
            <a:ext cx="997072" cy="1159778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843726" y="2691978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3726" y="2691978"/>
                <a:ext cx="390492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450387" y="4224917"/>
                <a:ext cx="3956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𝐸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0387" y="4224917"/>
                <a:ext cx="39568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270175" y="4215987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0175" y="4215987"/>
                <a:ext cx="40940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515586" y="2389733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586" y="2389733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219432" y="4224917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9432" y="4224917"/>
                <a:ext cx="40087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806546" y="4239131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6546" y="4239131"/>
                <a:ext cx="39049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916514" y="3332992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6514" y="3332992"/>
                <a:ext cx="498855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431269" y="2957945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1269" y="2957945"/>
                <a:ext cx="585417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037150" y="3332992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7150" y="3332992"/>
                <a:ext cx="498855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308648" y="3341557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8648" y="3341557"/>
                <a:ext cx="498855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200959" y="3334024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0959" y="3334024"/>
                <a:ext cx="498855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497059" y="3869799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7059" y="3869799"/>
                <a:ext cx="585417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99380" y="4911551"/>
                <a:ext cx="27331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𝐷𝐸𝐹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𝑟𝑜𝑣𝑛𝑜𝑟𝑎𝑚𝑒𝑛𝑛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9380" y="4911551"/>
                <a:ext cx="2733121" cy="369332"/>
              </a:xfrm>
              <a:prstGeom prst="rect">
                <a:avLst/>
              </a:prstGeom>
              <a:blipFill rotWithShape="1">
                <a:blip r:embed="rId15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Šipka doprava 27"/>
          <p:cNvSpPr/>
          <p:nvPr/>
        </p:nvSpPr>
        <p:spPr>
          <a:xfrm>
            <a:off x="3537190" y="5003884"/>
            <a:ext cx="274973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959044" y="4911551"/>
                <a:ext cx="14337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9044" y="4911551"/>
                <a:ext cx="1433726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968668" y="5280883"/>
                <a:ext cx="32505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=180°−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70°+70°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8668" y="5280883"/>
                <a:ext cx="3250569" cy="369332"/>
              </a:xfrm>
              <a:prstGeom prst="rect">
                <a:avLst/>
              </a:prstGeom>
              <a:blipFill rotWithShape="1">
                <a:blip r:embed="rId17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710639" y="3353659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0639" y="3353659"/>
                <a:ext cx="585417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Obdélník 30"/>
              <p:cNvSpPr/>
              <p:nvPr/>
            </p:nvSpPr>
            <p:spPr>
              <a:xfrm>
                <a:off x="4941509" y="3869799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70°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Obdélník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1509" y="3869799"/>
                <a:ext cx="585417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860144" y="5733256"/>
                <a:ext cx="1666995" cy="61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𝑒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⋀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0144" y="5733256"/>
                <a:ext cx="1666995" cy="61824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Obdélník 33"/>
              <p:cNvSpPr/>
              <p:nvPr/>
            </p:nvSpPr>
            <p:spPr>
              <a:xfrm>
                <a:off x="2527139" y="5857713"/>
                <a:ext cx="83381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Obdélník 3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7139" y="5857713"/>
                <a:ext cx="833818" cy="369332"/>
              </a:xfrm>
              <a:prstGeom prst="rect">
                <a:avLst/>
              </a:prstGeom>
              <a:blipFill rotWithShape="1">
                <a:blip r:embed="rId21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Šipka doprava 36"/>
          <p:cNvSpPr/>
          <p:nvPr/>
        </p:nvSpPr>
        <p:spPr>
          <a:xfrm>
            <a:off x="3668566" y="5957401"/>
            <a:ext cx="274973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109827" y="5865068"/>
                <a:ext cx="3179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𝐴𝐵𝐶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~∆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𝐷𝐸𝐹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𝑝𝑜𝑑𝑙𝑒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𝑡𝑦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𝑠𝑢𝑠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9827" y="5865068"/>
                <a:ext cx="3179973" cy="369332"/>
              </a:xfrm>
              <a:prstGeom prst="rect">
                <a:avLst/>
              </a:prstGeom>
              <a:blipFill rotWithShape="1">
                <a:blip r:embed="rId22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3140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8" grpId="0" animBg="1"/>
      <p:bldP spid="29" grpId="0"/>
      <p:bldP spid="30" grpId="0"/>
      <p:bldP spid="33" grpId="0"/>
      <p:bldP spid="31" grpId="0"/>
      <p:bldP spid="32" grpId="0"/>
      <p:bldP spid="34" grpId="0"/>
      <p:bldP spid="37" grpId="0" animBg="1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Podobnost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4158" y="1739800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729023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Odůvodněte, že jsou trojúhelníky podobné: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05333" y="2588613"/>
                <a:ext cx="523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5333" y="2588613"/>
                <a:ext cx="523733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Rovnoramenný trojúhelník 8"/>
          <p:cNvSpPr/>
          <p:nvPr/>
        </p:nvSpPr>
        <p:spPr>
          <a:xfrm>
            <a:off x="2001792" y="2773279"/>
            <a:ext cx="1418080" cy="1447809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4497059" y="3061310"/>
            <a:ext cx="997072" cy="1159778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843726" y="2691978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3726" y="2691978"/>
                <a:ext cx="390492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450387" y="4224917"/>
                <a:ext cx="3956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𝐸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0387" y="4224917"/>
                <a:ext cx="39568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270175" y="4215987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0175" y="4215987"/>
                <a:ext cx="40940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515586" y="2389733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586" y="2389733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219432" y="4224917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9432" y="4224917"/>
                <a:ext cx="40087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806546" y="4239131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6546" y="4239131"/>
                <a:ext cx="39049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916514" y="3332992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6514" y="3332992"/>
                <a:ext cx="498855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037150" y="3332992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7150" y="3332992"/>
                <a:ext cx="49885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833048" y="4212286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3048" y="4212286"/>
                <a:ext cx="498855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710639" y="3353659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0639" y="3353659"/>
                <a:ext cx="585417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Obdélník 30"/>
              <p:cNvSpPr/>
              <p:nvPr/>
            </p:nvSpPr>
            <p:spPr>
              <a:xfrm>
                <a:off x="4941509" y="3869799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6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Obdélník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1509" y="3869799"/>
                <a:ext cx="585417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541797" y="4212286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1797" y="4212286"/>
                <a:ext cx="498855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799380" y="4911551"/>
                <a:ext cx="26155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𝐴𝐵𝐶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𝑟𝑜𝑣𝑛𝑜𝑠𝑡𝑟𝑎𝑛𝑛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9380" y="4911551"/>
                <a:ext cx="2615588" cy="369332"/>
              </a:xfrm>
              <a:prstGeom prst="rect">
                <a:avLst/>
              </a:prstGeom>
              <a:blipFill rotWithShape="1">
                <a:blip r:embed="rId16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Šipka doprava 38"/>
          <p:cNvSpPr/>
          <p:nvPr/>
        </p:nvSpPr>
        <p:spPr>
          <a:xfrm>
            <a:off x="3419872" y="5003884"/>
            <a:ext cx="274973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893465" y="4789851"/>
                <a:ext cx="268150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180°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3465" y="4789851"/>
                <a:ext cx="2681503" cy="6127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2451733" y="3041476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51733" y="3041476"/>
                <a:ext cx="585417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Obdélník 39"/>
              <p:cNvSpPr/>
              <p:nvPr/>
            </p:nvSpPr>
            <p:spPr>
              <a:xfrm>
                <a:off x="2829551" y="3891498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Obdélník 3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9551" y="3891498"/>
                <a:ext cx="585417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Obdélník 40"/>
              <p:cNvSpPr/>
              <p:nvPr/>
            </p:nvSpPr>
            <p:spPr>
              <a:xfrm>
                <a:off x="2001792" y="3887384"/>
                <a:ext cx="5854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Obdélník 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1792" y="3887384"/>
                <a:ext cx="585417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865714" y="5679102"/>
                <a:ext cx="30993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𝐴𝐵𝐶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~∆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𝐷𝐸𝐹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𝑝𝑜𝑑𝑙𝑒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𝑡𝑦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𝑢𝑢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5714" y="5679102"/>
                <a:ext cx="3099310" cy="369332"/>
              </a:xfrm>
              <a:prstGeom prst="rect">
                <a:avLst/>
              </a:prstGeom>
              <a:blipFill rotWithShape="1">
                <a:blip r:embed="rId21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39794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9" grpId="0" animBg="1"/>
      <p:bldP spid="4" grpId="0"/>
      <p:bldP spid="5" grpId="0"/>
      <p:bldP spid="40" grpId="0"/>
      <p:bldP spid="41" grpId="0"/>
      <p:bldP spid="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Podobnost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4158" y="1739800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177196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Rozhodněte, zda je pravda: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398" y="2276872"/>
            <a:ext cx="576804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Shodují-li se dva trojúhelníky ve všech vnitřních úhlech, pak jsou podobné.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Každé dva trojúhelníky jsou podobné.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Každé dva rovnoramenné trojúhelníky jsou podobné.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Každé dva pravoúhlé trojúhelníky jsou podobné.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Každé dva rovnoramenné pravoúhlé trojúhelníky jsou podobné.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Každé dva rovnostranné trojúhelníky jsou podobné.</a:t>
            </a:r>
          </a:p>
          <a:p>
            <a:pPr marL="342900" indent="-342900">
              <a:buAutoNum type="alphaLcParenR"/>
            </a:pP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7203243" y="3679091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8365482" y="3679091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790561" y="3691516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3459" y="3691516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ovéPole 42"/>
          <p:cNvSpPr txBox="1"/>
          <p:nvPr/>
        </p:nvSpPr>
        <p:spPr>
          <a:xfrm>
            <a:off x="6491285" y="368032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7236566" y="575971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8398805" y="575971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823884" y="5772137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688" y="5738353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TextovéPole 47"/>
          <p:cNvSpPr txBox="1"/>
          <p:nvPr/>
        </p:nvSpPr>
        <p:spPr>
          <a:xfrm>
            <a:off x="6506345" y="5744187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8352932" y="298427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7190696" y="297310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7129" y="2964486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TextovéPole 51"/>
          <p:cNvSpPr txBox="1"/>
          <p:nvPr/>
        </p:nvSpPr>
        <p:spPr>
          <a:xfrm>
            <a:off x="6493833" y="298279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778012" y="2984279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8373601" y="227687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211365" y="226570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6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1221" y="2276872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TextovéPole 56"/>
          <p:cNvSpPr txBox="1"/>
          <p:nvPr/>
        </p:nvSpPr>
        <p:spPr>
          <a:xfrm>
            <a:off x="6514502" y="2275391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798681" y="2276872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211364" y="4908576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8373603" y="4908576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798682" y="4921001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2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1072" y="4852209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TextovéPole 62"/>
          <p:cNvSpPr txBox="1"/>
          <p:nvPr/>
        </p:nvSpPr>
        <p:spPr>
          <a:xfrm>
            <a:off x="6499406" y="490981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236566" y="426591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8398805" y="426591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823884" y="4278337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7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6782" y="4278337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TextovéPole 67"/>
          <p:cNvSpPr txBox="1"/>
          <p:nvPr/>
        </p:nvSpPr>
        <p:spPr>
          <a:xfrm>
            <a:off x="6524608" y="426714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914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latin typeface="Times New Roman" panose="02020603050405020304" pitchFamily="18" charset="0"/>
                <a:cs typeface="Times New Roman" pitchFamily="18" charset="0"/>
              </a:rPr>
              <a:t>Podobnost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4158" y="1554380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2780" y="1412776"/>
            <a:ext cx="69847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Pravoúhlý trojúhelník má délky odvěsen 3 cm a 4 cm. Trojúhelník zvětšíme tak, že strany budou o 40% delší.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Určete koeficient podobnosti obou trojúhelníků?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Jaký je poměr jejich obvodů.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Jaký je poměr jejich obsahů?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 kolik procent se zvětšil  obsah?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 kolik procent se zvětšil  obvod?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916612" y="3448417"/>
            <a:ext cx="67517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916612" y="3717032"/>
                <a:ext cx="21554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      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6612" y="3717032"/>
                <a:ext cx="2155462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402780" y="4086364"/>
                <a:ext cx="1584280" cy="3931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9+16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2780" y="4086364"/>
                <a:ext cx="1584280" cy="39312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433053" y="4515002"/>
                <a:ext cx="12427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=5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3053" y="4515002"/>
                <a:ext cx="124271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348065" y="3717032"/>
                <a:ext cx="24200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´=3∙1,40=4,2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8065" y="3717032"/>
                <a:ext cx="242002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360523" y="4110153"/>
                <a:ext cx="24168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´=4∙1,40=5,6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0523" y="4110153"/>
                <a:ext cx="241681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360523" y="4494917"/>
                <a:ext cx="22212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´=5∙1,40=7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0523" y="4494917"/>
                <a:ext cx="222124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046599" y="3717032"/>
                <a:ext cx="2135521" cy="6196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latin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  <m:r>
                            <a:rPr lang="cs-CZ" i="1">
                              <a:latin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𝑐</m:t>
                          </m:r>
                          <m:r>
                            <a:rPr lang="cs-CZ" i="1">
                              <a:latin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=1,40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6599" y="3717032"/>
                <a:ext cx="2135521" cy="61965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046599" y="4479485"/>
                <a:ext cx="11817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𝒌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</a:rPr>
                        <m:t>𝟒𝟎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6599" y="4479485"/>
                <a:ext cx="118173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 flipH="1">
            <a:off x="6156176" y="4830951"/>
            <a:ext cx="10003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850278" y="4998184"/>
                <a:ext cx="4686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0278" y="4998184"/>
                <a:ext cx="468654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433053" y="4998184"/>
                <a:ext cx="25212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=3+4+5=12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3053" y="4998184"/>
                <a:ext cx="2521268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431602" y="5400476"/>
                <a:ext cx="31109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´=4,2+5,6+7=16,8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1602" y="5400476"/>
                <a:ext cx="3110916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424458" y="5877272"/>
                <a:ext cx="2377574" cy="6196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𝑜</m:t>
                          </m:r>
                          <m:r>
                            <a:rPr lang="cs-CZ" i="1">
                              <a:latin typeface="Cambria Math"/>
                            </a:rPr>
                            <m:t>´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𝑜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16,8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4,2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=1,4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4458" y="5877272"/>
                <a:ext cx="2377574" cy="61965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4471147" y="6061938"/>
            <a:ext cx="3053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Poměr obvodů je 1,40.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9" name="Přímá spojnice 68"/>
          <p:cNvCxnSpPr/>
          <p:nvPr/>
        </p:nvCxnSpPr>
        <p:spPr>
          <a:xfrm flipH="1">
            <a:off x="4471147" y="6436221"/>
            <a:ext cx="2185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0445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2" grpId="0"/>
      <p:bldP spid="13" grpId="0"/>
      <p:bldP spid="14" grpId="0"/>
      <p:bldP spid="16" grpId="0"/>
      <p:bldP spid="17" grpId="0"/>
      <p:bldP spid="20" grpId="0"/>
      <p:bldP spid="21" grpId="0"/>
      <p:bldP spid="22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latin typeface="Times New Roman" panose="02020603050405020304" pitchFamily="18" charset="0"/>
                <a:cs typeface="Times New Roman" pitchFamily="18" charset="0"/>
              </a:rPr>
              <a:t>Podobnost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60884" y="1724022"/>
                <a:ext cx="4516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884" y="1724022"/>
                <a:ext cx="451662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208956" y="1724022"/>
                <a:ext cx="212391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=6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8956" y="1724022"/>
                <a:ext cx="2123915" cy="610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208956" y="2334958"/>
                <a:ext cx="2857001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4,2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∙5,6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=11,76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8956" y="2334958"/>
                <a:ext cx="2857001" cy="61651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579408" y="2293408"/>
                <a:ext cx="2828980" cy="6580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11,76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=1,96=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,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9408" y="2293408"/>
                <a:ext cx="2828980" cy="6580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17709" y="3411564"/>
                <a:ext cx="4789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709" y="3411564"/>
                <a:ext cx="478914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1230288" y="3405730"/>
                <a:ext cx="83298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6 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0288" y="3405730"/>
                <a:ext cx="83298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2240329" y="339341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…………100 %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1230288" y="3780896"/>
                <a:ext cx="126579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11,76 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0288" y="3780896"/>
                <a:ext cx="1265795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2419168" y="376274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…………x%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1096623" y="4150228"/>
            <a:ext cx="29693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230288" y="4221336"/>
                <a:ext cx="2722797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11,76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=196 %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0288" y="4221336"/>
                <a:ext cx="2722797" cy="6127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4377308" y="4343036"/>
                <a:ext cx="22717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 196−100=</m:t>
                      </m:r>
                      <m:r>
                        <a:rPr lang="cs-CZ" b="1" i="1" smtClean="0">
                          <a:latin typeface="Cambria Math"/>
                        </a:rPr>
                        <m:t>𝟗𝟔</m:t>
                      </m:r>
                      <m:r>
                        <a:rPr lang="cs-CZ" b="1" i="1" smtClean="0">
                          <a:latin typeface="Cambria Math"/>
                        </a:rPr>
                        <m:t> %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7308" y="4343036"/>
                <a:ext cx="2271776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639190" y="5036390"/>
                <a:ext cx="4574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190" y="5036390"/>
                <a:ext cx="457433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1179501" y="5046312"/>
                <a:ext cx="24793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</a:rPr>
                        <m:t> ………….100 %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9501" y="5046312"/>
                <a:ext cx="2479333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1128007" y="5402666"/>
                <a:ext cx="24109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16,8 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 …………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 %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8007" y="5402666"/>
                <a:ext cx="2410981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 flipH="1">
            <a:off x="1128007" y="5801228"/>
            <a:ext cx="29693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1157941" y="5801228"/>
                <a:ext cx="264585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16,8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=140 %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7941" y="5801228"/>
                <a:ext cx="2645853" cy="61093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4579408" y="5922030"/>
                <a:ext cx="21018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140−100=</m:t>
                      </m:r>
                      <m:r>
                        <a:rPr lang="cs-CZ" b="1" i="1" smtClean="0">
                          <a:latin typeface="Cambria Math"/>
                        </a:rPr>
                        <m:t>𝟒𝟎</m:t>
                      </m:r>
                      <m:r>
                        <a:rPr lang="cs-CZ" b="1" i="1" smtClean="0">
                          <a:latin typeface="Cambria Math"/>
                        </a:rPr>
                        <m:t> %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9408" y="5922030"/>
                <a:ext cx="2101857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76050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5" grpId="0"/>
      <p:bldP spid="8" grpId="0"/>
      <p:bldP spid="11" grpId="0"/>
      <p:bldP spid="15" grpId="0"/>
      <p:bldP spid="18" grpId="0"/>
      <p:bldP spid="26" grpId="0"/>
      <p:bldP spid="27" grpId="0"/>
      <p:bldP spid="31" grpId="0"/>
      <p:bldP spid="64" grpId="0"/>
      <p:bldP spid="65" grpId="0"/>
      <p:bldP spid="66" grpId="0"/>
      <p:bldP spid="67" grpId="0"/>
      <p:bldP spid="68" grpId="0"/>
      <p:bldP spid="7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1792" y="692696"/>
            <a:ext cx="51125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latin typeface="Times New Roman" panose="02020603050405020304" pitchFamily="18" charset="0"/>
                <a:cs typeface="Times New Roman" pitchFamily="18" charset="0"/>
              </a:rPr>
              <a:t>Podobnost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trojúhelníků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4158" y="1554380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75656" y="1554380"/>
                <a:ext cx="691276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Trojúhelníky ABC a ALM jsou podobné podle věty </a:t>
                </a:r>
                <a:r>
                  <a:rPr lang="cs-CZ" dirty="0" err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uu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Určete délku strany LM, jestliže platí: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𝐵𝐶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=15 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; </m:t>
                    </m:r>
                    <m:d>
                      <m:dPr>
                        <m:begChr m:val="|"/>
                        <m:endChr m:val="|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𝐶𝐴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 : </m:t>
                    </m:r>
                    <m:d>
                      <m:dPr>
                        <m:begChr m:val="|"/>
                        <m:endChr m:val="|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𝑀𝐴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=3 :2.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1554380"/>
                <a:ext cx="6912768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705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 flipH="1">
            <a:off x="604158" y="2200711"/>
            <a:ext cx="76402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ovnoramenný trojúhelník 8"/>
          <p:cNvSpPr/>
          <p:nvPr/>
        </p:nvSpPr>
        <p:spPr>
          <a:xfrm>
            <a:off x="1274680" y="2460116"/>
            <a:ext cx="2160240" cy="1008112"/>
          </a:xfrm>
          <a:prstGeom prst="triangle">
            <a:avLst>
              <a:gd name="adj" fmla="val 0"/>
            </a:avLst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2786848" y="3468228"/>
            <a:ext cx="18002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587048" y="3468228"/>
            <a:ext cx="0" cy="511299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9" idx="4"/>
          </p:cNvCxnSpPr>
          <p:nvPr/>
        </p:nvCxnSpPr>
        <p:spPr>
          <a:xfrm>
            <a:off x="3434920" y="3468228"/>
            <a:ext cx="1152128" cy="511299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430657" y="3142178"/>
                <a:ext cx="4451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𝑀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0657" y="3142178"/>
                <a:ext cx="44518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505292" y="3842741"/>
                <a:ext cx="3705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5292" y="3842741"/>
                <a:ext cx="37055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179540" y="3459122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9540" y="3459122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229066" y="2200711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9066" y="2200711"/>
                <a:ext cx="40087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286898" y="3459122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6898" y="3459122"/>
                <a:ext cx="39049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 rot="10800000">
                <a:off x="4289910" y="3354545"/>
                <a:ext cx="48977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0800000">
                <a:off x="4289910" y="3354545"/>
                <a:ext cx="48977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115615" y="3212450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5" y="3212450"/>
                <a:ext cx="401071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TextovéPole 32"/>
          <p:cNvSpPr txBox="1"/>
          <p:nvPr/>
        </p:nvSpPr>
        <p:spPr>
          <a:xfrm>
            <a:off x="1115615" y="4365104"/>
            <a:ext cx="5616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Vnitřní úhly při vrcholu A jsou vrcholové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Šipka doprava 33"/>
          <p:cNvSpPr/>
          <p:nvPr/>
        </p:nvSpPr>
        <p:spPr>
          <a:xfrm>
            <a:off x="5364088" y="4441758"/>
            <a:ext cx="241473" cy="21602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24128" y="4363737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shodné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Šipka doprava 19"/>
          <p:cNvSpPr/>
          <p:nvPr/>
        </p:nvSpPr>
        <p:spPr>
          <a:xfrm>
            <a:off x="1229066" y="5013176"/>
            <a:ext cx="241473" cy="21602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629945" y="4936522"/>
                <a:ext cx="17040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𝐴𝐵𝐶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~∆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𝐴𝐿𝑀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9945" y="4936522"/>
                <a:ext cx="1704056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Šipka doprava 21"/>
          <p:cNvSpPr/>
          <p:nvPr/>
        </p:nvSpPr>
        <p:spPr>
          <a:xfrm>
            <a:off x="3445475" y="5013176"/>
            <a:ext cx="241473" cy="21602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806167" y="4788693"/>
                <a:ext cx="1937004" cy="664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𝐶𝐴</m:t>
                              </m:r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𝑀𝐴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𝐵𝐶</m:t>
                              </m:r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𝐿𝑀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6167" y="4788693"/>
                <a:ext cx="1937004" cy="66499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Šipka doprava 24"/>
          <p:cNvSpPr/>
          <p:nvPr/>
        </p:nvSpPr>
        <p:spPr>
          <a:xfrm>
            <a:off x="5868144" y="5057564"/>
            <a:ext cx="241473" cy="21602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261128" y="4798183"/>
                <a:ext cx="1144288" cy="65550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𝐿𝑀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1128" y="4798183"/>
                <a:ext cx="1144288" cy="65550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80083" y="5452881"/>
                <a:ext cx="2118913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𝐿𝑀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0083" y="5452881"/>
                <a:ext cx="2118913" cy="618311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Šipka doprava 27"/>
          <p:cNvSpPr/>
          <p:nvPr/>
        </p:nvSpPr>
        <p:spPr>
          <a:xfrm>
            <a:off x="7524328" y="5057564"/>
            <a:ext cx="241473" cy="21602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86948" y="5589240"/>
            <a:ext cx="2901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Strana LM má délku 10 cm.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3806167" y="5958572"/>
            <a:ext cx="24940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1341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 animBg="1"/>
      <p:bldP spid="35" grpId="0"/>
      <p:bldP spid="20" grpId="0" animBg="1"/>
      <p:bldP spid="3" grpId="0"/>
      <p:bldP spid="22" grpId="0" animBg="1"/>
      <p:bldP spid="5" grpId="0"/>
      <p:bldP spid="25" grpId="0" animBg="1"/>
      <p:bldP spid="8" grpId="0"/>
      <p:bldP spid="10" grpId="0"/>
      <p:bldP spid="28" grpId="0" animBg="1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procvičení vět o podobnosti  trojúhelníků. Žák určuje s využitím vět o podobnosti  trojúhelníků, zda jsou trojúhelníky podobné.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3977</TotalTime>
  <Words>944</Words>
  <Application>Microsoft Office PowerPoint</Application>
  <PresentationFormat>Předvádění na obrazovce (4:3)</PresentationFormat>
  <Paragraphs>187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319</cp:revision>
  <dcterms:created xsi:type="dcterms:W3CDTF">2013-01-11T17:11:37Z</dcterms:created>
  <dcterms:modified xsi:type="dcterms:W3CDTF">2014-09-29T07:34:52Z</dcterms:modified>
</cp:coreProperties>
</file>