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6" r:id="rId1"/>
  </p:sldMasterIdLst>
  <p:notesMasterIdLst>
    <p:notesMasterId r:id="rId12"/>
  </p:notesMasterIdLst>
  <p:sldIdLst>
    <p:sldId id="256" r:id="rId2"/>
    <p:sldId id="257" r:id="rId3"/>
    <p:sldId id="308" r:id="rId4"/>
    <p:sldId id="337" r:id="rId5"/>
    <p:sldId id="338" r:id="rId6"/>
    <p:sldId id="339" r:id="rId7"/>
    <p:sldId id="340" r:id="rId8"/>
    <p:sldId id="341" r:id="rId9"/>
    <p:sldId id="342" r:id="rId10"/>
    <p:sldId id="269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FF"/>
    <a:srgbClr val="FFFF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175" autoAdjust="0"/>
    <p:restoredTop sz="94671" autoAdjust="0"/>
  </p:normalViewPr>
  <p:slideViewPr>
    <p:cSldViewPr>
      <p:cViewPr>
        <p:scale>
          <a:sx n="78" d="100"/>
          <a:sy n="78" d="100"/>
        </p:scale>
        <p:origin x="-858" y="-55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6" d="100"/>
          <a:sy n="56" d="100"/>
        </p:scale>
        <p:origin x="-2886" y="-84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935102-90C5-475E-93E9-91D352505F84}" type="datetimeFigureOut">
              <a:rPr lang="cs-CZ" smtClean="0"/>
              <a:pPr/>
              <a:t>29.9.2014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0237446-BF77-448F-A0B7-225F4D041C6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1528318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237446-BF77-448F-A0B7-225F4D041C63}" type="slidenum">
              <a:rPr lang="cs-CZ" smtClean="0"/>
              <a:pPr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308538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237446-BF77-448F-A0B7-225F4D041C63}" type="slidenum">
              <a:rPr lang="cs-CZ" smtClean="0"/>
              <a:pPr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308538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237446-BF77-448F-A0B7-225F4D041C63}" type="slidenum">
              <a:rPr lang="cs-CZ" smtClean="0"/>
              <a:pPr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308538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237446-BF77-448F-A0B7-225F4D041C63}" type="slidenum">
              <a:rPr lang="cs-CZ" smtClean="0"/>
              <a:pPr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30853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pPr/>
              <a:t>29.9.2014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pPr/>
              <a:t>29.9.2014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pPr/>
              <a:t>29.9.2014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pPr/>
              <a:t>29.9.2014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pPr/>
              <a:t>29.9.2014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pPr/>
              <a:t>29.9.2014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pPr/>
              <a:t>29.9.2014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pPr/>
              <a:t>29.9.2014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pPr/>
              <a:t>29.9.2014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1B54CAC9-799C-426B-A024-AD412423978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pPr/>
              <a:t>29.9.2014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pPr/>
              <a:t>29.9.2014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/>
            </a:gs>
            <a:gs pos="100000">
              <a:schemeClr val="accent5">
                <a:lumMod val="40000"/>
                <a:lumOff val="60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8416E81-7677-421D-B0C1-B00E65A84AD0}" type="datetimeFigureOut">
              <a:rPr lang="cs-CZ" smtClean="0"/>
              <a:pPr/>
              <a:t>29.9.2014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B54CAC9-799C-426B-A024-AD4124239788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15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12" Type="http://schemas.openxmlformats.org/officeDocument/2006/relationships/image" Target="../media/image1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png"/><Relationship Id="rId4" Type="http://schemas.openxmlformats.org/officeDocument/2006/relationships/hyperlink" Target="http://commons.wikimedia.org/wiki/File:Pythagorean_Proof_(3).PNG" TargetMode="Externa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13" Type="http://schemas.openxmlformats.org/officeDocument/2006/relationships/image" Target="../media/image30.png"/><Relationship Id="rId18" Type="http://schemas.openxmlformats.org/officeDocument/2006/relationships/image" Target="../media/image35.png"/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12" Type="http://schemas.openxmlformats.org/officeDocument/2006/relationships/image" Target="../media/image29.png"/><Relationship Id="rId17" Type="http://schemas.openxmlformats.org/officeDocument/2006/relationships/image" Target="../media/image34.png"/><Relationship Id="rId2" Type="http://schemas.openxmlformats.org/officeDocument/2006/relationships/image" Target="../media/image19.png"/><Relationship Id="rId16" Type="http://schemas.openxmlformats.org/officeDocument/2006/relationships/image" Target="../media/image33.png"/><Relationship Id="rId20" Type="http://schemas.openxmlformats.org/officeDocument/2006/relationships/image" Target="../media/image3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11" Type="http://schemas.openxmlformats.org/officeDocument/2006/relationships/image" Target="../media/image28.png"/><Relationship Id="rId5" Type="http://schemas.openxmlformats.org/officeDocument/2006/relationships/image" Target="../media/image22.png"/><Relationship Id="rId15" Type="http://schemas.openxmlformats.org/officeDocument/2006/relationships/image" Target="../media/image32.png"/><Relationship Id="rId10" Type="http://schemas.openxmlformats.org/officeDocument/2006/relationships/image" Target="../media/image27.png"/><Relationship Id="rId19" Type="http://schemas.openxmlformats.org/officeDocument/2006/relationships/image" Target="../media/image36.png"/><Relationship Id="rId4" Type="http://schemas.openxmlformats.org/officeDocument/2006/relationships/image" Target="../media/image21.png"/><Relationship Id="rId9" Type="http://schemas.openxmlformats.org/officeDocument/2006/relationships/image" Target="../media/image26.png"/><Relationship Id="rId14" Type="http://schemas.openxmlformats.org/officeDocument/2006/relationships/image" Target="../media/image31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3" Type="http://schemas.openxmlformats.org/officeDocument/2006/relationships/image" Target="../media/image38.png"/><Relationship Id="rId7" Type="http://schemas.openxmlformats.org/officeDocument/2006/relationships/image" Target="../media/image4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png"/><Relationship Id="rId11" Type="http://schemas.openxmlformats.org/officeDocument/2006/relationships/image" Target="../media/image46.png"/><Relationship Id="rId5" Type="http://schemas.openxmlformats.org/officeDocument/2006/relationships/image" Target="../media/image40.png"/><Relationship Id="rId10" Type="http://schemas.openxmlformats.org/officeDocument/2006/relationships/image" Target="../media/image45.png"/><Relationship Id="rId4" Type="http://schemas.openxmlformats.org/officeDocument/2006/relationships/image" Target="../media/image39.png"/><Relationship Id="rId9" Type="http://schemas.openxmlformats.org/officeDocument/2006/relationships/image" Target="../media/image4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13" Type="http://schemas.openxmlformats.org/officeDocument/2006/relationships/image" Target="../media/image57.png"/><Relationship Id="rId3" Type="http://schemas.openxmlformats.org/officeDocument/2006/relationships/image" Target="../media/image47.png"/><Relationship Id="rId7" Type="http://schemas.openxmlformats.org/officeDocument/2006/relationships/image" Target="../media/image51.png"/><Relationship Id="rId12" Type="http://schemas.openxmlformats.org/officeDocument/2006/relationships/image" Target="../media/image5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0.png"/><Relationship Id="rId11" Type="http://schemas.openxmlformats.org/officeDocument/2006/relationships/image" Target="../media/image55.png"/><Relationship Id="rId5" Type="http://schemas.openxmlformats.org/officeDocument/2006/relationships/image" Target="../media/image49.png"/><Relationship Id="rId15" Type="http://schemas.openxmlformats.org/officeDocument/2006/relationships/image" Target="../media/image59.png"/><Relationship Id="rId10" Type="http://schemas.openxmlformats.org/officeDocument/2006/relationships/image" Target="../media/image54.png"/><Relationship Id="rId4" Type="http://schemas.openxmlformats.org/officeDocument/2006/relationships/image" Target="../media/image48.png"/><Relationship Id="rId9" Type="http://schemas.openxmlformats.org/officeDocument/2006/relationships/image" Target="../media/image53.png"/><Relationship Id="rId14" Type="http://schemas.openxmlformats.org/officeDocument/2006/relationships/image" Target="../media/image5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3.png"/><Relationship Id="rId5" Type="http://schemas.openxmlformats.org/officeDocument/2006/relationships/image" Target="../media/image62.png"/><Relationship Id="rId4" Type="http://schemas.openxmlformats.org/officeDocument/2006/relationships/image" Target="../media/image61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9.png"/><Relationship Id="rId3" Type="http://schemas.openxmlformats.org/officeDocument/2006/relationships/image" Target="../media/image64.png"/><Relationship Id="rId7" Type="http://schemas.openxmlformats.org/officeDocument/2006/relationships/image" Target="../media/image6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7.png"/><Relationship Id="rId5" Type="http://schemas.openxmlformats.org/officeDocument/2006/relationships/image" Target="../media/image66.png"/><Relationship Id="rId10" Type="http://schemas.openxmlformats.org/officeDocument/2006/relationships/image" Target="../media/image71.png"/><Relationship Id="rId4" Type="http://schemas.openxmlformats.org/officeDocument/2006/relationships/image" Target="../media/image65.png"/><Relationship Id="rId9" Type="http://schemas.openxmlformats.org/officeDocument/2006/relationships/image" Target="../media/image70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38481" y="3509783"/>
            <a:ext cx="4390438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MATEMATIKA</a:t>
            </a:r>
          </a:p>
          <a:p>
            <a:pPr algn="ctr"/>
            <a:endParaRPr lang="cs-CZ" sz="2800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cs-CZ" sz="32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Pythagorova věta</a:t>
            </a:r>
            <a:endParaRPr lang="cs-CZ" sz="3200" b="1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00000" y="836712"/>
            <a:ext cx="5867400" cy="13478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770056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/>
          <p:nvPr/>
        </p:nvSpPr>
        <p:spPr>
          <a:xfrm>
            <a:off x="275580" y="404664"/>
            <a:ext cx="8640960" cy="468052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371097" y="404664"/>
            <a:ext cx="8352928" cy="35317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Název projektu:  Nové ICT rozvíjí matematické a odborné kompetence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Číslo projektu:  CZ.1.07/1.5.00/34.0228</a:t>
            </a:r>
          </a:p>
          <a:p>
            <a:pPr>
              <a:lnSpc>
                <a:spcPct val="150000"/>
              </a:lnSpc>
            </a:pPr>
            <a:endParaRPr lang="cs-CZ" sz="5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Název školy:  Střední odborná škola Litovel, Komenského 677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Číslo materiálu:  III-2-05-07_Planimetrie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Autor:  Mgr. Jitka Vyhlídalová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Tematický okruh:  Matematika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Ročník:  I.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Datum tvorby</a:t>
            </a:r>
            <a:r>
              <a:rPr lang="cs-CZ" smtClean="0">
                <a:latin typeface="Times New Roman" pitchFamily="18" charset="0"/>
                <a:cs typeface="Times New Roman" pitchFamily="18" charset="0"/>
              </a:rPr>
              <a:t>:  01. 2014  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371097" y="4149080"/>
            <a:ext cx="83529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Autorem materiálu a všech jeho částí, není-li uvedeno jinak,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je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					      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Mgr.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Jitka Vyhlídalová</a:t>
            </a:r>
          </a:p>
          <a:p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8" name="Přímá spojnice 17"/>
          <p:cNvCxnSpPr/>
          <p:nvPr/>
        </p:nvCxnSpPr>
        <p:spPr>
          <a:xfrm>
            <a:off x="268288" y="4034459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" name="Picture 2" descr="G:\DUMY\LOGO SOS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93695" y="1354057"/>
            <a:ext cx="2315553" cy="1946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cxnSp>
        <p:nvCxnSpPr>
          <p:cNvPr id="20" name="Přímá spojnice 19"/>
          <p:cNvCxnSpPr/>
          <p:nvPr/>
        </p:nvCxnSpPr>
        <p:spPr>
          <a:xfrm>
            <a:off x="268288" y="1340768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66036" y="5229200"/>
            <a:ext cx="5688632" cy="130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758730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Obdélník 20"/>
          <p:cNvSpPr/>
          <p:nvPr/>
        </p:nvSpPr>
        <p:spPr>
          <a:xfrm>
            <a:off x="5707375" y="3999556"/>
            <a:ext cx="2276218" cy="579693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2002627" y="692696"/>
            <a:ext cx="4320000" cy="54000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bIns="0" rtlCol="0">
            <a:spAutoFit/>
          </a:bodyPr>
          <a:lstStyle/>
          <a:p>
            <a:pPr algn="ctr"/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Pythagorova věta</a:t>
            </a:r>
          </a:p>
          <a:p>
            <a:pPr algn="ctr"/>
            <a:endParaRPr lang="cs-CZ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Pravoúhlý trojúhelník 2"/>
          <p:cNvSpPr/>
          <p:nvPr/>
        </p:nvSpPr>
        <p:spPr>
          <a:xfrm rot="9134091">
            <a:off x="1752953" y="3639595"/>
            <a:ext cx="2156509" cy="1146420"/>
          </a:xfrm>
          <a:prstGeom prst="rtTriangl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4" name="TextovéPole 3"/>
              <p:cNvSpPr txBox="1"/>
              <p:nvPr/>
            </p:nvSpPr>
            <p:spPr>
              <a:xfrm>
                <a:off x="3494058" y="2748687"/>
                <a:ext cx="39049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𝐶</m:t>
                      </m:r>
                    </m:oMath>
                  </m:oMathPara>
                </a14:m>
                <a:endParaRPr lang="cs-CZ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94058" y="2748687"/>
                <a:ext cx="390492" cy="369332"/>
              </a:xfrm>
              <a:prstGeom prst="rect">
                <a:avLst/>
              </a:prstGeom>
              <a:blipFill rotWithShape="1">
                <a:blip r:embed="rId2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5" name="TextovéPole 4"/>
              <p:cNvSpPr txBox="1"/>
              <p:nvPr/>
            </p:nvSpPr>
            <p:spPr>
              <a:xfrm>
                <a:off x="1257629" y="4129806"/>
                <a:ext cx="39049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𝐴</m:t>
                      </m:r>
                    </m:oMath>
                  </m:oMathPara>
                </a14:m>
                <a:endParaRPr lang="cs-CZ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57629" y="4129806"/>
                <a:ext cx="390492" cy="369332"/>
              </a:xfrm>
              <a:prstGeom prst="rect">
                <a:avLst/>
              </a:prstGeom>
              <a:blipFill rotWithShape="1">
                <a:blip r:embed="rId3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6" name="TextovéPole 5"/>
              <p:cNvSpPr txBox="1"/>
              <p:nvPr/>
            </p:nvSpPr>
            <p:spPr>
              <a:xfrm>
                <a:off x="3986381" y="4104111"/>
                <a:ext cx="40087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𝐵</m:t>
                      </m:r>
                    </m:oMath>
                  </m:oMathPara>
                </a14:m>
                <a:endParaRPr lang="cs-CZ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86381" y="4104111"/>
                <a:ext cx="400879" cy="369332"/>
              </a:xfrm>
              <a:prstGeom prst="rect">
                <a:avLst/>
              </a:prstGeom>
              <a:blipFill rotWithShape="1">
                <a:blip r:embed="rId4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7" name="TextovéPole 6"/>
              <p:cNvSpPr txBox="1"/>
              <p:nvPr/>
            </p:nvSpPr>
            <p:spPr>
              <a:xfrm rot="9158373">
                <a:off x="3317131" y="3091496"/>
                <a:ext cx="39299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 smtClean="0">
                          <a:latin typeface="Cambria Math"/>
                          <a:ea typeface="Cambria Math"/>
                        </a:rPr>
                        <m:t>⊾</m:t>
                      </m:r>
                    </m:oMath>
                  </m:oMathPara>
                </a14:m>
                <a:endParaRPr lang="cs-CZ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rot="9158373">
                <a:off x="3317131" y="3091496"/>
                <a:ext cx="392996" cy="369332"/>
              </a:xfrm>
              <a:prstGeom prst="rect">
                <a:avLst/>
              </a:prstGeom>
              <a:blipFill rotWithShape="1">
                <a:blip r:embed="rId5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8" name="TextovéPole 7"/>
              <p:cNvSpPr txBox="1"/>
              <p:nvPr/>
            </p:nvSpPr>
            <p:spPr>
              <a:xfrm>
                <a:off x="3564895" y="3625750"/>
                <a:ext cx="376257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𝑎</m:t>
                      </m:r>
                    </m:oMath>
                  </m:oMathPara>
                </a14:m>
                <a:endParaRPr lang="cs-CZ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64895" y="3625750"/>
                <a:ext cx="376257" cy="369332"/>
              </a:xfrm>
              <a:prstGeom prst="rect">
                <a:avLst/>
              </a:prstGeom>
              <a:blipFill rotWithShape="1">
                <a:blip r:embed="rId6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TextovéPole 8"/>
          <p:cNvSpPr txBox="1"/>
          <p:nvPr/>
        </p:nvSpPr>
        <p:spPr>
          <a:xfrm>
            <a:off x="2943436" y="3919445"/>
            <a:ext cx="2904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endParaRPr lang="cs-CZ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2630530" y="3530478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endParaRPr lang="cs-CZ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Obdélník 10"/>
          <p:cNvSpPr/>
          <p:nvPr/>
        </p:nvSpPr>
        <p:spPr>
          <a:xfrm rot="19916715">
            <a:off x="3722621" y="2846403"/>
            <a:ext cx="1171434" cy="1159025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Obdélník 11"/>
          <p:cNvSpPr/>
          <p:nvPr/>
        </p:nvSpPr>
        <p:spPr>
          <a:xfrm rot="19930901">
            <a:off x="1096456" y="1886796"/>
            <a:ext cx="2092912" cy="1926582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1648120" y="4215220"/>
            <a:ext cx="2404225" cy="2105358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14" name="TextovéPole 13"/>
              <p:cNvSpPr txBox="1"/>
              <p:nvPr/>
            </p:nvSpPr>
            <p:spPr>
              <a:xfrm>
                <a:off x="4052345" y="3203288"/>
                <a:ext cx="48359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𝑎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14" name="TextovéPole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52345" y="3203288"/>
                <a:ext cx="483594" cy="369332"/>
              </a:xfrm>
              <a:prstGeom prst="rect">
                <a:avLst/>
              </a:prstGeom>
              <a:blipFill rotWithShape="1">
                <a:blip r:embed="rId7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15" name="TextovéPole 14"/>
              <p:cNvSpPr txBox="1"/>
              <p:nvPr/>
            </p:nvSpPr>
            <p:spPr>
              <a:xfrm>
                <a:off x="1901884" y="2628874"/>
                <a:ext cx="48205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𝑏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15" name="TextovéPole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01884" y="2628874"/>
                <a:ext cx="482055" cy="369332"/>
              </a:xfrm>
              <a:prstGeom prst="rect">
                <a:avLst/>
              </a:prstGeom>
              <a:blipFill rotWithShape="1">
                <a:blip r:embed="rId8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16" name="TextovéPole 15"/>
              <p:cNvSpPr txBox="1"/>
              <p:nvPr/>
            </p:nvSpPr>
            <p:spPr>
              <a:xfrm>
                <a:off x="2630530" y="5012432"/>
                <a:ext cx="46679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𝑐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16" name="TextovéPole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30530" y="5012432"/>
                <a:ext cx="466794" cy="369332"/>
              </a:xfrm>
              <a:prstGeom prst="rect">
                <a:avLst/>
              </a:prstGeom>
              <a:blipFill rotWithShape="1">
                <a:blip r:embed="rId9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17" name="TextovéPole 16"/>
              <p:cNvSpPr txBox="1"/>
              <p:nvPr/>
            </p:nvSpPr>
            <p:spPr>
              <a:xfrm>
                <a:off x="5565711" y="1916832"/>
                <a:ext cx="239091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 smtClean="0">
                          <a:latin typeface="Cambria Math"/>
                          <a:ea typeface="Cambria Math"/>
                        </a:rPr>
                        <m:t>⊿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 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𝐴𝐵𝐶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 −  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𝑝𝑟𝑎𝑣𝑜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ú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h𝑙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ý</m:t>
                      </m:r>
                    </m:oMath>
                  </m:oMathPara>
                </a14:m>
                <a:endParaRPr lang="cs-CZ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17" name="TextovéPole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65711" y="1916832"/>
                <a:ext cx="2390911" cy="369332"/>
              </a:xfrm>
              <a:prstGeom prst="rect">
                <a:avLst/>
              </a:prstGeom>
              <a:blipFill rotWithShape="1">
                <a:blip r:embed="rId10" cstate="print"/>
                <a:stretch>
                  <a:fillRect b="-1475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18" name="TextovéPole 17"/>
              <p:cNvSpPr txBox="1"/>
              <p:nvPr/>
            </p:nvSpPr>
            <p:spPr>
              <a:xfrm>
                <a:off x="5580112" y="2286164"/>
                <a:ext cx="326018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𝑐</m:t>
                      </m:r>
                      <m:r>
                        <a:rPr lang="cs-CZ" b="0" i="1" smtClean="0">
                          <a:latin typeface="Cambria Math"/>
                        </a:rPr>
                        <m:t>   </m:t>
                      </m:r>
                      <m:r>
                        <a:rPr lang="cs-CZ" b="0" i="1" smtClean="0">
                          <a:latin typeface="Cambria Math"/>
                        </a:rPr>
                        <m:t>𝑝</m:t>
                      </m:r>
                      <m:r>
                        <a:rPr lang="cs-CZ" b="0" i="1" smtClean="0">
                          <a:latin typeface="Cambria Math"/>
                        </a:rPr>
                        <m:t>ř</m:t>
                      </m:r>
                      <m:r>
                        <a:rPr lang="cs-CZ" b="0" i="1" smtClean="0">
                          <a:latin typeface="Cambria Math"/>
                        </a:rPr>
                        <m:t>𝑒𝑝𝑜𝑛𝑎</m:t>
                      </m:r>
                      <m:r>
                        <a:rPr lang="cs-CZ" b="0" i="1" smtClean="0">
                          <a:latin typeface="Cambria Math"/>
                        </a:rPr>
                        <m:t> −</m:t>
                      </m:r>
                      <m:r>
                        <a:rPr lang="cs-CZ" b="0" i="1" smtClean="0">
                          <a:latin typeface="Cambria Math"/>
                        </a:rPr>
                        <m:t>𝑛𝑒𝑗𝑑𝑒𝑙</m:t>
                      </m:r>
                      <m:r>
                        <a:rPr lang="cs-CZ" b="0" i="1" smtClean="0">
                          <a:latin typeface="Cambria Math"/>
                        </a:rPr>
                        <m:t>ší </m:t>
                      </m:r>
                      <m:r>
                        <a:rPr lang="cs-CZ" b="0" i="1" smtClean="0">
                          <a:latin typeface="Cambria Math"/>
                        </a:rPr>
                        <m:t>𝑠𝑡𝑟𝑎𝑛𝑎</m:t>
                      </m:r>
                    </m:oMath>
                  </m:oMathPara>
                </a14:m>
                <a:endParaRPr lang="cs-CZ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18" name="TextovéPole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80112" y="2286164"/>
                <a:ext cx="3260188" cy="369332"/>
              </a:xfrm>
              <a:prstGeom prst="rect">
                <a:avLst/>
              </a:prstGeom>
              <a:blipFill rotWithShape="1">
                <a:blip r:embed="rId11" cstate="print"/>
                <a:stretch>
                  <a:fillRect b="-1475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19" name="TextovéPole 18"/>
              <p:cNvSpPr txBox="1"/>
              <p:nvPr/>
            </p:nvSpPr>
            <p:spPr>
              <a:xfrm>
                <a:off x="5598260" y="2655496"/>
                <a:ext cx="190334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𝑎</m:t>
                      </m:r>
                      <m:r>
                        <a:rPr lang="cs-CZ" b="0" i="1" smtClean="0">
                          <a:latin typeface="Cambria Math"/>
                        </a:rPr>
                        <m:t>;</m:t>
                      </m:r>
                      <m:r>
                        <a:rPr lang="cs-CZ" b="0" i="1" smtClean="0">
                          <a:latin typeface="Cambria Math"/>
                        </a:rPr>
                        <m:t>𝑏</m:t>
                      </m:r>
                      <m:r>
                        <a:rPr lang="cs-CZ" b="0" i="1" smtClean="0">
                          <a:latin typeface="Cambria Math"/>
                        </a:rPr>
                        <m:t> −  </m:t>
                      </m:r>
                      <m:r>
                        <a:rPr lang="cs-CZ" b="0" i="1" smtClean="0">
                          <a:latin typeface="Cambria Math"/>
                        </a:rPr>
                        <m:t>𝑜𝑑𝑣</m:t>
                      </m:r>
                      <m:r>
                        <a:rPr lang="cs-CZ" b="0" i="1" smtClean="0">
                          <a:latin typeface="Cambria Math"/>
                        </a:rPr>
                        <m:t>ě</m:t>
                      </m:r>
                      <m:r>
                        <a:rPr lang="cs-CZ" b="0" i="1" smtClean="0">
                          <a:latin typeface="Cambria Math"/>
                        </a:rPr>
                        <m:t>𝑠𝑛𝑦</m:t>
                      </m:r>
                    </m:oMath>
                  </m:oMathPara>
                </a14:m>
                <a:endParaRPr lang="cs-CZ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19" name="TextovéPole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98260" y="2655496"/>
                <a:ext cx="1903342" cy="369332"/>
              </a:xfrm>
              <a:prstGeom prst="rect">
                <a:avLst/>
              </a:prstGeom>
              <a:blipFill rotWithShape="1">
                <a:blip r:embed="rId12" cstate="print"/>
                <a:stretch>
                  <a:fillRect b="-166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20" name="TextovéPole 19"/>
              <p:cNvSpPr txBox="1"/>
              <p:nvPr/>
            </p:nvSpPr>
            <p:spPr>
              <a:xfrm>
                <a:off x="5598260" y="4031307"/>
                <a:ext cx="2385333" cy="53296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0" i="1" smtClean="0">
                          <a:latin typeface="Cambria Math"/>
                        </a:rPr>
                        <m:t> </m:t>
                      </m:r>
                      <m:sSup>
                        <m:sSupPr>
                          <m:ctrlPr>
                            <a:rPr lang="cs-CZ" sz="2800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800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𝒄</m:t>
                          </m:r>
                        </m:e>
                        <m:sup>
                          <m:r>
                            <a:rPr lang="cs-CZ" sz="2800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𝟐</m:t>
                          </m:r>
                        </m:sup>
                      </m:sSup>
                      <m:r>
                        <a:rPr lang="cs-CZ" sz="2800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sz="2800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800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𝒂</m:t>
                          </m:r>
                        </m:e>
                        <m:sup>
                          <m:r>
                            <a:rPr lang="cs-CZ" sz="2800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𝟐</m:t>
                          </m:r>
                        </m:sup>
                      </m:sSup>
                      <m:r>
                        <a:rPr lang="cs-CZ" sz="2800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+</m:t>
                      </m:r>
                      <m:sSup>
                        <m:sSupPr>
                          <m:ctrlPr>
                            <a:rPr lang="cs-CZ" sz="2800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800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𝒃</m:t>
                          </m:r>
                        </m:e>
                        <m:sup>
                          <m:r>
                            <a:rPr lang="cs-CZ" sz="2800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𝟐</m:t>
                          </m:r>
                        </m:sup>
                      </m:sSup>
                    </m:oMath>
                  </m:oMathPara>
                </a14:m>
                <a:endParaRPr lang="cs-CZ" sz="2800" b="1" dirty="0">
                  <a:solidFill>
                    <a:srgbClr val="C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20" name="TextovéPole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98260" y="4031307"/>
                <a:ext cx="2385333" cy="532966"/>
              </a:xfrm>
              <a:prstGeom prst="rect">
                <a:avLst/>
              </a:prstGeom>
              <a:blipFill rotWithShape="1">
                <a:blip r:embed="rId13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2" name="TextovéPole 21"/>
          <p:cNvSpPr txBox="1"/>
          <p:nvPr/>
        </p:nvSpPr>
        <p:spPr>
          <a:xfrm>
            <a:off x="4416065" y="5397248"/>
            <a:ext cx="4304361" cy="92333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 každém pravoúhlém trojúhelníku je součet obsahů čtverců nad odvěsnami roven obsahu čtverce nad přeponou.</a:t>
            </a:r>
            <a:endParaRPr lang="cs-CZ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714299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8" grpId="0" animBg="1"/>
      <p:bldP spid="19" grpId="0" animBg="1"/>
      <p:bldP spid="20" grpId="0" animBg="1"/>
      <p:bldP spid="2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002627" y="692696"/>
            <a:ext cx="4320000" cy="57600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bIns="0" rtlCol="0">
            <a:spAutoFit/>
          </a:bodyPr>
          <a:lstStyle/>
          <a:p>
            <a:pPr algn="ctr"/>
            <a:r>
              <a:rPr lang="cs-CZ" sz="2400" b="1" dirty="0" smtClean="0">
                <a:latin typeface="Times New Roman" panose="02020603050405020304" pitchFamily="18" charset="0"/>
                <a:cs typeface="Times New Roman" pitchFamily="18" charset="0"/>
              </a:rPr>
              <a:t>Pythagorova věta</a:t>
            </a:r>
          </a:p>
          <a:p>
            <a:pPr algn="ctr"/>
            <a:endParaRPr lang="cs-CZ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http://upload.wikimedia.org/wikipedia/commons/1/1a/Kapitolinischer_Pythagoras_adjusted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536" y="1891823"/>
            <a:ext cx="2162060" cy="2884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bdélník 2"/>
          <p:cNvSpPr/>
          <p:nvPr/>
        </p:nvSpPr>
        <p:spPr>
          <a:xfrm>
            <a:off x="395536" y="4803595"/>
            <a:ext cx="2168915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Pythagoras ze Samu</a:t>
            </a:r>
            <a:r>
              <a:rPr lang="cs-CZ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cs-CZ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cs-CZ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(Busta v Kapitolském muzeu v Římě)</a:t>
            </a:r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4" name="TextovéPole 3"/>
              <p:cNvSpPr txBox="1"/>
              <p:nvPr/>
            </p:nvSpPr>
            <p:spPr>
              <a:xfrm>
                <a:off x="2566919" y="1885739"/>
                <a:ext cx="3937765" cy="261231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285750" indent="-285750">
                  <a:buFontTx/>
                  <a:buChar char="-"/>
                </a:pPr>
                <a:r>
                  <a:rPr lang="cs-CZ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řecký filozof, matematik a astronom</a:t>
                </a:r>
              </a:p>
              <a:p>
                <a:pPr marL="285750" indent="-285750">
                  <a:buFontTx/>
                  <a:buChar char="-"/>
                </a:pPr>
                <a:endParaRPr lang="cs-CZ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285750" indent="-285750">
                  <a:buFontTx/>
                  <a:buChar char="-"/>
                </a:pPr>
                <a:r>
                  <a:rPr lang="cs-CZ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žil v 6. století před Kristem</a:t>
                </a:r>
              </a:p>
              <a:p>
                <a:pPr marL="285750" indent="-285750">
                  <a:buFontTx/>
                  <a:buChar char="-"/>
                </a:pPr>
                <a:endParaRPr lang="cs-CZ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285750" indent="-285750">
                  <a:buFontTx/>
                  <a:buChar char="-"/>
                </a:pPr>
                <a:r>
                  <a:rPr lang="cs-CZ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Jeho žáci objevili do té doby  neznámá čísla, např.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cs-CZ" i="1" smtClean="0">
                            <a:latin typeface="Cambria Math"/>
                          </a:rPr>
                        </m:ctrlPr>
                      </m:radPr>
                      <m:deg/>
                      <m:e>
                        <m:r>
                          <a:rPr lang="cs-CZ" b="0" i="1" smtClean="0">
                            <a:latin typeface="Cambria Math"/>
                          </a:rPr>
                          <m:t>2</m:t>
                        </m:r>
                      </m:e>
                    </m:rad>
                    <m:r>
                      <a:rPr lang="cs-CZ" b="0" i="1" smtClean="0">
                        <a:latin typeface="Cambria Math"/>
                      </a:rPr>
                      <m:t> </m:t>
                    </m:r>
                  </m:oMath>
                </a14:m>
                <a:endParaRPr lang="cs-CZ" b="0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285750" indent="-285750">
                  <a:buFontTx/>
                  <a:buChar char="-"/>
                </a:pPr>
                <a:endParaRPr lang="cs-CZ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285750" indent="-285750">
                  <a:buFontTx/>
                  <a:buChar char="-"/>
                </a:pPr>
                <a:r>
                  <a:rPr lang="cs-CZ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Pythagorova věta – patří k nejstarším matematickým poznatkům</a:t>
                </a:r>
                <a:endParaRPr lang="cs-CZ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66919" y="1885739"/>
                <a:ext cx="3937765" cy="2612318"/>
              </a:xfrm>
              <a:prstGeom prst="rect">
                <a:avLst/>
              </a:prstGeom>
              <a:blipFill rotWithShape="1">
                <a:blip r:embed="rId3" cstate="print"/>
                <a:stretch>
                  <a:fillRect l="-929" t="-1166" r="-1393" b="-279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extovéPole 4"/>
          <p:cNvSpPr txBox="1"/>
          <p:nvPr/>
        </p:nvSpPr>
        <p:spPr>
          <a:xfrm>
            <a:off x="5096569" y="3261172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(iracionální)</a:t>
            </a:r>
            <a:endParaRPr lang="cs-CZ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8" name="Picture 4" descr="http://upload.wikimedia.org/wikipedia/commons/thumb/1/16/Pythagorean_Proof_%283%29.PNG/220px-Pythagorean_Proof_%283%29.PN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17074" y="1717887"/>
            <a:ext cx="2095500" cy="4067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Obdélník 6"/>
          <p:cNvSpPr/>
          <p:nvPr/>
        </p:nvSpPr>
        <p:spPr>
          <a:xfrm>
            <a:off x="6621339" y="5851689"/>
            <a:ext cx="252028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altLang="cs-CZ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Důkaz Pythagorovy věty</a:t>
            </a:r>
            <a:br>
              <a:rPr lang="cs-CZ" altLang="cs-CZ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cs-CZ" altLang="cs-CZ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(Všechny modré trojúhelníky jsou stejné</a:t>
            </a:r>
            <a:r>
              <a:rPr lang="cs-CZ" altLang="cs-CZ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.)</a:t>
            </a:r>
            <a:endParaRPr lang="cs-CZ" altLang="cs-CZ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89122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ravoúhlý trojúhelník 25"/>
          <p:cNvSpPr/>
          <p:nvPr/>
        </p:nvSpPr>
        <p:spPr>
          <a:xfrm>
            <a:off x="2179062" y="4067600"/>
            <a:ext cx="1224136" cy="2078940"/>
          </a:xfrm>
          <a:prstGeom prst="rtTriangl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TextovéPole 1"/>
          <p:cNvSpPr txBox="1"/>
          <p:nvPr/>
        </p:nvSpPr>
        <p:spPr>
          <a:xfrm>
            <a:off x="2002627" y="692696"/>
            <a:ext cx="4320000" cy="54000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bIns="0" rtlCol="0">
            <a:spAutoFit/>
          </a:bodyPr>
          <a:lstStyle/>
          <a:p>
            <a:pPr algn="ctr"/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Pythagorova věta</a:t>
            </a:r>
          </a:p>
          <a:p>
            <a:pPr algn="ctr"/>
            <a:endParaRPr lang="cs-CZ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645274" y="2935601"/>
            <a:ext cx="774511" cy="369332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anose="02020603050405020304" pitchFamily="18" charset="0"/>
                <a:cs typeface="Times New Roman" pitchFamily="18" charset="0"/>
              </a:rPr>
              <a:t>Př.: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11560" y="1496154"/>
            <a:ext cx="77048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Pomocí Pythagorovy věty můžeme vypočítat třetí stranu pravoúhlého trojúhelníku,  známe-li zbývající dvě:</a:t>
            </a:r>
            <a:endParaRPr lang="cs-CZ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9" name="TextovéPole 8"/>
              <p:cNvSpPr txBox="1"/>
              <p:nvPr/>
            </p:nvSpPr>
            <p:spPr>
              <a:xfrm>
                <a:off x="899592" y="2276872"/>
                <a:ext cx="1642629" cy="44768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𝑐</m:t>
                      </m:r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radPr>
                        <m:deg/>
                        <m:e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𝑎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/>
                            </a:rPr>
                            <m:t>+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𝑏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</m:e>
                      </m:rad>
                    </m:oMath>
                  </m:oMathPara>
                </a14:m>
                <a:endParaRPr lang="cs-CZ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9" name="TextovéPole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99592" y="2276872"/>
                <a:ext cx="1642629" cy="447687"/>
              </a:xfrm>
              <a:prstGeom prst="rect">
                <a:avLst/>
              </a:prstGeom>
              <a:blipFill rotWithShape="1">
                <a:blip r:embed="rId2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10" name="TextovéPole 9"/>
              <p:cNvSpPr txBox="1"/>
              <p:nvPr/>
            </p:nvSpPr>
            <p:spPr>
              <a:xfrm>
                <a:off x="3059832" y="2276872"/>
                <a:ext cx="1646605" cy="44999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𝑎</m:t>
                      </m:r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radPr>
                        <m:deg/>
                        <m:e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𝑐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/>
                            </a:rPr>
                            <m:t>−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𝑏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</m:e>
                      </m:rad>
                    </m:oMath>
                  </m:oMathPara>
                </a14:m>
                <a:endParaRPr lang="cs-CZ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10" name="TextovéPole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59832" y="2276872"/>
                <a:ext cx="1646605" cy="449995"/>
              </a:xfrm>
              <a:prstGeom prst="rect">
                <a:avLst/>
              </a:prstGeom>
              <a:blipFill rotWithShape="1">
                <a:blip r:embed="rId3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12" name="TextovéPole 11"/>
              <p:cNvSpPr txBox="1"/>
              <p:nvPr/>
            </p:nvSpPr>
            <p:spPr>
              <a:xfrm>
                <a:off x="5500446" y="2274286"/>
                <a:ext cx="1644361" cy="44999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𝑏</m:t>
                      </m:r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radPr>
                        <m:deg/>
                        <m:e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𝑐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/>
                            </a:rPr>
                            <m:t>−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𝑎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</m:e>
                      </m:rad>
                    </m:oMath>
                  </m:oMathPara>
                </a14:m>
                <a:endParaRPr lang="cs-CZ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12" name="TextovéPole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00446" y="2274286"/>
                <a:ext cx="1644361" cy="449995"/>
              </a:xfrm>
              <a:prstGeom prst="rect">
                <a:avLst/>
              </a:prstGeom>
              <a:blipFill rotWithShape="1">
                <a:blip r:embed="rId4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4" name="Přímá spojnice 13"/>
          <p:cNvCxnSpPr/>
          <p:nvPr/>
        </p:nvCxnSpPr>
        <p:spPr>
          <a:xfrm>
            <a:off x="611560" y="2724281"/>
            <a:ext cx="7488832" cy="258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15" name="TextovéPole 14"/>
              <p:cNvSpPr txBox="1"/>
              <p:nvPr/>
            </p:nvSpPr>
            <p:spPr>
              <a:xfrm>
                <a:off x="1610280" y="2915279"/>
                <a:ext cx="669674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Vypočítejte výšku rovnostranného trojúhelníku o straně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</a:rPr>
                      <m:t>𝑎</m:t>
                    </m:r>
                    <m:r>
                      <a:rPr lang="cs-CZ" b="0" i="1" smtClean="0">
                        <a:latin typeface="Cambria Math"/>
                      </a:rPr>
                      <m:t>=3,6 </m:t>
                    </m:r>
                    <m:r>
                      <a:rPr lang="cs-CZ" b="0" i="1" smtClean="0">
                        <a:latin typeface="Cambria Math"/>
                      </a:rPr>
                      <m:t>𝑐𝑚</m:t>
                    </m:r>
                    <m:r>
                      <a:rPr lang="cs-CZ" b="0" i="1" smtClean="0">
                        <a:latin typeface="Cambria Math"/>
                      </a:rPr>
                      <m:t>.</m:t>
                    </m:r>
                  </m:oMath>
                </a14:m>
                <a:endParaRPr lang="cs-CZ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15" name="TextovéPole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10280" y="2915279"/>
                <a:ext cx="6696744" cy="369332"/>
              </a:xfrm>
              <a:prstGeom prst="rect">
                <a:avLst/>
              </a:prstGeom>
              <a:blipFill rotWithShape="1">
                <a:blip r:embed="rId5" cstate="print"/>
                <a:stretch>
                  <a:fillRect l="-728" t="-8197" b="-2459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9" name="Přímá spojnice 18"/>
          <p:cNvCxnSpPr/>
          <p:nvPr/>
        </p:nvCxnSpPr>
        <p:spPr>
          <a:xfrm>
            <a:off x="562227" y="3570400"/>
            <a:ext cx="7538165" cy="258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Obdélník 12"/>
          <p:cNvSpPr/>
          <p:nvPr/>
        </p:nvSpPr>
        <p:spPr>
          <a:xfrm>
            <a:off x="502459" y="3717032"/>
            <a:ext cx="91563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Řešení</a:t>
            </a:r>
            <a:r>
              <a:rPr lang="cs-CZ" b="1" dirty="0">
                <a:latin typeface="Times New Roman" pitchFamily="18" charset="0"/>
                <a:cs typeface="Times New Roman" pitchFamily="18" charset="0"/>
              </a:rPr>
              <a:t>:</a:t>
            </a:r>
          </a:p>
        </p:txBody>
      </p:sp>
      <p:sp>
        <p:nvSpPr>
          <p:cNvPr id="3" name="Rovnoramenný trojúhelník 2"/>
          <p:cNvSpPr/>
          <p:nvPr/>
        </p:nvSpPr>
        <p:spPr>
          <a:xfrm>
            <a:off x="881517" y="4086364"/>
            <a:ext cx="2552347" cy="2078940"/>
          </a:xfrm>
          <a:prstGeom prst="triangle">
            <a:avLst>
              <a:gd name="adj" fmla="val 50373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4" name="TextovéPole 3"/>
              <p:cNvSpPr txBox="1"/>
              <p:nvPr/>
            </p:nvSpPr>
            <p:spPr>
              <a:xfrm>
                <a:off x="2002627" y="3698268"/>
                <a:ext cx="39049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𝐶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02627" y="3698268"/>
                <a:ext cx="390492" cy="369332"/>
              </a:xfrm>
              <a:prstGeom prst="rect">
                <a:avLst/>
              </a:prstGeom>
              <a:blipFill rotWithShape="1">
                <a:blip r:embed="rId6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16" name="TextovéPole 15"/>
              <p:cNvSpPr txBox="1"/>
              <p:nvPr/>
            </p:nvSpPr>
            <p:spPr>
              <a:xfrm>
                <a:off x="3233424" y="6165304"/>
                <a:ext cx="40087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𝐵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16" name="TextovéPole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33424" y="6165304"/>
                <a:ext cx="400879" cy="369332"/>
              </a:xfrm>
              <a:prstGeom prst="rect">
                <a:avLst/>
              </a:prstGeom>
              <a:blipFill rotWithShape="1">
                <a:blip r:embed="rId7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17" name="TextovéPole 16"/>
              <p:cNvSpPr txBox="1"/>
              <p:nvPr/>
            </p:nvSpPr>
            <p:spPr>
              <a:xfrm>
                <a:off x="686271" y="6165304"/>
                <a:ext cx="39049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𝐴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17" name="TextovéPole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6271" y="6165304"/>
                <a:ext cx="390492" cy="369332"/>
              </a:xfrm>
              <a:prstGeom prst="rect">
                <a:avLst/>
              </a:prstGeom>
              <a:blipFill rotWithShape="1">
                <a:blip r:embed="rId8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5" name="Obdélník 4"/>
              <p:cNvSpPr/>
              <p:nvPr/>
            </p:nvSpPr>
            <p:spPr>
              <a:xfrm>
                <a:off x="1720906" y="6169496"/>
                <a:ext cx="901977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>
                          <a:latin typeface="Cambria Math"/>
                        </a:rPr>
                        <m:t>3,6 </m:t>
                      </m:r>
                      <m:r>
                        <a:rPr lang="cs-CZ" i="1">
                          <a:latin typeface="Cambria Math"/>
                        </a:rPr>
                        <m:t>𝑐𝑚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5" name="Obdélník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20906" y="6169496"/>
                <a:ext cx="901977" cy="369332"/>
              </a:xfrm>
              <a:prstGeom prst="rect">
                <a:avLst/>
              </a:prstGeom>
              <a:blipFill rotWithShape="1">
                <a:blip r:embed="rId9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18" name="Obdélník 17"/>
              <p:cNvSpPr/>
              <p:nvPr/>
            </p:nvSpPr>
            <p:spPr>
              <a:xfrm>
                <a:off x="581540" y="4780747"/>
                <a:ext cx="901977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>
                          <a:latin typeface="Cambria Math"/>
                        </a:rPr>
                        <m:t>3,6 </m:t>
                      </m:r>
                      <m:r>
                        <a:rPr lang="cs-CZ" i="1">
                          <a:latin typeface="Cambria Math"/>
                        </a:rPr>
                        <m:t>𝑐𝑚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18" name="Obdélník 1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1540" y="4780747"/>
                <a:ext cx="901977" cy="369332"/>
              </a:xfrm>
              <a:prstGeom prst="rect">
                <a:avLst/>
              </a:prstGeom>
              <a:blipFill rotWithShape="1">
                <a:blip r:embed="rId10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20" name="Obdélník 19"/>
              <p:cNvSpPr/>
              <p:nvPr/>
            </p:nvSpPr>
            <p:spPr>
              <a:xfrm>
                <a:off x="2732326" y="4756502"/>
                <a:ext cx="901977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>
                          <a:latin typeface="Cambria Math"/>
                        </a:rPr>
                        <m:t>3,6 </m:t>
                      </m:r>
                      <m:r>
                        <a:rPr lang="cs-CZ" i="1">
                          <a:latin typeface="Cambria Math"/>
                        </a:rPr>
                        <m:t>𝑐𝑚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20" name="Obdélník 1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32326" y="4756502"/>
                <a:ext cx="901977" cy="369332"/>
              </a:xfrm>
              <a:prstGeom prst="rect">
                <a:avLst/>
              </a:prstGeom>
              <a:blipFill rotWithShape="1">
                <a:blip r:embed="rId11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7" name="Přímá spojnice 6"/>
          <p:cNvCxnSpPr>
            <a:stCxn id="3" idx="0"/>
            <a:endCxn id="3" idx="3"/>
          </p:cNvCxnSpPr>
          <p:nvPr/>
        </p:nvCxnSpPr>
        <p:spPr>
          <a:xfrm>
            <a:off x="2167211" y="4086364"/>
            <a:ext cx="0" cy="20789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21" name="TextovéPole 20"/>
              <p:cNvSpPr txBox="1"/>
              <p:nvPr/>
            </p:nvSpPr>
            <p:spPr>
              <a:xfrm>
                <a:off x="2088507" y="5150460"/>
                <a:ext cx="45371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/>
                            </a:rPr>
                            <m:t>𝑣</m:t>
                          </m:r>
                        </m:e>
                        <m:sub>
                          <m:r>
                            <a:rPr lang="cs-CZ" b="0" i="1" smtClean="0">
                              <a:latin typeface="Cambria Math"/>
                            </a:rPr>
                            <m:t>𝑐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21" name="TextovéPole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88507" y="5150460"/>
                <a:ext cx="453714" cy="369332"/>
              </a:xfrm>
              <a:prstGeom prst="rect">
                <a:avLst/>
              </a:prstGeom>
              <a:blipFill rotWithShape="1">
                <a:blip r:embed="rId12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22" name="TextovéPole 21"/>
              <p:cNvSpPr txBox="1"/>
              <p:nvPr/>
            </p:nvSpPr>
            <p:spPr>
              <a:xfrm>
                <a:off x="2002627" y="5905451"/>
                <a:ext cx="40107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 smtClean="0">
                          <a:latin typeface="Cambria Math"/>
                          <a:ea typeface="Cambria Math"/>
                        </a:rPr>
                        <m:t>⊾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22" name="TextovéPole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02627" y="5905451"/>
                <a:ext cx="401071" cy="369332"/>
              </a:xfrm>
              <a:prstGeom prst="rect">
                <a:avLst/>
              </a:prstGeom>
              <a:blipFill rotWithShape="1">
                <a:blip r:embed="rId13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24" name="Obdélník 23"/>
              <p:cNvSpPr/>
              <p:nvPr/>
            </p:nvSpPr>
            <p:spPr>
              <a:xfrm>
                <a:off x="1208893" y="5831507"/>
                <a:ext cx="901978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1,8</m:t>
                      </m:r>
                      <m:r>
                        <a:rPr lang="cs-CZ" i="1">
                          <a:latin typeface="Cambria Math"/>
                        </a:rPr>
                        <m:t> </m:t>
                      </m:r>
                      <m:r>
                        <a:rPr lang="cs-CZ" i="1">
                          <a:latin typeface="Cambria Math"/>
                        </a:rPr>
                        <m:t>𝑐𝑚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24" name="Obdélník 2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08893" y="5831507"/>
                <a:ext cx="901978" cy="369332"/>
              </a:xfrm>
              <a:prstGeom prst="rect">
                <a:avLst/>
              </a:prstGeom>
              <a:blipFill rotWithShape="1">
                <a:blip r:embed="rId14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25" name="Obdélník 24"/>
              <p:cNvSpPr/>
              <p:nvPr/>
            </p:nvSpPr>
            <p:spPr>
              <a:xfrm>
                <a:off x="2344311" y="5820598"/>
                <a:ext cx="901978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1,8</m:t>
                      </m:r>
                      <m:r>
                        <a:rPr lang="cs-CZ" i="1">
                          <a:latin typeface="Cambria Math"/>
                        </a:rPr>
                        <m:t> </m:t>
                      </m:r>
                      <m:r>
                        <a:rPr lang="cs-CZ" i="1">
                          <a:latin typeface="Cambria Math"/>
                        </a:rPr>
                        <m:t>𝑐𝑚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25" name="Obdélník 2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44311" y="5820598"/>
                <a:ext cx="901978" cy="369332"/>
              </a:xfrm>
              <a:prstGeom prst="rect">
                <a:avLst/>
              </a:prstGeom>
              <a:blipFill rotWithShape="1">
                <a:blip r:embed="rId15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29" name="TextovéPole 28"/>
              <p:cNvSpPr txBox="1"/>
              <p:nvPr/>
            </p:nvSpPr>
            <p:spPr>
              <a:xfrm>
                <a:off x="4486833" y="3910593"/>
                <a:ext cx="1961947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3,6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1,8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+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sSub>
                            <m:sSub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𝑣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/>
                                </a:rPr>
                                <m:t>𝑐</m:t>
                              </m:r>
                            </m:sub>
                          </m:sSub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29" name="TextovéPole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86833" y="3910593"/>
                <a:ext cx="1961947" cy="369332"/>
              </a:xfrm>
              <a:prstGeom prst="rect">
                <a:avLst/>
              </a:prstGeom>
              <a:blipFill rotWithShape="1">
                <a:blip r:embed="rId16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30" name="Obdélník 29"/>
              <p:cNvSpPr/>
              <p:nvPr/>
            </p:nvSpPr>
            <p:spPr>
              <a:xfrm>
                <a:off x="4486833" y="4387170"/>
                <a:ext cx="1468544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sSup>
                      <m:sSupPr>
                        <m:ctrlPr>
                          <a:rPr lang="cs-CZ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i="1">
                            <a:latin typeface="Cambria Math"/>
                          </a:rPr>
                          <m:t>3,6</m:t>
                        </m:r>
                      </m:e>
                      <m:sup>
                        <m:r>
                          <a:rPr lang="cs-CZ" i="1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cs-CZ" b="0" i="1" smtClean="0">
                        <a:latin typeface="Cambria Math"/>
                      </a:rPr>
                      <m:t>−</m:t>
                    </m:r>
                    <m:sSup>
                      <m:sSupPr>
                        <m:ctrlPr>
                          <a:rPr lang="cs-CZ" i="1">
                            <a:latin typeface="Cambria Math"/>
                          </a:rPr>
                        </m:ctrlPr>
                      </m:sSupPr>
                      <m:e>
                        <m:r>
                          <a:rPr lang="cs-CZ" i="1">
                            <a:latin typeface="Cambria Math"/>
                          </a:rPr>
                          <m:t>1,8</m:t>
                        </m:r>
                      </m:e>
                      <m:sup>
                        <m:r>
                          <a:rPr lang="cs-CZ" i="1"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r>
                  <a:rPr lang="cs-CZ" dirty="0" smtClean="0"/>
                  <a:t> =</a:t>
                </a:r>
                <a:endParaRPr lang="cs-CZ" dirty="0"/>
              </a:p>
            </p:txBody>
          </p:sp>
        </mc:Choice>
        <mc:Fallback>
          <p:sp>
            <p:nvSpPr>
              <p:cNvPr id="30" name="Obdélník 2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86833" y="4387170"/>
                <a:ext cx="1468544" cy="369332"/>
              </a:xfrm>
              <a:prstGeom prst="rect">
                <a:avLst/>
              </a:prstGeom>
              <a:blipFill rotWithShape="1">
                <a:blip r:embed="rId17" cstate="print"/>
                <a:stretch>
                  <a:fillRect t="-8333" r="-2905" b="-266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31" name="Obdélník 30"/>
              <p:cNvSpPr/>
              <p:nvPr/>
            </p:nvSpPr>
            <p:spPr>
              <a:xfrm>
                <a:off x="5837425" y="4387170"/>
                <a:ext cx="561051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i="1">
                              <a:latin typeface="Cambria Math"/>
                            </a:rPr>
                          </m:ctrlPr>
                        </m:sSupPr>
                        <m:e>
                          <m:sSub>
                            <m:sSubPr>
                              <m:ctrlPr>
                                <a:rPr lang="cs-CZ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cs-CZ" i="1">
                                  <a:latin typeface="Cambria Math"/>
                                </a:rPr>
                                <m:t>𝑣</m:t>
                              </m:r>
                            </m:e>
                            <m:sub>
                              <m:r>
                                <a:rPr lang="cs-CZ" i="1">
                                  <a:latin typeface="Cambria Math"/>
                                </a:rPr>
                                <m:t>𝑐</m:t>
                              </m:r>
                            </m:sub>
                          </m:sSub>
                        </m:e>
                        <m:sup>
                          <m:r>
                            <a:rPr lang="cs-CZ" i="1">
                              <a:latin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31" name="Obdélník 3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37425" y="4387170"/>
                <a:ext cx="561051" cy="369332"/>
              </a:xfrm>
              <a:prstGeom prst="rect">
                <a:avLst/>
              </a:prstGeom>
              <a:blipFill rotWithShape="1">
                <a:blip r:embed="rId18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32" name="TextovéPole 31"/>
              <p:cNvSpPr txBox="1"/>
              <p:nvPr/>
            </p:nvSpPr>
            <p:spPr>
              <a:xfrm>
                <a:off x="4514614" y="4780747"/>
                <a:ext cx="2026067" cy="42774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/>
                            </a:rPr>
                            <m:t>𝑣</m:t>
                          </m:r>
                        </m:e>
                        <m:sub>
                          <m:r>
                            <a:rPr lang="cs-CZ" b="0" i="1" smtClean="0">
                              <a:latin typeface="Cambria Math"/>
                            </a:rPr>
                            <m:t>𝑐</m:t>
                          </m:r>
                        </m:sub>
                      </m:sSub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radPr>
                        <m:deg/>
                        <m:e>
                          <m:sSup>
                            <m:sSupPr>
                              <m:ctrlPr>
                                <a:rPr lang="cs-CZ" i="1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i="1">
                                  <a:latin typeface="Cambria Math"/>
                                </a:rPr>
                                <m:t>3,6</m:t>
                              </m:r>
                            </m:e>
                            <m:sup>
                              <m:r>
                                <a:rPr lang="cs-CZ" i="1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  <m:r>
                            <a:rPr lang="cs-CZ" i="1">
                              <a:latin typeface="Cambria Math"/>
                            </a:rPr>
                            <m:t>−</m:t>
                          </m:r>
                          <m:sSup>
                            <m:sSupPr>
                              <m:ctrlPr>
                                <a:rPr lang="cs-CZ" i="1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i="1">
                                  <a:latin typeface="Cambria Math"/>
                                </a:rPr>
                                <m:t>1,8</m:t>
                              </m:r>
                            </m:e>
                            <m:sup>
                              <m:r>
                                <a:rPr lang="cs-CZ" i="1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</m:e>
                      </m:rad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32" name="TextovéPole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14614" y="4780747"/>
                <a:ext cx="2026067" cy="427746"/>
              </a:xfrm>
              <a:prstGeom prst="rect">
                <a:avLst/>
              </a:prstGeom>
              <a:blipFill rotWithShape="1">
                <a:blip r:embed="rId19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33" name="TextovéPole 32"/>
              <p:cNvSpPr txBox="1"/>
              <p:nvPr/>
            </p:nvSpPr>
            <p:spPr>
              <a:xfrm>
                <a:off x="4540694" y="5208493"/>
                <a:ext cx="141468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/>
                            </a:rPr>
                            <m:t>𝑣</m:t>
                          </m:r>
                        </m:e>
                        <m:sub>
                          <m:r>
                            <a:rPr lang="cs-CZ" b="0" i="1" smtClean="0">
                              <a:latin typeface="Cambria Math"/>
                            </a:rPr>
                            <m:t>𝑐</m:t>
                          </m:r>
                        </m:sub>
                      </m:sSub>
                      <m:r>
                        <a:rPr lang="cs-CZ" b="0" i="1" smtClean="0">
                          <a:latin typeface="Cambria Math"/>
                        </a:rPr>
                        <m:t>=3,1 </m:t>
                      </m:r>
                      <m:r>
                        <a:rPr lang="cs-CZ" b="0" i="1" smtClean="0">
                          <a:latin typeface="Cambria Math"/>
                        </a:rPr>
                        <m:t>𝑐𝑚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33" name="TextovéPole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40694" y="5208493"/>
                <a:ext cx="1414683" cy="369332"/>
              </a:xfrm>
              <a:prstGeom prst="rect">
                <a:avLst/>
              </a:prstGeom>
              <a:blipFill rotWithShape="1">
                <a:blip r:embed="rId20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5" name="Přímá spojnice 34"/>
          <p:cNvCxnSpPr/>
          <p:nvPr/>
        </p:nvCxnSpPr>
        <p:spPr>
          <a:xfrm flipH="1">
            <a:off x="4706438" y="5548808"/>
            <a:ext cx="113098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TextovéPole 37"/>
          <p:cNvSpPr txBox="1"/>
          <p:nvPr/>
        </p:nvSpPr>
        <p:spPr>
          <a:xfrm>
            <a:off x="3793297" y="5773295"/>
            <a:ext cx="46493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Výška rovnostranného trojúhelníku je 3,1 cm.</a:t>
            </a:r>
            <a:endParaRPr lang="cs-CZ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40" name="Přímá spojnice 39"/>
          <p:cNvCxnSpPr/>
          <p:nvPr/>
        </p:nvCxnSpPr>
        <p:spPr>
          <a:xfrm flipH="1">
            <a:off x="3883134" y="6090117"/>
            <a:ext cx="436127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5310901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11" grpId="0" animBg="1"/>
      <p:bldP spid="9" grpId="0" animBg="1"/>
      <p:bldP spid="10" grpId="0" animBg="1"/>
      <p:bldP spid="12" grpId="0" animBg="1"/>
      <p:bldP spid="15" grpId="0" animBg="1"/>
      <p:bldP spid="13" grpId="0"/>
      <p:bldP spid="3" grpId="0" animBg="1"/>
      <p:bldP spid="4" grpId="0" animBg="1"/>
      <p:bldP spid="16" grpId="0" animBg="1"/>
      <p:bldP spid="17" grpId="0" animBg="1"/>
      <p:bldP spid="5" grpId="0" animBg="1"/>
      <p:bldP spid="18" grpId="0" animBg="1"/>
      <p:bldP spid="20" grpId="0" animBg="1"/>
      <p:bldP spid="21" grpId="0" animBg="1"/>
      <p:bldP spid="22" grpId="0" animBg="1"/>
      <p:bldP spid="24" grpId="0" animBg="1"/>
      <p:bldP spid="25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ravoúhlý trojúhelník 17"/>
          <p:cNvSpPr/>
          <p:nvPr/>
        </p:nvSpPr>
        <p:spPr>
          <a:xfrm flipH="1">
            <a:off x="1123263" y="3212852"/>
            <a:ext cx="2419514" cy="1080244"/>
          </a:xfrm>
          <a:prstGeom prst="rtTriangl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TextovéPole 1"/>
          <p:cNvSpPr txBox="1"/>
          <p:nvPr/>
        </p:nvSpPr>
        <p:spPr>
          <a:xfrm>
            <a:off x="2002627" y="692696"/>
            <a:ext cx="4320000" cy="54000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bIns="0" rtlCol="0">
            <a:spAutoFit/>
          </a:bodyPr>
          <a:lstStyle/>
          <a:p>
            <a:pPr algn="ctr"/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Pythagorova věta</a:t>
            </a:r>
          </a:p>
          <a:p>
            <a:pPr algn="ctr"/>
            <a:endParaRPr lang="cs-CZ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67544" y="1772816"/>
            <a:ext cx="774511" cy="369332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anose="02020603050405020304" pitchFamily="18" charset="0"/>
                <a:cs typeface="Times New Roman" pitchFamily="18" charset="0"/>
              </a:rPr>
              <a:t>Př.: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4" name="TextovéPole 3"/>
              <p:cNvSpPr txBox="1"/>
              <p:nvPr/>
            </p:nvSpPr>
            <p:spPr>
              <a:xfrm>
                <a:off x="1362463" y="1634316"/>
                <a:ext cx="7596336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Volejbalové hřiště je obdélník o stranách </a:t>
                </a:r>
                <a14:m>
                  <m:oMath xmlns:m="http://schemas.openxmlformats.org/officeDocument/2006/math">
                    <m:r>
                      <a:rPr lang="cs-CZ" i="1">
                        <a:latin typeface="Cambria Math"/>
                      </a:rPr>
                      <m:t>𝑎</m:t>
                    </m:r>
                    <m:r>
                      <a:rPr lang="cs-CZ" i="1">
                        <a:latin typeface="Cambria Math"/>
                      </a:rPr>
                      <m:t>=18 </m:t>
                    </m:r>
                    <m:r>
                      <a:rPr lang="cs-CZ" i="1">
                        <a:latin typeface="Cambria Math"/>
                      </a:rPr>
                      <m:t>𝑚</m:t>
                    </m:r>
                    <m:r>
                      <a:rPr lang="cs-CZ" i="1">
                        <a:latin typeface="Cambria Math"/>
                      </a:rPr>
                      <m:t>;</m:t>
                    </m:r>
                    <m:r>
                      <a:rPr lang="cs-CZ" i="1">
                        <a:latin typeface="Cambria Math"/>
                      </a:rPr>
                      <m:t>𝑏</m:t>
                    </m:r>
                    <m:r>
                      <a:rPr lang="cs-CZ" i="1">
                        <a:latin typeface="Cambria Math"/>
                      </a:rPr>
                      <m:t>=9 </m:t>
                    </m:r>
                    <m:r>
                      <a:rPr lang="cs-CZ" i="1">
                        <a:latin typeface="Cambria Math"/>
                      </a:rPr>
                      <m:t>𝑚</m:t>
                    </m:r>
                  </m:oMath>
                </a14:m>
                <a:r>
                  <a:rPr lang="cs-CZ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 </a:t>
                </a:r>
              </a:p>
              <a:p>
                <a:r>
                  <a:rPr lang="cs-CZ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Určete délku úhlopříčky tohoto obdélníku.</a:t>
                </a:r>
                <a:endParaRPr lang="cs-CZ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62463" y="1634316"/>
                <a:ext cx="7596336" cy="646331"/>
              </a:xfrm>
              <a:prstGeom prst="rect">
                <a:avLst/>
              </a:prstGeom>
              <a:blipFill rotWithShape="1">
                <a:blip r:embed="rId3" cstate="print"/>
                <a:stretch>
                  <a:fillRect l="-722" t="-4717" b="-1415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7" name="Přímá spojnice 6"/>
          <p:cNvCxnSpPr/>
          <p:nvPr/>
        </p:nvCxnSpPr>
        <p:spPr>
          <a:xfrm flipH="1">
            <a:off x="467544" y="2420888"/>
            <a:ext cx="7272809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Obdélník 8"/>
          <p:cNvSpPr/>
          <p:nvPr/>
        </p:nvSpPr>
        <p:spPr>
          <a:xfrm>
            <a:off x="446828" y="2564904"/>
            <a:ext cx="91563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Řešení</a:t>
            </a:r>
            <a:r>
              <a:rPr lang="cs-CZ" b="1" dirty="0">
                <a:latin typeface="Times New Roman" pitchFamily="18" charset="0"/>
                <a:cs typeface="Times New Roman" pitchFamily="18" charset="0"/>
              </a:rPr>
              <a:t>:</a:t>
            </a:r>
          </a:p>
        </p:txBody>
      </p:sp>
      <p:sp>
        <p:nvSpPr>
          <p:cNvPr id="10" name="Obdélník 9"/>
          <p:cNvSpPr/>
          <p:nvPr/>
        </p:nvSpPr>
        <p:spPr>
          <a:xfrm>
            <a:off x="1115616" y="3212976"/>
            <a:ext cx="2448272" cy="108012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11" name="Obdélník 10"/>
              <p:cNvSpPr/>
              <p:nvPr/>
            </p:nvSpPr>
            <p:spPr>
              <a:xfrm>
                <a:off x="2002627" y="4293096"/>
                <a:ext cx="748090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>
                          <a:latin typeface="Cambria Math"/>
                        </a:rPr>
                        <m:t>18 </m:t>
                      </m:r>
                      <m:r>
                        <a:rPr lang="cs-CZ" i="1">
                          <a:latin typeface="Cambria Math"/>
                        </a:rPr>
                        <m:t>𝑚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11" name="Obdélník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02627" y="4293096"/>
                <a:ext cx="748090" cy="369332"/>
              </a:xfrm>
              <a:prstGeom prst="rect">
                <a:avLst/>
              </a:prstGeom>
              <a:blipFill rotWithShape="1">
                <a:blip r:embed="rId4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12" name="Obdélník 11"/>
              <p:cNvSpPr/>
              <p:nvPr/>
            </p:nvSpPr>
            <p:spPr>
              <a:xfrm>
                <a:off x="3542777" y="3613666"/>
                <a:ext cx="619850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>
                          <a:latin typeface="Cambria Math"/>
                        </a:rPr>
                        <m:t>9 </m:t>
                      </m:r>
                      <m:r>
                        <a:rPr lang="cs-CZ" i="1">
                          <a:latin typeface="Cambria Math"/>
                        </a:rPr>
                        <m:t>𝑚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12" name="Obdélník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42777" y="3613666"/>
                <a:ext cx="619850" cy="369332"/>
              </a:xfrm>
              <a:prstGeom prst="rect">
                <a:avLst/>
              </a:prstGeom>
              <a:blipFill rotWithShape="1">
                <a:blip r:embed="rId5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4" name="Přímá spojnice 13"/>
          <p:cNvCxnSpPr/>
          <p:nvPr/>
        </p:nvCxnSpPr>
        <p:spPr>
          <a:xfrm flipH="1">
            <a:off x="1115616" y="3212976"/>
            <a:ext cx="2448272" cy="108012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17" name="TextovéPole 16"/>
              <p:cNvSpPr txBox="1"/>
              <p:nvPr/>
            </p:nvSpPr>
            <p:spPr>
              <a:xfrm>
                <a:off x="1958494" y="3429000"/>
                <a:ext cx="38125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𝑢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17" name="TextovéPole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58494" y="3429000"/>
                <a:ext cx="381258" cy="369332"/>
              </a:xfrm>
              <a:prstGeom prst="rect">
                <a:avLst/>
              </a:prstGeom>
              <a:blipFill rotWithShape="1">
                <a:blip r:embed="rId6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19" name="TextovéPole 18"/>
              <p:cNvSpPr txBox="1"/>
              <p:nvPr/>
            </p:nvSpPr>
            <p:spPr>
              <a:xfrm rot="16200000" flipH="1">
                <a:off x="3189229" y="4063151"/>
                <a:ext cx="560185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 smtClean="0">
                          <a:latin typeface="Cambria Math"/>
                          <a:ea typeface="Cambria Math"/>
                        </a:rPr>
                        <m:t>⊾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19" name="TextovéPole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rot="16200000" flipH="1">
                <a:off x="3189229" y="4063151"/>
                <a:ext cx="560185" cy="369332"/>
              </a:xfrm>
              <a:prstGeom prst="rect">
                <a:avLst/>
              </a:prstGeom>
              <a:blipFill rotWithShape="1">
                <a:blip r:embed="rId7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20" name="TextovéPole 19"/>
              <p:cNvSpPr txBox="1"/>
              <p:nvPr/>
            </p:nvSpPr>
            <p:spPr>
              <a:xfrm>
                <a:off x="4921538" y="3005653"/>
                <a:ext cx="166507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𝑢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18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+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9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20" name="TextovéPole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21538" y="3005653"/>
                <a:ext cx="1665071" cy="369332"/>
              </a:xfrm>
              <a:prstGeom prst="rect">
                <a:avLst/>
              </a:prstGeom>
              <a:blipFill rotWithShape="1">
                <a:blip r:embed="rId8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21" name="TextovéPole 20"/>
              <p:cNvSpPr txBox="1"/>
              <p:nvPr/>
            </p:nvSpPr>
            <p:spPr>
              <a:xfrm>
                <a:off x="4921538" y="3523016"/>
                <a:ext cx="1729191" cy="43544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𝑢</m:t>
                      </m:r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cs-CZ" i="1" smtClean="0">
                              <a:latin typeface="Cambria Math"/>
                            </a:rPr>
                          </m:ctrlPr>
                        </m:radPr>
                        <m:deg/>
                        <m:e>
                          <m:sSup>
                            <m:sSupPr>
                              <m:ctrlPr>
                                <a:rPr lang="cs-CZ" i="1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i="1">
                                  <a:latin typeface="Cambria Math"/>
                                </a:rPr>
                                <m:t>18</m:t>
                              </m:r>
                            </m:e>
                            <m:sup>
                              <m:r>
                                <a:rPr lang="cs-CZ" i="1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  <m:r>
                            <a:rPr lang="cs-CZ" i="1">
                              <a:latin typeface="Cambria Math"/>
                            </a:rPr>
                            <m:t>+</m:t>
                          </m:r>
                          <m:sSup>
                            <m:sSupPr>
                              <m:ctrlPr>
                                <a:rPr lang="cs-CZ" i="1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i="1">
                                  <a:latin typeface="Cambria Math"/>
                                </a:rPr>
                                <m:t>9</m:t>
                              </m:r>
                            </m:e>
                            <m:sup>
                              <m:r>
                                <a:rPr lang="cs-CZ" i="1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</m:e>
                      </m:rad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21" name="TextovéPole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21538" y="3523016"/>
                <a:ext cx="1729191" cy="435440"/>
              </a:xfrm>
              <a:prstGeom prst="rect">
                <a:avLst/>
              </a:prstGeom>
              <a:blipFill rotWithShape="1">
                <a:blip r:embed="rId9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22" name="TextovéPole 21"/>
              <p:cNvSpPr txBox="1"/>
              <p:nvPr/>
            </p:nvSpPr>
            <p:spPr>
              <a:xfrm>
                <a:off x="4921538" y="4062403"/>
                <a:ext cx="1218923" cy="40754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𝑢</m:t>
                      </m:r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radPr>
                        <m:deg/>
                        <m:e>
                          <m:r>
                            <a:rPr lang="cs-CZ" b="0" i="1" smtClean="0">
                              <a:latin typeface="Cambria Math"/>
                            </a:rPr>
                            <m:t>405</m:t>
                          </m:r>
                        </m:e>
                      </m:rad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22" name="TextovéPole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21538" y="4062403"/>
                <a:ext cx="1218923" cy="407547"/>
              </a:xfrm>
              <a:prstGeom prst="rect">
                <a:avLst/>
              </a:prstGeom>
              <a:blipFill rotWithShape="1">
                <a:blip r:embed="rId10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23" name="TextovéPole 22"/>
              <p:cNvSpPr txBox="1"/>
              <p:nvPr/>
            </p:nvSpPr>
            <p:spPr>
              <a:xfrm>
                <a:off x="4921538" y="4531666"/>
                <a:ext cx="149290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𝑢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≐20,12 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𝑚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23" name="TextovéPole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21538" y="4531666"/>
                <a:ext cx="1492909" cy="369332"/>
              </a:xfrm>
              <a:prstGeom prst="rect">
                <a:avLst/>
              </a:prstGeom>
              <a:blipFill rotWithShape="1">
                <a:blip r:embed="rId11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5" name="Přímá spojnice 24"/>
          <p:cNvCxnSpPr/>
          <p:nvPr/>
        </p:nvCxnSpPr>
        <p:spPr>
          <a:xfrm flipH="1">
            <a:off x="4921538" y="4900998"/>
            <a:ext cx="1492909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ovéPole 25"/>
          <p:cNvSpPr txBox="1"/>
          <p:nvPr/>
        </p:nvSpPr>
        <p:spPr>
          <a:xfrm>
            <a:off x="1115616" y="5229200"/>
            <a:ext cx="64087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Délka úhlopříčky obdélníkového hřiště je přibližně 20,12 m</a:t>
            </a:r>
            <a:r>
              <a:rPr lang="cs-CZ" dirty="0" smtClean="0"/>
              <a:t>.</a:t>
            </a:r>
            <a:endParaRPr lang="cs-CZ" dirty="0"/>
          </a:p>
        </p:txBody>
      </p:sp>
      <p:cxnSp>
        <p:nvCxnSpPr>
          <p:cNvPr id="27" name="Přímá spojnice 26"/>
          <p:cNvCxnSpPr/>
          <p:nvPr/>
        </p:nvCxnSpPr>
        <p:spPr>
          <a:xfrm flipH="1">
            <a:off x="1123264" y="5598532"/>
            <a:ext cx="596901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5012135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9" grpId="0"/>
      <p:bldP spid="10" grpId="0" animBg="1"/>
      <p:bldP spid="11" grpId="0" animBg="1"/>
      <p:bldP spid="12" grpId="0" animBg="1"/>
      <p:bldP spid="17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Pravoúhlý trojúhelník 41"/>
          <p:cNvSpPr/>
          <p:nvPr/>
        </p:nvSpPr>
        <p:spPr>
          <a:xfrm flipH="1">
            <a:off x="2103613" y="2805562"/>
            <a:ext cx="474151" cy="839202"/>
          </a:xfrm>
          <a:prstGeom prst="rtTriangl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TextovéPole 1"/>
          <p:cNvSpPr txBox="1"/>
          <p:nvPr/>
        </p:nvSpPr>
        <p:spPr>
          <a:xfrm>
            <a:off x="2002627" y="692696"/>
            <a:ext cx="4320000" cy="54000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bIns="0" rtlCol="0">
            <a:spAutoFit/>
          </a:bodyPr>
          <a:lstStyle/>
          <a:p>
            <a:pPr algn="ctr"/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Pythagorova věta</a:t>
            </a:r>
          </a:p>
          <a:p>
            <a:pPr algn="ctr"/>
            <a:endParaRPr lang="cs-CZ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67544" y="1772816"/>
            <a:ext cx="774511" cy="369332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anose="02020603050405020304" pitchFamily="18" charset="0"/>
                <a:cs typeface="Times New Roman" pitchFamily="18" charset="0"/>
              </a:rPr>
              <a:t>Př.: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235785" y="1634316"/>
            <a:ext cx="75963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 polokruhovité desky má být podle obr. vyříznut čtverec. Určete velikost jeho strany a, je-li poloměr desky 10 cm.</a:t>
            </a:r>
          </a:p>
        </p:txBody>
      </p:sp>
      <p:cxnSp>
        <p:nvCxnSpPr>
          <p:cNvPr id="7" name="Přímá spojnice 6"/>
          <p:cNvCxnSpPr/>
          <p:nvPr/>
        </p:nvCxnSpPr>
        <p:spPr>
          <a:xfrm flipH="1">
            <a:off x="467545" y="2243343"/>
            <a:ext cx="8136903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Obdélník 8"/>
          <p:cNvSpPr/>
          <p:nvPr/>
        </p:nvSpPr>
        <p:spPr>
          <a:xfrm>
            <a:off x="396981" y="2357518"/>
            <a:ext cx="91563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Řešení</a:t>
            </a:r>
            <a:r>
              <a:rPr lang="cs-CZ" b="1" dirty="0">
                <a:latin typeface="Times New Roman" pitchFamily="18" charset="0"/>
                <a:cs typeface="Times New Roman" pitchFamily="18" charset="0"/>
              </a:rPr>
              <a:t>:</a:t>
            </a:r>
          </a:p>
        </p:txBody>
      </p:sp>
      <p:sp>
        <p:nvSpPr>
          <p:cNvPr id="8" name="Vývojový diagram: spojnice 7"/>
          <p:cNvSpPr/>
          <p:nvPr/>
        </p:nvSpPr>
        <p:spPr>
          <a:xfrm>
            <a:off x="1155608" y="2708660"/>
            <a:ext cx="1944216" cy="1872208"/>
          </a:xfrm>
          <a:prstGeom prst="flowChartConnector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5" name="Přímá spojnice 14"/>
          <p:cNvCxnSpPr>
            <a:stCxn id="8" idx="6"/>
            <a:endCxn id="8" idx="2"/>
          </p:cNvCxnSpPr>
          <p:nvPr/>
        </p:nvCxnSpPr>
        <p:spPr>
          <a:xfrm flipH="1">
            <a:off x="1155608" y="3644764"/>
            <a:ext cx="1944216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Obdélník 15"/>
          <p:cNvSpPr/>
          <p:nvPr/>
        </p:nvSpPr>
        <p:spPr>
          <a:xfrm>
            <a:off x="882476" y="3661987"/>
            <a:ext cx="2592288" cy="100811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8" name="Obdélník 27"/>
          <p:cNvSpPr/>
          <p:nvPr/>
        </p:nvSpPr>
        <p:spPr>
          <a:xfrm>
            <a:off x="1653771" y="2805562"/>
            <a:ext cx="899893" cy="83920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29" name="TextovéPole 28"/>
              <p:cNvSpPr txBox="1"/>
              <p:nvPr/>
            </p:nvSpPr>
            <p:spPr>
              <a:xfrm>
                <a:off x="799230" y="3644764"/>
                <a:ext cx="39049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𝐴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29" name="TextovéPole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99230" y="3644764"/>
                <a:ext cx="390492" cy="369332"/>
              </a:xfrm>
              <a:prstGeom prst="rect">
                <a:avLst/>
              </a:prstGeom>
              <a:blipFill rotWithShape="1">
                <a:blip r:embed="rId3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30" name="TextovéPole 29"/>
              <p:cNvSpPr txBox="1"/>
              <p:nvPr/>
            </p:nvSpPr>
            <p:spPr>
              <a:xfrm>
                <a:off x="3073885" y="3644764"/>
                <a:ext cx="40087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𝐵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30" name="TextovéPole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73885" y="3644764"/>
                <a:ext cx="400879" cy="369332"/>
              </a:xfrm>
              <a:prstGeom prst="rect">
                <a:avLst/>
              </a:prstGeom>
              <a:blipFill rotWithShape="1">
                <a:blip r:embed="rId4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1" name="Obdélník 30"/>
          <p:cNvSpPr/>
          <p:nvPr/>
        </p:nvSpPr>
        <p:spPr>
          <a:xfrm>
            <a:off x="2006137" y="2777679"/>
            <a:ext cx="3449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endParaRPr lang="cs-CZ" dirty="0"/>
          </a:p>
        </p:txBody>
      </p:sp>
      <p:sp>
        <p:nvSpPr>
          <p:cNvPr id="32" name="Obdélník 31"/>
          <p:cNvSpPr/>
          <p:nvPr/>
        </p:nvSpPr>
        <p:spPr>
          <a:xfrm>
            <a:off x="2547810" y="3147011"/>
            <a:ext cx="3449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endParaRPr lang="cs-CZ" dirty="0"/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33" name="TextovéPole 32"/>
              <p:cNvSpPr txBox="1"/>
              <p:nvPr/>
            </p:nvSpPr>
            <p:spPr>
              <a:xfrm>
                <a:off x="1919371" y="3644764"/>
                <a:ext cx="36869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𝑆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33" name="TextovéPole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19371" y="3644764"/>
                <a:ext cx="368691" cy="369332"/>
              </a:xfrm>
              <a:prstGeom prst="rect">
                <a:avLst/>
              </a:prstGeom>
              <a:blipFill rotWithShape="1">
                <a:blip r:embed="rId5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5" name="Přímá spojnice 34"/>
          <p:cNvCxnSpPr/>
          <p:nvPr/>
        </p:nvCxnSpPr>
        <p:spPr>
          <a:xfrm>
            <a:off x="2138143" y="3597650"/>
            <a:ext cx="0" cy="16744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36" name="TextovéPole 35"/>
              <p:cNvSpPr txBox="1"/>
              <p:nvPr/>
            </p:nvSpPr>
            <p:spPr>
              <a:xfrm>
                <a:off x="2553664" y="3580427"/>
                <a:ext cx="35644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𝑟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36" name="TextovéPole 3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53664" y="3580427"/>
                <a:ext cx="356443" cy="369332"/>
              </a:xfrm>
              <a:prstGeom prst="rect">
                <a:avLst/>
              </a:prstGeom>
              <a:blipFill rotWithShape="1">
                <a:blip r:embed="rId6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8" name="Přímá spojnice 37"/>
          <p:cNvCxnSpPr/>
          <p:nvPr/>
        </p:nvCxnSpPr>
        <p:spPr>
          <a:xfrm flipV="1">
            <a:off x="2127716" y="2805562"/>
            <a:ext cx="425948" cy="85642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39" name="TextovéPole 38"/>
              <p:cNvSpPr txBox="1"/>
              <p:nvPr/>
            </p:nvSpPr>
            <p:spPr>
              <a:xfrm>
                <a:off x="2103716" y="3049109"/>
                <a:ext cx="35644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𝑟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39" name="TextovéPole 3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03716" y="3049109"/>
                <a:ext cx="356443" cy="369332"/>
              </a:xfrm>
              <a:prstGeom prst="rect">
                <a:avLst/>
              </a:prstGeom>
              <a:blipFill rotWithShape="1">
                <a:blip r:embed="rId7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41" name="TextovéPole 40"/>
              <p:cNvSpPr txBox="1"/>
              <p:nvPr/>
            </p:nvSpPr>
            <p:spPr>
              <a:xfrm>
                <a:off x="2241784" y="3274015"/>
                <a:ext cx="311880" cy="40735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sz="120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1200" b="0" i="1" smtClean="0">
                              <a:latin typeface="Cambria Math"/>
                            </a:rPr>
                            <m:t>𝑎</m:t>
                          </m:r>
                        </m:num>
                        <m:den>
                          <m:r>
                            <a:rPr lang="cs-CZ" sz="1200" b="0" i="1" smtClean="0">
                              <a:latin typeface="Cambria Math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cs-CZ" sz="1200" dirty="0"/>
              </a:p>
            </p:txBody>
          </p:sp>
        </mc:Choice>
        <mc:Fallback>
          <p:sp>
            <p:nvSpPr>
              <p:cNvPr id="41" name="TextovéPole 4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41784" y="3274015"/>
                <a:ext cx="311880" cy="407356"/>
              </a:xfrm>
              <a:prstGeom prst="rect">
                <a:avLst/>
              </a:prstGeom>
              <a:blipFill rotWithShape="1">
                <a:blip r:embed="rId8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43" name="TextovéPole 42"/>
              <p:cNvSpPr txBox="1"/>
              <p:nvPr/>
            </p:nvSpPr>
            <p:spPr>
              <a:xfrm>
                <a:off x="4488228" y="2502924"/>
                <a:ext cx="1813573" cy="64408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𝑟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𝑎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+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cs-CZ" b="0" i="1" smtClean="0"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cs-CZ" b="0" i="1" smtClean="0">
                                      <a:latin typeface="Cambria Math"/>
                                    </a:rPr>
                                    <m:t>𝑎</m:t>
                                  </m:r>
                                </m:num>
                                <m:den>
                                  <m:r>
                                    <a:rPr lang="cs-CZ" b="0" i="1" smtClean="0">
                                      <a:latin typeface="Cambria Math"/>
                                    </a:rPr>
                                    <m:t>2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43" name="TextovéPole 4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88228" y="2502924"/>
                <a:ext cx="1813573" cy="644087"/>
              </a:xfrm>
              <a:prstGeom prst="rect">
                <a:avLst/>
              </a:prstGeom>
              <a:blipFill rotWithShape="1">
                <a:blip r:embed="rId9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44" name="TextovéPole 43"/>
              <p:cNvSpPr txBox="1"/>
              <p:nvPr/>
            </p:nvSpPr>
            <p:spPr>
              <a:xfrm>
                <a:off x="4488228" y="3108644"/>
                <a:ext cx="1892056" cy="61959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𝑎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+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cs-CZ" b="0" i="1" smtClean="0"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cs-CZ" b="0" i="1" smtClean="0">
                                      <a:latin typeface="Cambria Math"/>
                                    </a:rPr>
                                    <m:t>𝑎</m:t>
                                  </m:r>
                                </m:num>
                                <m:den>
                                  <m:r>
                                    <a:rPr lang="cs-CZ" b="0" i="1" smtClean="0">
                                      <a:latin typeface="Cambria Math"/>
                                    </a:rPr>
                                    <m:t>2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44" name="TextovéPole 4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88228" y="3108644"/>
                <a:ext cx="1892056" cy="619593"/>
              </a:xfrm>
              <a:prstGeom prst="rect">
                <a:avLst/>
              </a:prstGeom>
              <a:blipFill rotWithShape="1">
                <a:blip r:embed="rId10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45" name="TextovéPole 44"/>
              <p:cNvSpPr txBox="1"/>
              <p:nvPr/>
            </p:nvSpPr>
            <p:spPr>
              <a:xfrm>
                <a:off x="4488228" y="3661988"/>
                <a:ext cx="1795620" cy="67082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 smtClean="0">
                          <a:latin typeface="Cambria Math"/>
                        </a:rPr>
                        <m:t>1</m:t>
                      </m:r>
                      <m:r>
                        <a:rPr lang="cs-CZ" b="0" i="1" smtClean="0">
                          <a:latin typeface="Cambria Math"/>
                        </a:rPr>
                        <m:t>00= 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𝑎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+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𝑎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4</m:t>
                          </m:r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45" name="TextovéPole 4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88228" y="3661988"/>
                <a:ext cx="1795620" cy="670825"/>
              </a:xfrm>
              <a:prstGeom prst="rect">
                <a:avLst/>
              </a:prstGeom>
              <a:blipFill rotWithShape="1">
                <a:blip r:embed="rId11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8" name="Přímá spojnice 47"/>
          <p:cNvCxnSpPr/>
          <p:nvPr/>
        </p:nvCxnSpPr>
        <p:spPr>
          <a:xfrm flipH="1">
            <a:off x="5833915" y="5466387"/>
            <a:ext cx="101341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50" name="TextovéPole 49"/>
              <p:cNvSpPr txBox="1"/>
              <p:nvPr/>
            </p:nvSpPr>
            <p:spPr>
              <a:xfrm>
                <a:off x="6376067" y="3861655"/>
                <a:ext cx="59343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/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∙4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50" name="TextovéPole 4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76067" y="3861655"/>
                <a:ext cx="593432" cy="369332"/>
              </a:xfrm>
              <a:prstGeom prst="rect">
                <a:avLst/>
              </a:prstGeom>
              <a:blipFill rotWithShape="1">
                <a:blip r:embed="rId12" cstate="print"/>
                <a:stretch>
                  <a:fillRect b="-1147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51" name="TextovéPole 50"/>
              <p:cNvSpPr txBox="1"/>
              <p:nvPr/>
            </p:nvSpPr>
            <p:spPr>
              <a:xfrm>
                <a:off x="4535996" y="4300767"/>
                <a:ext cx="129791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400=5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𝑎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51" name="TextovéPole 5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35996" y="4300767"/>
                <a:ext cx="1297919" cy="369332"/>
              </a:xfrm>
              <a:prstGeom prst="rect">
                <a:avLst/>
              </a:prstGeom>
              <a:blipFill rotWithShape="1">
                <a:blip r:embed="rId13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52" name="TextovéPole 51"/>
              <p:cNvSpPr txBox="1"/>
              <p:nvPr/>
            </p:nvSpPr>
            <p:spPr>
              <a:xfrm>
                <a:off x="4684870" y="4694866"/>
                <a:ext cx="104143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𝑎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=80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52" name="TextovéPole 5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84870" y="4694866"/>
                <a:ext cx="1041439" cy="369332"/>
              </a:xfrm>
              <a:prstGeom prst="rect">
                <a:avLst/>
              </a:prstGeom>
              <a:blipFill rotWithShape="1">
                <a:blip r:embed="rId14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53" name="TextovéPole 52"/>
              <p:cNvSpPr txBox="1"/>
              <p:nvPr/>
            </p:nvSpPr>
            <p:spPr>
              <a:xfrm>
                <a:off x="4684870" y="5064198"/>
                <a:ext cx="2046650" cy="40197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/>
                  <a:t>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</a:rPr>
                      <m:t>𝑎</m:t>
                    </m:r>
                    <m:r>
                      <a:rPr lang="cs-CZ" b="0" i="1" smtClean="0">
                        <a:latin typeface="Cambria Math"/>
                      </a:rPr>
                      <m:t>=</m:t>
                    </m:r>
                    <m:rad>
                      <m:radPr>
                        <m:degHide m:val="on"/>
                        <m:ctrlPr>
                          <a:rPr lang="cs-CZ" b="0" i="1" smtClean="0">
                            <a:latin typeface="Cambria Math"/>
                          </a:rPr>
                        </m:ctrlPr>
                      </m:radPr>
                      <m:deg/>
                      <m:e>
                        <m:r>
                          <a:rPr lang="cs-CZ" b="0" i="1" smtClean="0">
                            <a:latin typeface="Cambria Math"/>
                          </a:rPr>
                          <m:t>80</m:t>
                        </m:r>
                      </m:e>
                    </m:rad>
                    <m:r>
                      <a:rPr lang="cs-CZ" i="1">
                        <a:latin typeface="Cambria Math"/>
                        <a:ea typeface="Cambria Math"/>
                      </a:rPr>
                      <m:t>≐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8,9 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𝑐𝑚</m:t>
                    </m:r>
                  </m:oMath>
                </a14:m>
                <a:endParaRPr lang="cs-CZ" dirty="0"/>
              </a:p>
            </p:txBody>
          </p:sp>
        </mc:Choice>
        <mc:Fallback>
          <p:sp>
            <p:nvSpPr>
              <p:cNvPr id="53" name="TextovéPole 5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84870" y="5064198"/>
                <a:ext cx="2046650" cy="401970"/>
              </a:xfrm>
              <a:prstGeom prst="rect">
                <a:avLst/>
              </a:prstGeom>
              <a:blipFill rotWithShape="1">
                <a:blip r:embed="rId15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4" name="TextovéPole 53"/>
          <p:cNvSpPr txBox="1"/>
          <p:nvPr/>
        </p:nvSpPr>
        <p:spPr>
          <a:xfrm>
            <a:off x="799230" y="5661248"/>
            <a:ext cx="42347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Velikost strany čtverce je přibližně 8,9 cm</a:t>
            </a:r>
            <a:r>
              <a:rPr lang="cs-CZ" dirty="0" smtClean="0"/>
              <a:t>.</a:t>
            </a:r>
            <a:endParaRPr lang="cs-CZ" dirty="0"/>
          </a:p>
        </p:txBody>
      </p:sp>
      <p:cxnSp>
        <p:nvCxnSpPr>
          <p:cNvPr id="56" name="Přímá spojnice 55"/>
          <p:cNvCxnSpPr/>
          <p:nvPr/>
        </p:nvCxnSpPr>
        <p:spPr>
          <a:xfrm flipH="1">
            <a:off x="890568" y="6030580"/>
            <a:ext cx="397755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9270094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nimBg="1"/>
      <p:bldP spid="9" grpId="0"/>
      <p:bldP spid="8" grpId="0" animBg="1"/>
      <p:bldP spid="28" grpId="0" animBg="1"/>
      <p:bldP spid="29" grpId="0" animBg="1"/>
      <p:bldP spid="30" grpId="0" animBg="1"/>
      <p:bldP spid="31" grpId="0"/>
      <p:bldP spid="32" grpId="0"/>
      <p:bldP spid="33" grpId="0" animBg="1"/>
      <p:bldP spid="36" grpId="0" animBg="1"/>
      <p:bldP spid="39" grpId="0" animBg="1"/>
      <p:bldP spid="41" grpId="0" animBg="1"/>
      <p:bldP spid="43" grpId="0" animBg="1"/>
      <p:bldP spid="44" grpId="0" animBg="1"/>
      <p:bldP spid="45" grpId="0" animBg="1"/>
      <p:bldP spid="50" grpId="0" animBg="1"/>
      <p:bldP spid="51" grpId="0" animBg="1"/>
      <p:bldP spid="52" grpId="0" animBg="1"/>
      <p:bldP spid="53" grpId="0" animBg="1"/>
      <p:bldP spid="5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002627" y="692696"/>
            <a:ext cx="4320000" cy="54000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bIns="0" rtlCol="0">
            <a:spAutoFit/>
          </a:bodyPr>
          <a:lstStyle/>
          <a:p>
            <a:pPr algn="ctr"/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Pythagorova věta</a:t>
            </a:r>
          </a:p>
          <a:p>
            <a:pPr algn="ctr"/>
            <a:endParaRPr lang="cs-CZ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67544" y="1588150"/>
            <a:ext cx="76328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Obrácená věta k větě Pythagorově</a:t>
            </a:r>
            <a:r>
              <a:rPr lang="cs-CZ" dirty="0" smtClean="0"/>
              <a:t>:</a:t>
            </a:r>
            <a:endParaRPr lang="cs-CZ" dirty="0"/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6" name="TextovéPole 5"/>
              <p:cNvSpPr txBox="1"/>
              <p:nvPr/>
            </p:nvSpPr>
            <p:spPr>
              <a:xfrm>
                <a:off x="886263" y="2204864"/>
                <a:ext cx="6552728" cy="1023998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Jestliže v trojúhelníku s délkami stran x, y, z platí</a:t>
                </a:r>
              </a:p>
              <a:p>
                <a:pPr algn="ctr"/>
                <a14:m>
                  <m:oMath xmlns:m="http://schemas.openxmlformats.org/officeDocument/2006/math">
                    <m:sSup>
                      <m:sSupPr>
                        <m:ctrlPr>
                          <a:rPr lang="cs-CZ" sz="2400" b="1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400" b="1" i="1" smtClean="0">
                            <a:latin typeface="Cambria Math"/>
                          </a:rPr>
                          <m:t>𝒛</m:t>
                        </m:r>
                      </m:e>
                      <m:sup>
                        <m:r>
                          <a:rPr lang="cs-CZ" sz="2400" b="1" i="1" smtClean="0">
                            <a:latin typeface="Cambria Math"/>
                          </a:rPr>
                          <m:t>𝟐</m:t>
                        </m:r>
                      </m:sup>
                    </m:sSup>
                    <m:r>
                      <a:rPr lang="cs-CZ" sz="2400" b="1" i="1" smtClean="0">
                        <a:latin typeface="Cambria Math"/>
                      </a:rPr>
                      <m:t>=</m:t>
                    </m:r>
                    <m:sSup>
                      <m:sSupPr>
                        <m:ctrlPr>
                          <a:rPr lang="cs-CZ" sz="2400" b="1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400" b="1" i="1" smtClean="0">
                            <a:latin typeface="Cambria Math"/>
                          </a:rPr>
                          <m:t>𝒙</m:t>
                        </m:r>
                      </m:e>
                      <m:sup>
                        <m:r>
                          <a:rPr lang="cs-CZ" sz="2400" b="1" i="1" smtClean="0">
                            <a:latin typeface="Cambria Math"/>
                          </a:rPr>
                          <m:t>𝟐</m:t>
                        </m:r>
                      </m:sup>
                    </m:sSup>
                    <m:r>
                      <a:rPr lang="cs-CZ" sz="2400" b="1" i="1" smtClean="0">
                        <a:latin typeface="Cambria Math"/>
                      </a:rPr>
                      <m:t>+</m:t>
                    </m:r>
                    <m:sSup>
                      <m:sSupPr>
                        <m:ctrlPr>
                          <a:rPr lang="cs-CZ" sz="2400" b="1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400" b="1" i="1" smtClean="0">
                            <a:latin typeface="Cambria Math"/>
                          </a:rPr>
                          <m:t>𝒚</m:t>
                        </m:r>
                      </m:e>
                      <m:sup>
                        <m:r>
                          <a:rPr lang="cs-CZ" sz="2400" b="1" i="1" smtClean="0">
                            <a:latin typeface="Cambria Math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cs-CZ" sz="24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</a:t>
                </a:r>
              </a:p>
              <a:p>
                <a:r>
                  <a:rPr lang="cs-CZ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je pravoúhlý s pravým úhlem proti straně z.</a:t>
                </a:r>
                <a:endParaRPr lang="cs-CZ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6263" y="2204864"/>
                <a:ext cx="6552728" cy="1023998"/>
              </a:xfrm>
              <a:prstGeom prst="rect">
                <a:avLst/>
              </a:prstGeom>
              <a:blipFill rotWithShape="1">
                <a:blip r:embed="rId3" cstate="print"/>
                <a:stretch>
                  <a:fillRect l="-650" t="-2353" b="-8235"/>
                </a:stretch>
              </a:blipFill>
              <a:ln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TextovéPole 11"/>
          <p:cNvSpPr txBox="1"/>
          <p:nvPr/>
        </p:nvSpPr>
        <p:spPr>
          <a:xfrm>
            <a:off x="590774" y="3973706"/>
            <a:ext cx="35510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Pamatuj!</a:t>
            </a:r>
            <a:endParaRPr lang="cs-CZ" dirty="0"/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13" name="TextovéPole 12"/>
              <p:cNvSpPr txBox="1"/>
              <p:nvPr/>
            </p:nvSpPr>
            <p:spPr>
              <a:xfrm>
                <a:off x="595742" y="4518412"/>
                <a:ext cx="576064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Jestliže v trojúhelníku  se stranami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</a:rPr>
                      <m:t>𝑥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≤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𝑦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≤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𝑧</m:t>
                    </m:r>
                  </m:oMath>
                </a14:m>
                <a:endParaRPr lang="cs-CZ" dirty="0"/>
              </a:p>
            </p:txBody>
          </p:sp>
        </mc:Choice>
        <mc:Fallback>
          <p:sp>
            <p:nvSpPr>
              <p:cNvPr id="13" name="TextovéPole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5742" y="4518412"/>
                <a:ext cx="5760640" cy="369332"/>
              </a:xfrm>
              <a:prstGeom prst="rect">
                <a:avLst/>
              </a:prstGeom>
              <a:blipFill rotWithShape="1">
                <a:blip r:embed="rId4" cstate="print"/>
                <a:stretch>
                  <a:fillRect l="-952" t="-8197" b="-2459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14" name="TextovéPole 13"/>
              <p:cNvSpPr txBox="1"/>
              <p:nvPr/>
            </p:nvSpPr>
            <p:spPr>
              <a:xfrm>
                <a:off x="670758" y="5013176"/>
                <a:ext cx="424622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𝑎</m:t>
                      </m:r>
                      <m:r>
                        <a:rPr lang="cs-CZ" b="0" i="1" smtClean="0">
                          <a:latin typeface="Cambria Math"/>
                        </a:rPr>
                        <m:t>) </m:t>
                      </m:r>
                      <m:r>
                        <a:rPr lang="cs-CZ" b="1" i="1" smtClean="0">
                          <a:latin typeface="Cambria Math"/>
                        </a:rPr>
                        <m:t>𝒑𝒍𝒂𝒕</m:t>
                      </m:r>
                      <m:r>
                        <a:rPr lang="cs-CZ" b="1" i="1" smtClean="0">
                          <a:latin typeface="Cambria Math"/>
                        </a:rPr>
                        <m:t>í 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+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𝑦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𝑧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, </m:t>
                      </m:r>
                      <m:r>
                        <a:rPr lang="cs-CZ" b="0" i="1" smtClean="0">
                          <a:latin typeface="Cambria Math"/>
                        </a:rPr>
                        <m:t>𝑝𝑎𝑘</m:t>
                      </m:r>
                      <m:r>
                        <a:rPr lang="cs-CZ" b="0" i="1" smtClean="0">
                          <a:latin typeface="Cambria Math"/>
                        </a:rPr>
                        <m:t> </m:t>
                      </m:r>
                      <m:r>
                        <a:rPr lang="cs-CZ" b="1" i="1" smtClean="0">
                          <a:latin typeface="Cambria Math"/>
                        </a:rPr>
                        <m:t>𝒋𝒆</m:t>
                      </m:r>
                      <m:r>
                        <a:rPr lang="cs-CZ" b="0" i="1" smtClean="0">
                          <a:latin typeface="Cambria Math"/>
                        </a:rPr>
                        <m:t> </m:t>
                      </m:r>
                      <m:r>
                        <a:rPr lang="cs-CZ" b="0" i="1" smtClean="0">
                          <a:latin typeface="Cambria Math"/>
                        </a:rPr>
                        <m:t>𝑝𝑟𝑎𝑣𝑜</m:t>
                      </m:r>
                      <m:r>
                        <a:rPr lang="cs-CZ" b="0" i="1" smtClean="0">
                          <a:latin typeface="Cambria Math"/>
                        </a:rPr>
                        <m:t>ú</m:t>
                      </m:r>
                      <m:r>
                        <a:rPr lang="cs-CZ" b="0" i="1" smtClean="0">
                          <a:latin typeface="Cambria Math"/>
                        </a:rPr>
                        <m:t>h𝑙</m:t>
                      </m:r>
                      <m:r>
                        <a:rPr lang="cs-CZ" b="0" i="1" smtClean="0">
                          <a:latin typeface="Cambria Math"/>
                        </a:rPr>
                        <m:t>ý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14" name="TextovéPole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0758" y="5013176"/>
                <a:ext cx="4246226" cy="369332"/>
              </a:xfrm>
              <a:prstGeom prst="rect">
                <a:avLst/>
              </a:prstGeom>
              <a:blipFill rotWithShape="1">
                <a:blip r:embed="rId5" cstate="print"/>
                <a:stretch>
                  <a:fillRect b="-1311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40" name="TextovéPole 39"/>
              <p:cNvSpPr txBox="1"/>
              <p:nvPr/>
            </p:nvSpPr>
            <p:spPr>
              <a:xfrm>
                <a:off x="678406" y="5531076"/>
                <a:ext cx="475995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𝑏</m:t>
                      </m:r>
                      <m:r>
                        <a:rPr lang="cs-CZ" b="0" i="1" smtClean="0">
                          <a:latin typeface="Cambria Math"/>
                        </a:rPr>
                        <m:t>) </m:t>
                      </m:r>
                      <m:r>
                        <a:rPr lang="cs-CZ" b="1" i="1" smtClean="0">
                          <a:latin typeface="Cambria Math"/>
                        </a:rPr>
                        <m:t>𝒏𝒆𝒑𝒍𝒂𝒕</m:t>
                      </m:r>
                      <m:r>
                        <a:rPr lang="cs-CZ" b="1" i="1" smtClean="0">
                          <a:latin typeface="Cambria Math"/>
                        </a:rPr>
                        <m:t>í 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+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𝑦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𝑧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, </m:t>
                      </m:r>
                      <m:r>
                        <a:rPr lang="cs-CZ" b="0" i="1" smtClean="0">
                          <a:latin typeface="Cambria Math"/>
                        </a:rPr>
                        <m:t>𝑝𝑎𝑘</m:t>
                      </m:r>
                      <m:r>
                        <a:rPr lang="cs-CZ" b="0" i="1" smtClean="0">
                          <a:latin typeface="Cambria Math"/>
                        </a:rPr>
                        <m:t> </m:t>
                      </m:r>
                      <m:r>
                        <a:rPr lang="cs-CZ" b="1" i="1" smtClean="0">
                          <a:latin typeface="Cambria Math"/>
                        </a:rPr>
                        <m:t>𝒏𝒆𝒏</m:t>
                      </m:r>
                      <m:r>
                        <a:rPr lang="cs-CZ" b="1" i="1" smtClean="0">
                          <a:latin typeface="Cambria Math"/>
                        </a:rPr>
                        <m:t>í </m:t>
                      </m:r>
                      <m:r>
                        <a:rPr lang="cs-CZ" b="0" i="1" smtClean="0">
                          <a:latin typeface="Cambria Math"/>
                        </a:rPr>
                        <m:t>𝑝𝑟𝑎𝑣𝑜</m:t>
                      </m:r>
                      <m:r>
                        <a:rPr lang="cs-CZ" b="0" i="1" smtClean="0">
                          <a:latin typeface="Cambria Math"/>
                        </a:rPr>
                        <m:t>ú</m:t>
                      </m:r>
                      <m:r>
                        <a:rPr lang="cs-CZ" b="0" i="1" smtClean="0">
                          <a:latin typeface="Cambria Math"/>
                        </a:rPr>
                        <m:t>h𝑙</m:t>
                      </m:r>
                      <m:r>
                        <a:rPr lang="cs-CZ" b="0" i="1" smtClean="0">
                          <a:latin typeface="Cambria Math"/>
                        </a:rPr>
                        <m:t>ý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40" name="TextovéPole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8406" y="5531076"/>
                <a:ext cx="4759956" cy="369332"/>
              </a:xfrm>
              <a:prstGeom prst="rect">
                <a:avLst/>
              </a:prstGeom>
              <a:blipFill rotWithShape="1">
                <a:blip r:embed="rId6" cstate="print"/>
                <a:stretch>
                  <a:fillRect b="-1311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xmlns="" val="11790111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2" grpId="0"/>
      <p:bldP spid="13" grpId="0" animBg="1"/>
      <p:bldP spid="14" grpId="0" animBg="1"/>
      <p:bldP spid="4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002627" y="692696"/>
            <a:ext cx="4320000" cy="54000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bIns="0" rtlCol="0">
            <a:spAutoFit/>
          </a:bodyPr>
          <a:lstStyle/>
          <a:p>
            <a:pPr algn="ctr"/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Pythagorova věta</a:t>
            </a:r>
          </a:p>
          <a:p>
            <a:pPr algn="ctr"/>
            <a:endParaRPr lang="cs-CZ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467544" y="1772816"/>
            <a:ext cx="774511" cy="369332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anose="02020603050405020304" pitchFamily="18" charset="0"/>
                <a:cs typeface="Times New Roman" pitchFamily="18" charset="0"/>
              </a:rPr>
              <a:t>Př.: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547664" y="1628800"/>
            <a:ext cx="69127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Rozhodněte, zda některý z trojúhelníků o stranách</a:t>
            </a:r>
          </a:p>
          <a:p>
            <a:endParaRPr lang="cs-CZ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cs-CZ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je pravoúhlý.</a:t>
            </a:r>
            <a:endParaRPr lang="cs-CZ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4" name="TextovéPole 3"/>
              <p:cNvSpPr txBox="1"/>
              <p:nvPr/>
            </p:nvSpPr>
            <p:spPr>
              <a:xfrm>
                <a:off x="1547664" y="2044298"/>
                <a:ext cx="180363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𝑎</m:t>
                      </m:r>
                      <m:r>
                        <a:rPr lang="cs-CZ" b="0" i="1" smtClean="0">
                          <a:latin typeface="Cambria Math"/>
                        </a:rPr>
                        <m:t>) 6</m:t>
                      </m:r>
                      <m:r>
                        <a:rPr lang="cs-CZ" b="0" i="1" smtClean="0">
                          <a:latin typeface="Cambria Math"/>
                        </a:rPr>
                        <m:t>𝑚</m:t>
                      </m:r>
                      <m:r>
                        <a:rPr lang="cs-CZ" b="0" i="1" smtClean="0">
                          <a:latin typeface="Cambria Math"/>
                        </a:rPr>
                        <m:t>, 9</m:t>
                      </m:r>
                      <m:r>
                        <a:rPr lang="cs-CZ" b="0" i="1" smtClean="0">
                          <a:latin typeface="Cambria Math"/>
                        </a:rPr>
                        <m:t>𝑚</m:t>
                      </m:r>
                      <m:r>
                        <a:rPr lang="cs-CZ" b="0" i="1" smtClean="0">
                          <a:latin typeface="Cambria Math"/>
                        </a:rPr>
                        <m:t>, 11</m:t>
                      </m:r>
                      <m:r>
                        <a:rPr lang="cs-CZ" b="0" i="1" smtClean="0">
                          <a:latin typeface="Cambria Math"/>
                        </a:rPr>
                        <m:t>𝑚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47664" y="2044298"/>
                <a:ext cx="1803635" cy="369332"/>
              </a:xfrm>
              <a:prstGeom prst="rect">
                <a:avLst/>
              </a:prstGeom>
              <a:blipFill rotWithShape="1">
                <a:blip r:embed="rId3" cstate="print"/>
                <a:stretch>
                  <a:fillRect b="-1147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7" name="TextovéPole 6"/>
              <p:cNvSpPr txBox="1"/>
              <p:nvPr/>
            </p:nvSpPr>
            <p:spPr>
              <a:xfrm>
                <a:off x="4040002" y="2044298"/>
                <a:ext cx="192809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𝑏</m:t>
                      </m:r>
                      <m:r>
                        <a:rPr lang="cs-CZ" b="0" i="1" smtClean="0">
                          <a:latin typeface="Cambria Math"/>
                        </a:rPr>
                        <m:t>) 5</m:t>
                      </m:r>
                      <m:r>
                        <a:rPr lang="cs-CZ" b="0" i="1" smtClean="0">
                          <a:latin typeface="Cambria Math"/>
                        </a:rPr>
                        <m:t>𝑚</m:t>
                      </m:r>
                      <m:r>
                        <a:rPr lang="cs-CZ" b="0" i="1" smtClean="0">
                          <a:latin typeface="Cambria Math"/>
                        </a:rPr>
                        <m:t>, 12</m:t>
                      </m:r>
                      <m:r>
                        <a:rPr lang="cs-CZ" b="0" i="1" smtClean="0">
                          <a:latin typeface="Cambria Math"/>
                        </a:rPr>
                        <m:t>𝑚</m:t>
                      </m:r>
                      <m:r>
                        <a:rPr lang="cs-CZ" b="0" i="1" smtClean="0">
                          <a:latin typeface="Cambria Math"/>
                        </a:rPr>
                        <m:t>, 13</m:t>
                      </m:r>
                      <m:r>
                        <a:rPr lang="cs-CZ" b="0" i="1" smtClean="0">
                          <a:latin typeface="Cambria Math"/>
                        </a:rPr>
                        <m:t>𝑚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40002" y="2044298"/>
                <a:ext cx="1928092" cy="369332"/>
              </a:xfrm>
              <a:prstGeom prst="rect">
                <a:avLst/>
              </a:prstGeom>
              <a:blipFill rotWithShape="1">
                <a:blip r:embed="rId4" cstate="print"/>
                <a:stretch>
                  <a:fillRect b="-1147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0" name="Přímá spojnice 9"/>
          <p:cNvCxnSpPr/>
          <p:nvPr/>
        </p:nvCxnSpPr>
        <p:spPr>
          <a:xfrm flipH="1">
            <a:off x="467544" y="2924944"/>
            <a:ext cx="676875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11" name="TextovéPole 10"/>
              <p:cNvSpPr txBox="1"/>
              <p:nvPr/>
            </p:nvSpPr>
            <p:spPr>
              <a:xfrm>
                <a:off x="1353347" y="3518432"/>
                <a:ext cx="2192267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𝑎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)      11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9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+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6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11" name="TextovéPole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53347" y="3518432"/>
                <a:ext cx="2192267" cy="369332"/>
              </a:xfrm>
              <a:prstGeom prst="rect">
                <a:avLst/>
              </a:prstGeom>
              <a:blipFill rotWithShape="1">
                <a:blip r:embed="rId5" cstate="print"/>
                <a:stretch>
                  <a:fillRect b="-1147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Obdélník 15"/>
          <p:cNvSpPr/>
          <p:nvPr/>
        </p:nvSpPr>
        <p:spPr>
          <a:xfrm>
            <a:off x="467544" y="3140968"/>
            <a:ext cx="91563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Řešení</a:t>
            </a:r>
            <a:r>
              <a:rPr lang="cs-CZ" b="1" dirty="0">
                <a:latin typeface="Times New Roman" pitchFamily="18" charset="0"/>
                <a:cs typeface="Times New Roman" pitchFamily="18" charset="0"/>
              </a:rPr>
              <a:t>:</a:t>
            </a:r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15" name="TextovéPole 14"/>
              <p:cNvSpPr txBox="1"/>
              <p:nvPr/>
            </p:nvSpPr>
            <p:spPr>
              <a:xfrm>
                <a:off x="1861261" y="3906220"/>
                <a:ext cx="1717137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>
                          <a:latin typeface="Cambria Math"/>
                        </a:rPr>
                        <m:t>1</m:t>
                      </m:r>
                      <m:r>
                        <a:rPr lang="cs-CZ" b="0" i="1" smtClean="0">
                          <a:latin typeface="Cambria Math"/>
                        </a:rPr>
                        <m:t>21=81+36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15" name="TextovéPole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61261" y="3906220"/>
                <a:ext cx="1717137" cy="369332"/>
              </a:xfrm>
              <a:prstGeom prst="rect">
                <a:avLst/>
              </a:prstGeom>
              <a:blipFill rotWithShape="1">
                <a:blip r:embed="rId6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17" name="TextovéPole 16"/>
              <p:cNvSpPr txBox="1"/>
              <p:nvPr/>
            </p:nvSpPr>
            <p:spPr>
              <a:xfrm>
                <a:off x="1875381" y="4275552"/>
                <a:ext cx="131318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>
                          <a:latin typeface="Cambria Math"/>
                        </a:rPr>
                        <m:t>1</m:t>
                      </m:r>
                      <m:r>
                        <a:rPr lang="cs-CZ" b="0" i="1" smtClean="0">
                          <a:latin typeface="Cambria Math"/>
                        </a:rPr>
                        <m:t>21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≠117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17" name="TextovéPole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75381" y="4275552"/>
                <a:ext cx="1313180" cy="369332"/>
              </a:xfrm>
              <a:prstGeom prst="rect">
                <a:avLst/>
              </a:prstGeom>
              <a:blipFill rotWithShape="1">
                <a:blip r:embed="rId7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Šipka dolů 18"/>
          <p:cNvSpPr/>
          <p:nvPr/>
        </p:nvSpPr>
        <p:spPr>
          <a:xfrm>
            <a:off x="2434812" y="4797152"/>
            <a:ext cx="194317" cy="252028"/>
          </a:xfrm>
          <a:prstGeom prst="downArrow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TextovéPole 19"/>
          <p:cNvSpPr txBox="1"/>
          <p:nvPr/>
        </p:nvSpPr>
        <p:spPr>
          <a:xfrm>
            <a:off x="1691680" y="5169515"/>
            <a:ext cx="261496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trojúhelní </a:t>
            </a:r>
            <a:r>
              <a:rPr lang="cs-CZ" b="1" dirty="0" smtClean="0"/>
              <a:t>není</a:t>
            </a:r>
            <a:r>
              <a:rPr lang="cs-CZ" dirty="0" smtClean="0"/>
              <a:t> pravoúhlý</a:t>
            </a:r>
            <a:endParaRPr lang="cs-CZ" dirty="0"/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21" name="TextovéPole 20"/>
              <p:cNvSpPr txBox="1"/>
              <p:nvPr/>
            </p:nvSpPr>
            <p:spPr>
              <a:xfrm>
                <a:off x="4877454" y="3510300"/>
                <a:ext cx="221413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𝑏</m:t>
                      </m:r>
                      <m:r>
                        <a:rPr lang="cs-CZ" b="0" i="1" smtClean="0">
                          <a:latin typeface="Cambria Math"/>
                        </a:rPr>
                        <m:t>)    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13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12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+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5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21" name="TextovéPole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77454" y="3510300"/>
                <a:ext cx="2214132" cy="369332"/>
              </a:xfrm>
              <a:prstGeom prst="rect">
                <a:avLst/>
              </a:prstGeom>
              <a:blipFill rotWithShape="1">
                <a:blip r:embed="rId8" cstate="print"/>
                <a:stretch>
                  <a:fillRect b="-1333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22" name="TextovéPole 21"/>
              <p:cNvSpPr txBox="1"/>
              <p:nvPr/>
            </p:nvSpPr>
            <p:spPr>
              <a:xfrm>
                <a:off x="5248465" y="3906220"/>
                <a:ext cx="189667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 169=144+25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22" name="TextovéPole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48465" y="3906220"/>
                <a:ext cx="1896673" cy="369332"/>
              </a:xfrm>
              <a:prstGeom prst="rect">
                <a:avLst/>
              </a:prstGeom>
              <a:blipFill rotWithShape="1">
                <a:blip r:embed="rId9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23" name="TextovéPole 22"/>
              <p:cNvSpPr txBox="1"/>
              <p:nvPr/>
            </p:nvSpPr>
            <p:spPr>
              <a:xfrm>
                <a:off x="5327930" y="4275552"/>
                <a:ext cx="131318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169=169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23" name="TextovéPole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27930" y="4275552"/>
                <a:ext cx="1313180" cy="369332"/>
              </a:xfrm>
              <a:prstGeom prst="rect">
                <a:avLst/>
              </a:prstGeom>
              <a:blipFill rotWithShape="1">
                <a:blip r:embed="rId10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5" name="Šipka dolů 24"/>
          <p:cNvSpPr/>
          <p:nvPr/>
        </p:nvSpPr>
        <p:spPr>
          <a:xfrm>
            <a:off x="5887361" y="4788654"/>
            <a:ext cx="194317" cy="252028"/>
          </a:xfrm>
          <a:prstGeom prst="downArrow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TextovéPole 25"/>
          <p:cNvSpPr txBox="1"/>
          <p:nvPr/>
        </p:nvSpPr>
        <p:spPr>
          <a:xfrm>
            <a:off x="4877454" y="5173194"/>
            <a:ext cx="26149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trojúhelní </a:t>
            </a:r>
            <a:r>
              <a:rPr lang="cs-CZ" b="1" dirty="0" smtClean="0"/>
              <a:t>je</a:t>
            </a:r>
            <a:r>
              <a:rPr lang="cs-CZ" dirty="0" smtClean="0"/>
              <a:t> pravoúhlý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6612819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6" grpId="0"/>
      <p:bldP spid="15" grpId="0" animBg="1"/>
      <p:bldP spid="17" grpId="0" animBg="1"/>
      <p:bldP spid="19" grpId="0" animBg="1"/>
      <p:bldP spid="20" grpId="0"/>
      <p:bldP spid="21" grpId="0" animBg="1"/>
      <p:bldP spid="22" grpId="0" animBg="1"/>
      <p:bldP spid="23" grpId="0" animBg="1"/>
      <p:bldP spid="25" grpId="0" animBg="1"/>
      <p:bldP spid="2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262817" y="247948"/>
            <a:ext cx="8640960" cy="597492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71097" y="404664"/>
            <a:ext cx="853268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Anotace: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Tato prezentace slouží k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procvičení dovednosti užívat Pythagorovu větu v praktických úlohách. Žák určí s využitím Pythagorovy věty, zda je trojúhelník pravoúhlý.</a:t>
            </a:r>
          </a:p>
          <a:p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dirty="0">
                <a:latin typeface="Times New Roman" pitchFamily="18" charset="0"/>
                <a:cs typeface="Times New Roman" pitchFamily="18" charset="0"/>
              </a:rPr>
            </a:br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Použité </a:t>
            </a:r>
            <a:r>
              <a:rPr lang="cs-CZ" b="1" u="sng" dirty="0">
                <a:latin typeface="Times New Roman" pitchFamily="18" charset="0"/>
                <a:cs typeface="Times New Roman" pitchFamily="18" charset="0"/>
              </a:rPr>
              <a:t>zdroje:</a:t>
            </a:r>
          </a:p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doc. RNDr. Emil Calda, CSc.: Matematika pro dvouleté a tříleté učební obory SOU, 1. díl, 1. vydání 2002, Prometheus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ISBN 80-7196-253-8</a:t>
            </a:r>
          </a:p>
          <a:p>
            <a:pPr>
              <a:buNone/>
            </a:pP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mtClean="0">
                <a:latin typeface="Times New Roman" pitchFamily="18" charset="0"/>
                <a:cs typeface="Times New Roman" pitchFamily="18" charset="0"/>
              </a:rPr>
              <a:t>http://cs.wikipedia.org/wiki/Pythagoras#mediaviewer/File:Kapitolinischer_Pythagoras_adjusted.jpg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92801" y="5420638"/>
            <a:ext cx="83529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Autorem materiálu a všech jeho částí, není-li uvedeno jinak,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je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					      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Mgr.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Jitka Vyhlídalová</a:t>
            </a:r>
          </a:p>
          <a:p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7" name="Přímá spojnice 6"/>
          <p:cNvCxnSpPr/>
          <p:nvPr/>
        </p:nvCxnSpPr>
        <p:spPr>
          <a:xfrm>
            <a:off x="262817" y="5373216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>
            <a:off x="248785" y="1772816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089396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Vlastní 9">
      <a:dk1>
        <a:sysClr val="windowText" lastClr="000000"/>
      </a:dk1>
      <a:lt1>
        <a:sysClr val="window" lastClr="FFFFFF"/>
      </a:lt1>
      <a:dk2>
        <a:srgbClr val="595959"/>
      </a:dk2>
      <a:lt2>
        <a:srgbClr val="DBF5F9"/>
      </a:lt2>
      <a:accent1>
        <a:srgbClr val="595959"/>
      </a:accent1>
      <a:accent2>
        <a:srgbClr val="595959"/>
      </a:accent2>
      <a:accent3>
        <a:srgbClr val="7F7F7F"/>
      </a:accent3>
      <a:accent4>
        <a:srgbClr val="F2F2F2"/>
      </a:accent4>
      <a:accent5>
        <a:srgbClr val="F2F2F2"/>
      </a:accent5>
      <a:accent6>
        <a:srgbClr val="A5C249"/>
      </a:accent6>
      <a:hlink>
        <a:srgbClr val="F491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4155</TotalTime>
  <Words>251</Words>
  <Application>Microsoft Office PowerPoint</Application>
  <PresentationFormat>Předvádění na obrazovce (4:3)</PresentationFormat>
  <Paragraphs>129</Paragraphs>
  <Slides>10</Slides>
  <Notes>4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Tok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NB3;Vyhlidalova</dc:creator>
  <cp:lastModifiedBy>Dum</cp:lastModifiedBy>
  <cp:revision>339</cp:revision>
  <dcterms:created xsi:type="dcterms:W3CDTF">2013-01-11T17:11:37Z</dcterms:created>
  <dcterms:modified xsi:type="dcterms:W3CDTF">2014-09-29T11:41:00Z</dcterms:modified>
</cp:coreProperties>
</file>