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1"/>
  </p:notesMasterIdLst>
  <p:sldIdLst>
    <p:sldId id="256" r:id="rId2"/>
    <p:sldId id="257" r:id="rId3"/>
    <p:sldId id="343" r:id="rId4"/>
    <p:sldId id="337" r:id="rId5"/>
    <p:sldId id="339" r:id="rId6"/>
    <p:sldId id="344" r:id="rId7"/>
    <p:sldId id="345" r:id="rId8"/>
    <p:sldId id="346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5" autoAdjust="0"/>
    <p:restoredTop sz="93961" autoAdjust="0"/>
  </p:normalViewPr>
  <p:slideViewPr>
    <p:cSldViewPr>
      <p:cViewPr>
        <p:scale>
          <a:sx n="73" d="100"/>
          <a:sy n="73" d="100"/>
        </p:scale>
        <p:origin x="-9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483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kruhu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739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85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85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85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85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8481" y="3509783"/>
            <a:ext cx="439043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Užití Pythagorovy věty</a:t>
            </a:r>
            <a:endParaRPr lang="cs-CZ" sz="32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III-2-05-08_Planimetrie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01. 2014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67544" y="158815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Opakování: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40152" y="239724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 zní Pythagorova věta?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67544" y="2901304"/>
            <a:ext cx="430436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každém pravoúhlém trojúhelníku je součet obsahů čtverců nad odvěsnami roven obsahu čtverce nad přeponou.</a:t>
            </a:r>
            <a:endParaRPr lang="cs-CZ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Pravoúhlý trojúhelník 25"/>
          <p:cNvSpPr/>
          <p:nvPr/>
        </p:nvSpPr>
        <p:spPr>
          <a:xfrm rot="9134091">
            <a:off x="5781782" y="3544784"/>
            <a:ext cx="2156509" cy="114642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7522887" y="2653876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2887" y="2653876"/>
                <a:ext cx="39049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286458" y="4034995"/>
                <a:ext cx="39049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6458" y="4034995"/>
                <a:ext cx="39049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8015210" y="4009300"/>
                <a:ext cx="4008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5210" y="4009300"/>
                <a:ext cx="40087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 rot="9158373">
                <a:off x="7345960" y="2996685"/>
                <a:ext cx="3929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9158373">
                <a:off x="7345960" y="2996685"/>
                <a:ext cx="39299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7593724" y="3530939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3724" y="3530939"/>
                <a:ext cx="37625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ovéPole 31"/>
          <p:cNvSpPr txBox="1"/>
          <p:nvPr/>
        </p:nvSpPr>
        <p:spPr>
          <a:xfrm>
            <a:off x="6972265" y="382463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659359" y="34356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 rot="19916715">
            <a:off x="7751450" y="2751592"/>
            <a:ext cx="1171434" cy="11590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 rot="19930901">
            <a:off x="5125285" y="1791985"/>
            <a:ext cx="2092912" cy="19265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676949" y="4120409"/>
            <a:ext cx="2404225" cy="210535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8081174" y="3108477"/>
                <a:ext cx="4835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1174" y="3108477"/>
                <a:ext cx="48359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5930713" y="2534063"/>
                <a:ext cx="4820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0713" y="2534063"/>
                <a:ext cx="48205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659359" y="4917621"/>
                <a:ext cx="4667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359" y="4917621"/>
                <a:ext cx="466794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467544" y="4425742"/>
            <a:ext cx="32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Vyjádřete toto tvrzení vzorcem.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1016216" y="5127511"/>
                <a:ext cx="2385333" cy="53296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𝒄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8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6216" y="5127511"/>
                <a:ext cx="2385333" cy="53296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74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381530" y="1634316"/>
                <a:ext cx="715091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 kruhu o obsahu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78,5 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je vepsán čtverec. Vypočítejte obsah vyšrafované části.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1530" y="1634316"/>
                <a:ext cx="7150910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767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H="1">
            <a:off x="467544" y="2280647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854799" y="2708920"/>
            <a:ext cx="2295856" cy="2088232"/>
          </a:xfrm>
          <a:prstGeom prst="ellipse">
            <a:avLst/>
          </a:prstGeom>
          <a:pattFill prst="ltDn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192721" y="3032956"/>
            <a:ext cx="1656184" cy="14401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440341" y="2524254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716016" y="2510724"/>
                <a:ext cx="2475358" cy="3963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𝑆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𝑘𝑟𝑢h𝑢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č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𝑡𝑣𝑒𝑟𝑐𝑒</m:t>
                              </m:r>
                            </m:sub>
                          </m:sSub>
                        </m:e>
                        <m:sub/>
                      </m:sSub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510724"/>
                <a:ext cx="2475358" cy="39639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716016" y="2920331"/>
                <a:ext cx="207762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𝑘𝑟𝑢h𝑢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=78,5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920331"/>
                <a:ext cx="207762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4765453" y="3384888"/>
                <a:ext cx="151079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č</m:t>
                          </m:r>
                          <m:r>
                            <a:rPr lang="cs-CZ" i="1">
                              <a:latin typeface="Cambria Math"/>
                            </a:rPr>
                            <m:t>𝑡𝑣𝑒𝑟𝑐𝑒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5453" y="3384888"/>
                <a:ext cx="151079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774398" y="3568370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398" y="3568370"/>
                <a:ext cx="37625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Přímá spojnice 15"/>
          <p:cNvCxnSpPr/>
          <p:nvPr/>
        </p:nvCxnSpPr>
        <p:spPr>
          <a:xfrm flipV="1">
            <a:off x="1192721" y="3032956"/>
            <a:ext cx="1656184" cy="144016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8" idx="5"/>
          </p:cNvCxnSpPr>
          <p:nvPr/>
        </p:nvCxnSpPr>
        <p:spPr>
          <a:xfrm>
            <a:off x="1192721" y="3032956"/>
            <a:ext cx="1621714" cy="145838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836467" y="3762147"/>
                <a:ext cx="3686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467" y="3762147"/>
                <a:ext cx="368691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308381" y="3762147"/>
                <a:ext cx="3564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381" y="3762147"/>
                <a:ext cx="356443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026936" y="3176652"/>
                <a:ext cx="3564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6936" y="3176652"/>
                <a:ext cx="356443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4771368" y="3767210"/>
                <a:ext cx="155125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𝑘𝑟𝑢h𝑢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1368" y="3767210"/>
                <a:ext cx="155125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Šipka doprava 22"/>
          <p:cNvSpPr/>
          <p:nvPr/>
        </p:nvSpPr>
        <p:spPr>
          <a:xfrm>
            <a:off x="6322627" y="3848510"/>
            <a:ext cx="360040" cy="28803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948264" y="3496526"/>
                <a:ext cx="1473032" cy="9106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𝑆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/>
                                    </a:rPr>
                                    <m:t>𝑘𝑟𝑢h𝑢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3496526"/>
                <a:ext cx="1473032" cy="910699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771368" y="4157136"/>
                <a:ext cx="2051780" cy="9106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78,5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𝜋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=5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1368" y="4157136"/>
                <a:ext cx="2051780" cy="91069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Pravoúhlý trojúhelník 25"/>
          <p:cNvSpPr/>
          <p:nvPr/>
        </p:nvSpPr>
        <p:spPr>
          <a:xfrm flipH="1">
            <a:off x="1189692" y="3032956"/>
            <a:ext cx="1659212" cy="1458382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1828900" y="4427820"/>
                <a:ext cx="376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900" y="4427820"/>
                <a:ext cx="376257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951775" y="5121809"/>
                <a:ext cx="1665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775" y="5121809"/>
                <a:ext cx="1665712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928250" y="5549344"/>
                <a:ext cx="13492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100=2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250" y="5549344"/>
                <a:ext cx="1349216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969256" y="5918676"/>
                <a:ext cx="20686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č</m:t>
                          </m:r>
                          <m:r>
                            <a:rPr lang="cs-CZ" i="1">
                              <a:latin typeface="Cambria Math"/>
                            </a:rPr>
                            <m:t>𝑡𝑣𝑒𝑟𝑐𝑒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=50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256" y="5918676"/>
                <a:ext cx="2068643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440341" y="5121809"/>
                <a:ext cx="28316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=78,5−50=28,5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0341" y="5121809"/>
                <a:ext cx="2831609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563888" y="5734010"/>
                <a:ext cx="51845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Obsah vyšrafované části je přibližně 28,5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888" y="5734010"/>
                <a:ext cx="5184576" cy="369332"/>
              </a:xfrm>
              <a:prstGeom prst="rect">
                <a:avLst/>
              </a:prstGeom>
              <a:blipFill rotWithShape="1">
                <a:blip r:embed="rId19"/>
                <a:stretch>
                  <a:fillRect l="-1059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 flipH="1">
            <a:off x="3635896" y="6103342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912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9" grpId="0"/>
      <p:bldP spid="20" grpId="0"/>
      <p:bldP spid="21" grpId="0"/>
      <p:bldP spid="22" grpId="0"/>
      <p:bldP spid="23" grpId="0" animBg="1"/>
      <p:bldP spid="24" grpId="0"/>
      <p:bldP spid="25" grpId="0"/>
      <p:bldP spid="26" grpId="0" animBg="1"/>
      <p:bldP spid="27" grpId="0"/>
      <p:bldP spid="28" grpId="0"/>
      <p:bldP spid="29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62463" y="1634316"/>
            <a:ext cx="7169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 dlouhý je betonový nájezd pro kočárky na schodišti o patnácti schodech, jestliže každý schod má výšku 14 cm, šířku 2 m a délku 20 cm?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67544" y="2420888"/>
            <a:ext cx="79208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512994" y="2733589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650290" y="433150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50290" y="4331508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1813134" y="346741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813134" y="3467412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1525102" y="368343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525102" y="3683436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1237070" y="389946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1237070" y="389946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938322" y="4115484"/>
            <a:ext cx="0" cy="21602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938322" y="4115484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101166" y="3161086"/>
                <a:ext cx="4154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1166" y="3161086"/>
                <a:ext cx="415498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bdélník 23"/>
          <p:cNvSpPr/>
          <p:nvPr/>
        </p:nvSpPr>
        <p:spPr>
          <a:xfrm>
            <a:off x="215477" y="3930818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cm</a:t>
            </a:r>
            <a:endParaRPr lang="cs-CZ" dirty="0"/>
          </a:p>
        </p:txBody>
      </p:sp>
      <p:cxnSp>
        <p:nvCxnSpPr>
          <p:cNvPr id="43" name="Přímá spojnice 42"/>
          <p:cNvCxnSpPr/>
          <p:nvPr/>
        </p:nvCxnSpPr>
        <p:spPr>
          <a:xfrm>
            <a:off x="938322" y="4079480"/>
            <a:ext cx="0" cy="2520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933627" y="4115484"/>
            <a:ext cx="3034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bdélník 45"/>
          <p:cNvSpPr/>
          <p:nvPr/>
        </p:nvSpPr>
        <p:spPr>
          <a:xfrm>
            <a:off x="970812" y="4089901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cm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593144" y="4907572"/>
                <a:ext cx="26355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∙20=300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144" y="4907572"/>
                <a:ext cx="2635593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596665" y="5411628"/>
                <a:ext cx="28119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∙14=210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=2,1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665" y="5411628"/>
                <a:ext cx="281192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Pravoúhlý trojúhelník 51"/>
          <p:cNvSpPr/>
          <p:nvPr/>
        </p:nvSpPr>
        <p:spPr>
          <a:xfrm flipH="1">
            <a:off x="3795322" y="2564904"/>
            <a:ext cx="2288846" cy="1226543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Obdélník 52"/>
              <p:cNvSpPr/>
              <p:nvPr/>
            </p:nvSpPr>
            <p:spPr>
              <a:xfrm>
                <a:off x="4837922" y="3899460"/>
                <a:ext cx="6198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</a:rPr>
                        <m:t>3 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3" name="Obdélník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922" y="3899460"/>
                <a:ext cx="61985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Obdélník 53"/>
              <p:cNvSpPr/>
              <p:nvPr/>
            </p:nvSpPr>
            <p:spPr>
              <a:xfrm>
                <a:off x="6056138" y="2976420"/>
                <a:ext cx="79617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2,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4" name="Obdélník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6138" y="2976420"/>
                <a:ext cx="79617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4677013" y="2751481"/>
                <a:ext cx="3218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7013" y="2751481"/>
                <a:ext cx="32181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4697590" y="4547532"/>
                <a:ext cx="16537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𝑙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2,1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590" y="4547532"/>
                <a:ext cx="165372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4691218" y="4905371"/>
                <a:ext cx="1631409" cy="427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9+4,41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18" y="4905371"/>
                <a:ext cx="1631409" cy="4277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4697590" y="5411628"/>
                <a:ext cx="13052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</m:t>
                      </m:r>
                      <m:r>
                        <a:rPr lang="cs-CZ" b="0" i="1" smtClean="0">
                          <a:latin typeface="Cambria Math"/>
                        </a:rPr>
                        <m:t>3,66 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590" y="5411628"/>
                <a:ext cx="130522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ovéPole 58"/>
          <p:cNvSpPr txBox="1"/>
          <p:nvPr/>
        </p:nvSpPr>
        <p:spPr>
          <a:xfrm>
            <a:off x="3563888" y="6093296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Betonový nájezd pro kočárky je dlouhý 3,66 metru.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Přímá spojnice 60"/>
          <p:cNvCxnSpPr/>
          <p:nvPr/>
        </p:nvCxnSpPr>
        <p:spPr>
          <a:xfrm flipH="1">
            <a:off x="3563888" y="6462628"/>
            <a:ext cx="48245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121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24" grpId="0"/>
      <p:bldP spid="46" grpId="0"/>
      <p:bldP spid="48" grpId="0"/>
      <p:bldP spid="51" grpId="0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62463" y="1634316"/>
            <a:ext cx="7169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Jaké množství plechu je třeba na dopravní značku tvaru rovnoramenného trojúhelníku s délkou základny 40 cm a ramen 52 cm?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67544" y="2420888"/>
            <a:ext cx="79208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455169" y="2548923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208" y="3284984"/>
            <a:ext cx="2074838" cy="1773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758159" y="2912516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98070" y="3988986"/>
            <a:ext cx="813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555776" y="3988986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 cm</a:t>
            </a:r>
            <a:endParaRPr lang="cs-CZ" dirty="0"/>
          </a:p>
        </p:txBody>
      </p:sp>
      <p:sp>
        <p:nvSpPr>
          <p:cNvPr id="9" name="Rovnoramenný trojúhelník 8"/>
          <p:cNvSpPr/>
          <p:nvPr/>
        </p:nvSpPr>
        <p:spPr>
          <a:xfrm flipV="1">
            <a:off x="1061235" y="3379548"/>
            <a:ext cx="1872208" cy="158417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>
            <a:stCxn id="9" idx="0"/>
            <a:endCxn id="9" idx="3"/>
          </p:cNvCxnSpPr>
          <p:nvPr/>
        </p:nvCxnSpPr>
        <p:spPr>
          <a:xfrm flipV="1">
            <a:off x="1997339" y="3379548"/>
            <a:ext cx="0" cy="158417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135827" y="3353595"/>
            <a:ext cx="755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707892" y="2635581"/>
                <a:ext cx="1195199" cy="5653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892" y="2635581"/>
                <a:ext cx="1195199" cy="56534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1585137" y="3802304"/>
                <a:ext cx="47333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5137" y="3802304"/>
                <a:ext cx="47333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Pravoúhlý trojúhelník 18"/>
          <p:cNvSpPr/>
          <p:nvPr/>
        </p:nvSpPr>
        <p:spPr>
          <a:xfrm rot="10800000" flipH="1">
            <a:off x="1997339" y="3379548"/>
            <a:ext cx="936104" cy="1547240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002627" y="3330246"/>
                <a:ext cx="8538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20 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2627" y="3330246"/>
                <a:ext cx="85388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 rot="5400000">
                <a:off x="1868658" y="3236272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⊾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5400000">
                <a:off x="1868658" y="3236272"/>
                <a:ext cx="401071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4665134" y="3320493"/>
                <a:ext cx="18853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sub>
                          </m:sSub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5134" y="3320493"/>
                <a:ext cx="188538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665134" y="3910631"/>
                <a:ext cx="1949508" cy="4377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5134" y="3910631"/>
                <a:ext cx="1949508" cy="43774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707892" y="4592400"/>
                <a:ext cx="1386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=48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892" y="4592400"/>
                <a:ext cx="1386213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640380" y="5073131"/>
                <a:ext cx="2491772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𝑆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∙48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=960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380" y="5073131"/>
                <a:ext cx="2491772" cy="61093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854799" y="5805264"/>
                <a:ext cx="478508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 dopravní značku je potřeba 960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𝑐𝑚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plechu</a:t>
                </a:r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799" y="5805264"/>
                <a:ext cx="4785089" cy="369332"/>
              </a:xfrm>
              <a:prstGeom prst="rect">
                <a:avLst/>
              </a:prstGeom>
              <a:blipFill rotWithShape="1">
                <a:blip r:embed="rId12"/>
                <a:stretch>
                  <a:fillRect l="-1019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29"/>
          <p:cNvCxnSpPr/>
          <p:nvPr/>
        </p:nvCxnSpPr>
        <p:spPr>
          <a:xfrm flipH="1">
            <a:off x="619944" y="6174596"/>
            <a:ext cx="49878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89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" grpId="0"/>
      <p:bldP spid="6" grpId="0"/>
      <p:bldP spid="8" grpId="0"/>
      <p:bldP spid="9" grpId="0" animBg="1"/>
      <p:bldP spid="16" grpId="0"/>
      <p:bldP spid="14" grpId="0"/>
      <p:bldP spid="15" grpId="0"/>
      <p:bldP spid="19" grpId="0" animBg="1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62463" y="1634316"/>
            <a:ext cx="71699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Průřez železničním náspem tvoří rovnoramenný lichoběžník s podstavou délky 10 metrů a ostatními stranami délky 5 metrů. Vypočítejte výšku náspu.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67544" y="2522033"/>
            <a:ext cx="792088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455169" y="2548923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0" name="Lichoběžník 9"/>
          <p:cNvSpPr/>
          <p:nvPr/>
        </p:nvSpPr>
        <p:spPr>
          <a:xfrm>
            <a:off x="1242055" y="3140968"/>
            <a:ext cx="2448272" cy="936104"/>
          </a:xfrm>
          <a:prstGeom prst="trapezoid">
            <a:avLst>
              <a:gd name="adj" fmla="val 733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092146" y="4077072"/>
                <a:ext cx="748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146" y="4077072"/>
                <a:ext cx="748090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052538" y="3239688"/>
                <a:ext cx="6198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2538" y="3239688"/>
                <a:ext cx="61985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275856" y="3248605"/>
                <a:ext cx="6198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3248605"/>
                <a:ext cx="61985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125842" y="2737283"/>
                <a:ext cx="6198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842" y="2737283"/>
                <a:ext cx="61985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2987824" y="3140968"/>
            <a:ext cx="0" cy="9704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653166" y="3441530"/>
                <a:ext cx="3741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3166" y="3441530"/>
                <a:ext cx="37414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Pravoúhlý trojúhelník 30"/>
          <p:cNvSpPr/>
          <p:nvPr/>
        </p:nvSpPr>
        <p:spPr>
          <a:xfrm>
            <a:off x="3007687" y="3140969"/>
            <a:ext cx="682639" cy="936104"/>
          </a:xfrm>
          <a:prstGeom prst="rt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nice 33"/>
          <p:cNvCxnSpPr/>
          <p:nvPr/>
        </p:nvCxnSpPr>
        <p:spPr>
          <a:xfrm>
            <a:off x="1966623" y="3140969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120281" y="3759732"/>
                <a:ext cx="6198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281" y="3759732"/>
                <a:ext cx="61985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245394" y="3773800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2,5 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5394" y="3773800"/>
                <a:ext cx="79618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950916" y="3757388"/>
                <a:ext cx="7961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2,5 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0916" y="3757388"/>
                <a:ext cx="79618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947451" y="2870356"/>
                <a:ext cx="17127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2,5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7451" y="2870356"/>
                <a:ext cx="1712777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956045" y="3372509"/>
                <a:ext cx="17127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2,5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045" y="3372509"/>
                <a:ext cx="1712777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4979804" y="3958466"/>
                <a:ext cx="1770165" cy="427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2,5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804" y="3958466"/>
                <a:ext cx="1770165" cy="4277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5001821" y="4611235"/>
                <a:ext cx="12293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≐4,3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1821" y="4611235"/>
                <a:ext cx="1229311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ovéPole 42"/>
          <p:cNvSpPr txBox="1"/>
          <p:nvPr/>
        </p:nvSpPr>
        <p:spPr>
          <a:xfrm>
            <a:off x="854800" y="5373216"/>
            <a:ext cx="3573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Výška náspu je přibližně 4,3 metru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45" name="Přímá spojnice 44"/>
          <p:cNvCxnSpPr/>
          <p:nvPr/>
        </p:nvCxnSpPr>
        <p:spPr>
          <a:xfrm flipH="1">
            <a:off x="854799" y="5742548"/>
            <a:ext cx="35731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319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10" grpId="0" animBg="1"/>
      <p:bldP spid="12" grpId="0"/>
      <p:bldP spid="13" grpId="0"/>
      <p:bldP spid="28" grpId="0"/>
      <p:bldP spid="29" grpId="0"/>
      <p:bldP spid="22" grpId="0"/>
      <p:bldP spid="31" grpId="0" animBg="1"/>
      <p:bldP spid="36" grpId="0"/>
      <p:bldP spid="37" grpId="0"/>
      <p:bldP spid="39" grpId="0"/>
      <p:bldP spid="38" grpId="0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2627" y="692696"/>
            <a:ext cx="4320000" cy="54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bIns="0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Pythagorova věta</a:t>
            </a:r>
          </a:p>
          <a:p>
            <a:pPr algn="ctr"/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74511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62463" y="1634316"/>
            <a:ext cx="71699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Jak dlouhou trasu z bodu X do bodu Y překoná mravenec na Rubikově kostce o hraně 6 cm?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455169" y="2348880"/>
            <a:ext cx="75012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3923928" y="2552244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65" y="2552244"/>
            <a:ext cx="273518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923928" y="2890069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Lomená čára – 6 úseků: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 flipV="1">
            <a:off x="1079782" y="3861048"/>
            <a:ext cx="769173" cy="43204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940270" y="3303682"/>
                <a:ext cx="15318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0270" y="3303682"/>
                <a:ext cx="153183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940270" y="3675102"/>
                <a:ext cx="1085682" cy="4019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0270" y="3675102"/>
                <a:ext cx="1085682" cy="40197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1079782" y="3140968"/>
            <a:ext cx="739881" cy="7200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1079782" y="3153891"/>
            <a:ext cx="1115954" cy="334457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flipV="1">
            <a:off x="2195736" y="2978939"/>
            <a:ext cx="129370" cy="503283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1449722" y="2718897"/>
            <a:ext cx="875384" cy="26004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V="1">
            <a:off x="1449722" y="2677904"/>
            <a:ext cx="1178062" cy="4099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942581" y="4098831"/>
                <a:ext cx="15302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581" y="4098831"/>
                <a:ext cx="153029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944053" y="4468163"/>
                <a:ext cx="1081899" cy="4019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32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4053" y="4468163"/>
                <a:ext cx="1081899" cy="40197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923928" y="4853990"/>
                <a:ext cx="15150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4853990"/>
                <a:ext cx="151503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961045" y="5172231"/>
                <a:ext cx="1064907" cy="4019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1045" y="5172231"/>
                <a:ext cx="1064907" cy="40197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6322627" y="3295437"/>
                <a:ext cx="15383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𝑑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2627" y="3295437"/>
                <a:ext cx="153830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6360644" y="3664769"/>
                <a:ext cx="731482" cy="3954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𝑑</m:t>
                    </m:r>
                  </m:oMath>
                </a14:m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i="1" dirty="0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b="0" i="1" dirty="0" smtClean="0">
                            <a:latin typeface="Cambria Math"/>
                          </a:rPr>
                          <m:t>8</m:t>
                        </m:r>
                      </m:e>
                    </m:ra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644" y="3664769"/>
                <a:ext cx="731482" cy="395429"/>
              </a:xfrm>
              <a:prstGeom prst="rect">
                <a:avLst/>
              </a:prstGeom>
              <a:blipFill rotWithShape="1">
                <a:blip r:embed="rId11"/>
                <a:stretch>
                  <a:fillRect b="-246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6258204" y="4055120"/>
                <a:ext cx="15241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𝑒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8204" y="4055120"/>
                <a:ext cx="152413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6295974" y="4410519"/>
                <a:ext cx="1070678" cy="407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52</m:t>
                          </m:r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5974" y="4410519"/>
                <a:ext cx="1070678" cy="40754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5" name="TextovéPole 1024"/>
              <p:cNvSpPr txBox="1"/>
              <p:nvPr/>
            </p:nvSpPr>
            <p:spPr>
              <a:xfrm>
                <a:off x="6360644" y="4870133"/>
                <a:ext cx="8053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=6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25" name="TextovéPole 10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0644" y="4870133"/>
                <a:ext cx="805349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7" name="TextovéPole 1026"/>
              <p:cNvSpPr txBox="1"/>
              <p:nvPr/>
            </p:nvSpPr>
            <p:spPr>
              <a:xfrm>
                <a:off x="652803" y="5574201"/>
                <a:ext cx="4740080" cy="407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20</m:t>
                          </m:r>
                        </m:e>
                      </m:rad>
                      <m:r>
                        <a:rPr lang="cs-CZ" b="0" i="0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32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40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52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  <m:r>
                        <a:rPr lang="cs-CZ" b="0" i="0" smtClean="0">
                          <a:latin typeface="Cambria Math"/>
                        </a:rPr>
                        <m:t>=32,5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cm</m:t>
                      </m:r>
                    </m:oMath>
                  </m:oMathPara>
                </a14:m>
                <a:endParaRPr lang="cs-CZ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27" name="TextovéPole 10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03" y="5574201"/>
                <a:ext cx="4740080" cy="407547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8" name="TextovéPole 1027"/>
          <p:cNvSpPr txBox="1"/>
          <p:nvPr/>
        </p:nvSpPr>
        <p:spPr>
          <a:xfrm>
            <a:off x="695368" y="5976171"/>
            <a:ext cx="3552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Mravenec překoná </a:t>
            </a:r>
            <a:r>
              <a:rPr lang="cs-CZ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dráhu 32,5cm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30" name="Přímá spojnice 1029"/>
          <p:cNvCxnSpPr/>
          <p:nvPr/>
        </p:nvCxnSpPr>
        <p:spPr>
          <a:xfrm flipH="1">
            <a:off x="695368" y="6345503"/>
            <a:ext cx="3372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15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9" grpId="0"/>
      <p:bldP spid="16" grpId="0"/>
      <p:bldP spid="17" grpId="0"/>
      <p:bldP spid="24" grpId="0"/>
      <p:bldP spid="25" grpId="0"/>
      <p:bldP spid="27" grpId="0"/>
      <p:bldP spid="30" grpId="0"/>
      <p:bldP spid="35" grpId="0"/>
      <p:bldP spid="49" grpId="0"/>
      <p:bldP spid="57" grpId="0"/>
      <p:bldP spid="58" grpId="0"/>
      <p:bldP spid="1025" grpId="0"/>
      <p:bldP spid="1027" grpId="0"/>
      <p:bldP spid="10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dovednosti užívat Pythagorovu větu. Žák řeší slovní úlohy s využitím Pythagorovy věty.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Mgr. Milan Žůrek: Sbírka příkladů z matematiky, 1. vydání 1994, FIN, ISBN 80-85572-69-9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48785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4307</TotalTime>
  <Words>760</Words>
  <Application>Microsoft Office PowerPoint</Application>
  <PresentationFormat>Předvádění na obrazovce (4:3)</PresentationFormat>
  <Paragraphs>134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357</cp:revision>
  <dcterms:created xsi:type="dcterms:W3CDTF">2013-01-11T17:11:37Z</dcterms:created>
  <dcterms:modified xsi:type="dcterms:W3CDTF">2014-09-29T07:34:27Z</dcterms:modified>
</cp:coreProperties>
</file>