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57" r:id="rId3"/>
    <p:sldId id="308" r:id="rId4"/>
    <p:sldId id="343" r:id="rId5"/>
    <p:sldId id="344" r:id="rId6"/>
    <p:sldId id="345" r:id="rId7"/>
    <p:sldId id="346" r:id="rId8"/>
    <p:sldId id="347" r:id="rId9"/>
    <p:sldId id="348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5" autoAdjust="0"/>
    <p:restoredTop sz="97691" autoAdjust="0"/>
  </p:normalViewPr>
  <p:slideViewPr>
    <p:cSldViewPr>
      <p:cViewPr>
        <p:scale>
          <a:sx n="59" d="100"/>
          <a:sy n="59" d="100"/>
        </p:scale>
        <p:origin x="-1380" y="-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034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0346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034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21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18" Type="http://schemas.openxmlformats.org/officeDocument/2006/relationships/image" Target="../media/image5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17" Type="http://schemas.openxmlformats.org/officeDocument/2006/relationships/image" Target="../media/image54.png"/><Relationship Id="rId2" Type="http://schemas.openxmlformats.org/officeDocument/2006/relationships/image" Target="../media/image39.png"/><Relationship Id="rId16" Type="http://schemas.openxmlformats.org/officeDocument/2006/relationships/image" Target="../media/image53.png"/><Relationship Id="rId20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10" Type="http://schemas.openxmlformats.org/officeDocument/2006/relationships/image" Target="../media/image47.png"/><Relationship Id="rId19" Type="http://schemas.openxmlformats.org/officeDocument/2006/relationships/image" Target="../media/image56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65.png"/><Relationship Id="rId18" Type="http://schemas.openxmlformats.org/officeDocument/2006/relationships/image" Target="../media/image70.png"/><Relationship Id="rId3" Type="http://schemas.openxmlformats.org/officeDocument/2006/relationships/image" Target="../media/image40.png"/><Relationship Id="rId21" Type="http://schemas.openxmlformats.org/officeDocument/2006/relationships/image" Target="../media/image73.png"/><Relationship Id="rId7" Type="http://schemas.openxmlformats.org/officeDocument/2006/relationships/image" Target="../media/image60.png"/><Relationship Id="rId12" Type="http://schemas.openxmlformats.org/officeDocument/2006/relationships/image" Target="../media/image64.png"/><Relationship Id="rId17" Type="http://schemas.openxmlformats.org/officeDocument/2006/relationships/image" Target="../media/image69.png"/><Relationship Id="rId2" Type="http://schemas.openxmlformats.org/officeDocument/2006/relationships/image" Target="../media/image58.png"/><Relationship Id="rId16" Type="http://schemas.openxmlformats.org/officeDocument/2006/relationships/image" Target="../media/image68.png"/><Relationship Id="rId20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63.png"/><Relationship Id="rId5" Type="http://schemas.openxmlformats.org/officeDocument/2006/relationships/image" Target="../media/image42.png"/><Relationship Id="rId15" Type="http://schemas.openxmlformats.org/officeDocument/2006/relationships/image" Target="../media/image67.png"/><Relationship Id="rId10" Type="http://schemas.openxmlformats.org/officeDocument/2006/relationships/image" Target="../media/image62.png"/><Relationship Id="rId19" Type="http://schemas.openxmlformats.org/officeDocument/2006/relationships/image" Target="../media/image71.png"/><Relationship Id="rId4" Type="http://schemas.openxmlformats.org/officeDocument/2006/relationships/image" Target="../media/image59.png"/><Relationship Id="rId9" Type="http://schemas.openxmlformats.org/officeDocument/2006/relationships/image" Target="../media/image61.png"/><Relationship Id="rId14" Type="http://schemas.openxmlformats.org/officeDocument/2006/relationships/image" Target="../media/image6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4.png"/><Relationship Id="rId3" Type="http://schemas.openxmlformats.org/officeDocument/2006/relationships/image" Target="../media/image74.png"/><Relationship Id="rId7" Type="http://schemas.openxmlformats.org/officeDocument/2006/relationships/image" Target="../media/image75.png"/><Relationship Id="rId12" Type="http://schemas.openxmlformats.org/officeDocument/2006/relationships/image" Target="../media/image78.png"/><Relationship Id="rId17" Type="http://schemas.openxmlformats.org/officeDocument/2006/relationships/image" Target="../media/image8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77.png"/><Relationship Id="rId5" Type="http://schemas.openxmlformats.org/officeDocument/2006/relationships/image" Target="../media/image42.png"/><Relationship Id="rId15" Type="http://schemas.openxmlformats.org/officeDocument/2006/relationships/image" Target="../media/image81.png"/><Relationship Id="rId10" Type="http://schemas.openxmlformats.org/officeDocument/2006/relationships/image" Target="../media/image63.png"/><Relationship Id="rId19" Type="http://schemas.openxmlformats.org/officeDocument/2006/relationships/image" Target="../media/image85.png"/><Relationship Id="rId4" Type="http://schemas.openxmlformats.org/officeDocument/2006/relationships/image" Target="../media/image40.png"/><Relationship Id="rId9" Type="http://schemas.openxmlformats.org/officeDocument/2006/relationships/image" Target="../media/image62.png"/><Relationship Id="rId14" Type="http://schemas.openxmlformats.org/officeDocument/2006/relationships/image" Target="../media/image8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18" Type="http://schemas.openxmlformats.org/officeDocument/2006/relationships/image" Target="../media/image10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17" Type="http://schemas.openxmlformats.org/officeDocument/2006/relationships/image" Target="../media/image100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9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5" Type="http://schemas.openxmlformats.org/officeDocument/2006/relationships/image" Target="../media/image98.pn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Relationship Id="rId14" Type="http://schemas.openxmlformats.org/officeDocument/2006/relationships/image" Target="../media/image9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105.png"/><Relationship Id="rId18" Type="http://schemas.openxmlformats.org/officeDocument/2006/relationships/image" Target="../media/image110.png"/><Relationship Id="rId3" Type="http://schemas.openxmlformats.org/officeDocument/2006/relationships/image" Target="../media/image102.png"/><Relationship Id="rId21" Type="http://schemas.openxmlformats.org/officeDocument/2006/relationships/image" Target="../media/image113.png"/><Relationship Id="rId7" Type="http://schemas.openxmlformats.org/officeDocument/2006/relationships/image" Target="../media/image103.png"/><Relationship Id="rId12" Type="http://schemas.openxmlformats.org/officeDocument/2006/relationships/image" Target="../media/image95.png"/><Relationship Id="rId17" Type="http://schemas.openxmlformats.org/officeDocument/2006/relationships/image" Target="../media/image109.png"/><Relationship Id="rId25" Type="http://schemas.openxmlformats.org/officeDocument/2006/relationships/image" Target="../media/image11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08.png"/><Relationship Id="rId20" Type="http://schemas.openxmlformats.org/officeDocument/2006/relationships/image" Target="../media/image1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24" Type="http://schemas.openxmlformats.org/officeDocument/2006/relationships/image" Target="../media/image116.png"/><Relationship Id="rId5" Type="http://schemas.openxmlformats.org/officeDocument/2006/relationships/image" Target="../media/image88.png"/><Relationship Id="rId15" Type="http://schemas.openxmlformats.org/officeDocument/2006/relationships/image" Target="../media/image107.png"/><Relationship Id="rId23" Type="http://schemas.openxmlformats.org/officeDocument/2006/relationships/image" Target="../media/image115.png"/><Relationship Id="rId19" Type="http://schemas.openxmlformats.org/officeDocument/2006/relationships/image" Target="../media/image111.png"/><Relationship Id="rId4" Type="http://schemas.openxmlformats.org/officeDocument/2006/relationships/image" Target="../media/image87.png"/><Relationship Id="rId9" Type="http://schemas.openxmlformats.org/officeDocument/2006/relationships/image" Target="../media/image104.png"/><Relationship Id="rId14" Type="http://schemas.openxmlformats.org/officeDocument/2006/relationships/image" Target="../media/image106.png"/><Relationship Id="rId22" Type="http://schemas.openxmlformats.org/officeDocument/2006/relationships/image" Target="../media/image1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3508270"/>
            <a:ext cx="568863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Goniometrické funkce v  pravoúhlém trojúhelníku</a:t>
            </a:r>
            <a:endParaRPr lang="cs-CZ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III-2-05-09_Planimetrie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01. 2014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6036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>
            <a:off x="323528" y="1906132"/>
            <a:ext cx="8712968" cy="28810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ravoúhlý trojúhelník 2"/>
          <p:cNvSpPr/>
          <p:nvPr/>
        </p:nvSpPr>
        <p:spPr>
          <a:xfrm>
            <a:off x="4983210" y="4709479"/>
            <a:ext cx="2952328" cy="1728192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838213" y="6185312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213" y="6185312"/>
                <a:ext cx="401071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7809508" y="6430122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9508" y="6430122"/>
                <a:ext cx="39049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823751" y="6440419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3751" y="6440419"/>
                <a:ext cx="39049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859815" y="4363869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9815" y="4363869"/>
                <a:ext cx="400879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441610" y="5156502"/>
                <a:ext cx="3554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1610" y="5156502"/>
                <a:ext cx="355482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207346" y="6430122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7346" y="6430122"/>
                <a:ext cx="376257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618566" y="5405654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566" y="5405654"/>
                <a:ext cx="376257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7383316" y="6149639"/>
                <a:ext cx="387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3316" y="6149639"/>
                <a:ext cx="387221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969928" y="4787170"/>
                <a:ext cx="3888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9928" y="4787170"/>
                <a:ext cx="388824" cy="369332"/>
              </a:xfrm>
              <a:prstGeom prst="rect">
                <a:avLst/>
              </a:prstGeom>
              <a:blipFill rotWithShape="1">
                <a:blip r:embed="rId10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652889" y="1516142"/>
            <a:ext cx="7500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každém pravoúhlém trojúhelníku s přeponou c a odvěsnami a, b platí: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83226" y="1906132"/>
                <a:ext cx="1191352" cy="5706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𝒔𝒊𝒏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𝒄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226" y="1906132"/>
                <a:ext cx="1191352" cy="570669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311229" y="2035173"/>
                <a:ext cx="629321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Sinus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 poměr délek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protilehlé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 úhlu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přepony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1229" y="2035173"/>
                <a:ext cx="6293219" cy="369332"/>
              </a:xfrm>
              <a:prstGeom prst="rect">
                <a:avLst/>
              </a:prstGeom>
              <a:blipFill rotWithShape="1">
                <a:blip r:embed="rId12"/>
                <a:stretch>
                  <a:fillRect l="-775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89610" y="2545849"/>
                <a:ext cx="1204176" cy="618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𝒄𝒐𝒔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𝒃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𝒄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610" y="2545849"/>
                <a:ext cx="1204176" cy="618439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336270" y="2670338"/>
                <a:ext cx="65562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Kosinus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 poměr délek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přilehlé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 úhlu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přepony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6270" y="2670338"/>
                <a:ext cx="6556210" cy="369332"/>
              </a:xfrm>
              <a:prstGeom prst="rect">
                <a:avLst/>
              </a:prstGeom>
              <a:blipFill rotWithShape="1">
                <a:blip r:embed="rId14"/>
                <a:stretch>
                  <a:fillRect l="-743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712701" y="3169151"/>
                <a:ext cx="1144865" cy="5706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𝒕𝒈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𝒃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701" y="3169151"/>
                <a:ext cx="1144865" cy="570669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2358809" y="3266094"/>
                <a:ext cx="608385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Tangens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 poměr délek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protilehlé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přilehlé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 úhlu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8809" y="3266094"/>
                <a:ext cx="6083859" cy="646331"/>
              </a:xfrm>
              <a:prstGeom prst="rect">
                <a:avLst/>
              </a:prstGeom>
              <a:blipFill rotWithShape="1">
                <a:blip r:embed="rId16"/>
                <a:stretch>
                  <a:fillRect l="-902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635125" y="3912425"/>
                <a:ext cx="1394933" cy="618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𝒄𝒐𝒕𝒈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𝒃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125" y="3912425"/>
                <a:ext cx="1394933" cy="618439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339458" y="4021976"/>
                <a:ext cx="65530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Kotangens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 poměr délek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přilehlé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protilehlé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 úhlu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458" y="4021976"/>
                <a:ext cx="6553022" cy="646331"/>
              </a:xfrm>
              <a:prstGeom prst="rect">
                <a:avLst/>
              </a:prstGeom>
              <a:blipFill rotWithShape="1">
                <a:blip r:embed="rId18"/>
                <a:stretch>
                  <a:fillRect l="-837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631605" y="5341764"/>
            <a:ext cx="38632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Pomocí goniometrických funkcí dopočítáváme strany a úhly v pravoúhlém trojúhelníku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142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ravoúhlý trojúhelník 2"/>
          <p:cNvSpPr/>
          <p:nvPr/>
        </p:nvSpPr>
        <p:spPr>
          <a:xfrm rot="8951782">
            <a:off x="4948041" y="2748879"/>
            <a:ext cx="2952328" cy="1728192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 rot="8796030">
                <a:off x="7038399" y="2019017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8796030">
                <a:off x="7038399" y="2019017"/>
                <a:ext cx="401071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7936782" y="3600020"/>
                <a:ext cx="39568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𝐸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6782" y="3600020"/>
                <a:ext cx="395685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477958" y="3600020"/>
                <a:ext cx="4094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𝐷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958" y="3600020"/>
                <a:ext cx="409407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440229" y="3612976"/>
                <a:ext cx="37574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𝑓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0229" y="3612976"/>
                <a:ext cx="375744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755259" y="2480192"/>
                <a:ext cx="3612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259" y="2480192"/>
                <a:ext cx="361253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7549561" y="2480192"/>
                <a:ext cx="387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𝑑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9561" y="2480192"/>
                <a:ext cx="387221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7038494" y="1745507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𝐹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8494" y="1745507"/>
                <a:ext cx="400879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945723" y="3297290"/>
                <a:ext cx="3748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𝛿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5723" y="3297290"/>
                <a:ext cx="374846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7728283" y="3297290"/>
                <a:ext cx="3554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𝜀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8283" y="3297290"/>
                <a:ext cx="355482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1046249" y="1745507"/>
                <a:ext cx="470901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Zapište, čemu se rovná sinus, kosinus, tangens a kotangens úhlů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𝛿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a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𝜀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pravoúhlém trojúhelníku DEF.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249" y="1745507"/>
                <a:ext cx="4709010" cy="923330"/>
              </a:xfrm>
              <a:prstGeom prst="rect">
                <a:avLst/>
              </a:prstGeom>
              <a:blipFill rotWithShape="1">
                <a:blip r:embed="rId11"/>
                <a:stretch>
                  <a:fillRect l="-1166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/>
          <p:cNvSpPr txBox="1"/>
          <p:nvPr/>
        </p:nvSpPr>
        <p:spPr>
          <a:xfrm>
            <a:off x="323528" y="18676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060032" y="4426024"/>
                <a:ext cx="1146788" cy="66684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𝛿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0032" y="4426024"/>
                <a:ext cx="1146788" cy="666849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2699792" y="4451799"/>
                <a:ext cx="1170257" cy="615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𝛿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4451799"/>
                <a:ext cx="1170257" cy="61529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477958" y="4421014"/>
                <a:ext cx="1047402" cy="6182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tg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𝛿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958" y="4421014"/>
                <a:ext cx="1047402" cy="618246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6403384" y="4421014"/>
                <a:ext cx="1270220" cy="5666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cotg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𝛿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3384" y="4421014"/>
                <a:ext cx="1270220" cy="566694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086470" y="5340547"/>
                <a:ext cx="1183657" cy="615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sin</m:t>
                          </m:r>
                          <m:r>
                            <a:rPr lang="cs-CZ" b="0" i="0" smtClean="0">
                              <a:latin typeface="Cambria Math"/>
                            </a:rPr>
                            <m:t> 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𝜀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6470" y="5340547"/>
                <a:ext cx="1183657" cy="615297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699792" y="5266760"/>
                <a:ext cx="1221104" cy="66684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  <m:r>
                            <a:rPr lang="cs-CZ" b="0" i="0" smtClean="0">
                              <a:latin typeface="Cambria Math"/>
                            </a:rPr>
                            <m:t> 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𝜀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5266760"/>
                <a:ext cx="1221104" cy="666849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435254" y="5340546"/>
                <a:ext cx="1091261" cy="5666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tg</m:t>
                          </m:r>
                          <m:r>
                            <a:rPr lang="cs-CZ" b="0" i="0" smtClean="0">
                              <a:latin typeface="Cambria Math"/>
                            </a:rPr>
                            <m:t> 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𝜀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5254" y="5340546"/>
                <a:ext cx="1091261" cy="566694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6465653" y="5314770"/>
                <a:ext cx="1314078" cy="6182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cotg</m:t>
                          </m:r>
                          <m:r>
                            <a:rPr lang="cs-CZ" b="0" i="0" smtClean="0">
                              <a:latin typeface="Cambria Math"/>
                            </a:rPr>
                            <m:t> 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𝜀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5653" y="5314770"/>
                <a:ext cx="1314078" cy="618246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036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5982" y="17291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1590604"/>
            <a:ext cx="648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 délky zbývajících stran a velikosti vnitřních úhlů v pravoúhlém  trojúhelníku ABC s pravým úhlem ve vrcholu C, je-li dáno: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Přímá spojnice 11"/>
          <p:cNvCxnSpPr/>
          <p:nvPr/>
        </p:nvCxnSpPr>
        <p:spPr>
          <a:xfrm flipH="1">
            <a:off x="860485" y="2513934"/>
            <a:ext cx="70323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80665" y="2767444"/>
                <a:ext cx="29240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=64°38´,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=52,8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665" y="2767444"/>
                <a:ext cx="2924070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Pravoúhlý trojúhelník 28"/>
          <p:cNvSpPr/>
          <p:nvPr/>
        </p:nvSpPr>
        <p:spPr>
          <a:xfrm>
            <a:off x="948436" y="3612976"/>
            <a:ext cx="2952328" cy="1728192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803439" y="5088809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439" y="5088809"/>
                <a:ext cx="401071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774734" y="5333619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4734" y="5333619"/>
                <a:ext cx="39049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788977" y="5343916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977" y="5343916"/>
                <a:ext cx="390492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825041" y="3267366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5041" y="3267366"/>
                <a:ext cx="400879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2172572" y="5333619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2572" y="5333619"/>
                <a:ext cx="376257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583792" y="4309151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792" y="4309151"/>
                <a:ext cx="376257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935154" y="3690667"/>
                <a:ext cx="3888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154" y="3690667"/>
                <a:ext cx="388824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Obdélník 24"/>
              <p:cNvSpPr/>
              <p:nvPr/>
            </p:nvSpPr>
            <p:spPr>
              <a:xfrm>
                <a:off x="2584577" y="4964287"/>
                <a:ext cx="90762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ea typeface="Cambria Math"/>
                        </a:rPr>
                        <m:t>64°38´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4577" y="4964287"/>
                <a:ext cx="907621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2210087" y="3991448"/>
                <a:ext cx="97571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52,8</m:t>
                    </m:r>
                  </m:oMath>
                </a14:m>
                <a:r>
                  <a:rPr lang="cs-CZ" dirty="0" smtClean="0"/>
                  <a:t> 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cm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0087" y="3991448"/>
                <a:ext cx="975716" cy="369332"/>
              </a:xfrm>
              <a:prstGeom prst="rect">
                <a:avLst/>
              </a:prstGeom>
              <a:blipFill rotWithShape="1">
                <a:blip r:embed="rId11"/>
                <a:stretch>
                  <a:fillRect t="-10000" r="-1250"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4469587" y="2822239"/>
                <a:ext cx="30065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𝜷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=90°−64°38´=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𝟐𝟓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°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𝟐𝟐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587" y="2822239"/>
                <a:ext cx="3006529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4469587" y="3285284"/>
                <a:ext cx="2010487" cy="595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64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°38</m:t>
                          </m:r>
                        </m:e>
                      </m:func>
                      <m:r>
                        <a:rPr lang="cs-CZ" b="0" i="1" smtClean="0">
                          <a:latin typeface="Cambria Math"/>
                        </a:rPr>
                        <m:t>´=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52,8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587" y="3285284"/>
                <a:ext cx="2010487" cy="59599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6801545" y="3398616"/>
                <a:ext cx="8980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0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∙52,8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1545" y="3398616"/>
                <a:ext cx="898003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Obdélník 42"/>
              <p:cNvSpPr/>
              <p:nvPr/>
            </p:nvSpPr>
            <p:spPr>
              <a:xfrm>
                <a:off x="4497709" y="3959518"/>
                <a:ext cx="23038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52,8∙</m:t>
                      </m:r>
                      <m:func>
                        <m:funcPr>
                          <m:ctrlPr>
                            <a:rPr lang="cs-CZ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i="1">
                              <a:latin typeface="Cambria Math"/>
                            </a:rPr>
                            <m:t>64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°38</m:t>
                          </m:r>
                        </m:e>
                      </m:func>
                      <m:r>
                        <a:rPr lang="cs-CZ" b="0" i="0" smtClean="0">
                          <a:latin typeface="Cambria Math"/>
                          <a:ea typeface="Cambria Math"/>
                        </a:rPr>
                        <m:t>´=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Obdélník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7709" y="3959518"/>
                <a:ext cx="2303836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4522830" y="4434895"/>
                <a:ext cx="3150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𝒂</m:t>
                      </m:r>
                      <m:r>
                        <a:rPr lang="cs-CZ" b="0" i="1" smtClean="0">
                          <a:latin typeface="Cambria Math"/>
                        </a:rPr>
                        <m:t>=52,8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∙0,9036≐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𝟒𝟕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𝟕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𝒄𝒎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2830" y="4434895"/>
                <a:ext cx="3150221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Obdélník 44"/>
              <p:cNvSpPr/>
              <p:nvPr/>
            </p:nvSpPr>
            <p:spPr>
              <a:xfrm>
                <a:off x="4522830" y="4834416"/>
                <a:ext cx="2040943" cy="6475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i="1">
                              <a:latin typeface="Cambria Math"/>
                            </a:rPr>
                            <m:t>64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°38</m:t>
                          </m:r>
                        </m:e>
                      </m:func>
                      <m:r>
                        <a:rPr lang="cs-CZ" i="1">
                          <a:latin typeface="Cambria Math"/>
                        </a:rPr>
                        <m:t>´=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52,8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5" name="Obdélník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2830" y="4834416"/>
                <a:ext cx="2040943" cy="647550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6882063" y="4982763"/>
                <a:ext cx="8980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0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∙52,8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2063" y="4982763"/>
                <a:ext cx="898003" cy="369332"/>
              </a:xfrm>
              <a:prstGeom prst="rect">
                <a:avLst/>
              </a:prstGeom>
              <a:blipFill rotWithShape="1">
                <a:blip r:embed="rId18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Obdélník 46"/>
              <p:cNvSpPr/>
              <p:nvPr/>
            </p:nvSpPr>
            <p:spPr>
              <a:xfrm>
                <a:off x="4521604" y="5481966"/>
                <a:ext cx="23351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52,8∙</m:t>
                      </m:r>
                      <m:func>
                        <m:funcPr>
                          <m:ctrlPr>
                            <a:rPr lang="cs-CZ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i="1">
                              <a:latin typeface="Cambria Math"/>
                            </a:rPr>
                            <m:t>64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°38</m:t>
                          </m:r>
                        </m:e>
                      </m:func>
                      <m:r>
                        <a:rPr lang="cs-CZ" b="0" i="0" smtClean="0">
                          <a:latin typeface="Cambria Math"/>
                          <a:ea typeface="Cambria Math"/>
                        </a:rPr>
                        <m:t>´=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𝑏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7" name="Obdélník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1604" y="5481966"/>
                <a:ext cx="2335126" cy="369332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4582935" y="5949280"/>
                <a:ext cx="3086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𝒃</m:t>
                    </m:r>
                    <m:r>
                      <a:rPr lang="cs-CZ" b="0" i="1" smtClean="0">
                        <a:latin typeface="Cambria Math"/>
                      </a:rPr>
                      <m:t>=52,8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∙0,4284≐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𝟐𝟐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,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𝟔</m:t>
                    </m:r>
                  </m:oMath>
                </a14:m>
                <a:r>
                  <a:rPr lang="cs-CZ" b="1" dirty="0" smtClean="0"/>
                  <a:t> cm</a:t>
                </a:r>
                <a:endParaRPr lang="cs-CZ" b="1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2935" y="5949280"/>
                <a:ext cx="3086999" cy="369332"/>
              </a:xfrm>
              <a:prstGeom prst="rect">
                <a:avLst/>
              </a:prstGeom>
              <a:blipFill rotWithShape="1">
                <a:blip r:embed="rId20"/>
                <a:stretch>
                  <a:fillRect t="-8197" r="-791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Přímá spojnice 49"/>
          <p:cNvCxnSpPr/>
          <p:nvPr/>
        </p:nvCxnSpPr>
        <p:spPr>
          <a:xfrm flipH="1">
            <a:off x="4635608" y="4791869"/>
            <a:ext cx="314445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H="1">
            <a:off x="4582936" y="6346359"/>
            <a:ext cx="31971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H="1">
            <a:off x="4522832" y="3285284"/>
            <a:ext cx="29532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>
            <a:off x="558643" y="6161693"/>
            <a:ext cx="3209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Najděte i jiné postupy řešení</a:t>
            </a:r>
            <a:r>
              <a:rPr lang="cs-CZ" dirty="0" smtClean="0"/>
              <a:t>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888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31" grpId="0"/>
      <p:bldP spid="32" grpId="0"/>
      <p:bldP spid="33" grpId="0"/>
      <p:bldP spid="35" grpId="0"/>
      <p:bldP spid="36" grpId="0"/>
      <p:bldP spid="38" grpId="0"/>
      <p:bldP spid="25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5982" y="17291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1590604"/>
            <a:ext cx="648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 délky zbývajících stran a velikosti vnitřních úhlů v pravoúhlém  trojúhelníku ABC s pravým úhlem ve vrcholu C, je-li dáno: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Přímá spojnice 11"/>
          <p:cNvCxnSpPr/>
          <p:nvPr/>
        </p:nvCxnSpPr>
        <p:spPr>
          <a:xfrm flipH="1">
            <a:off x="860485" y="2513934"/>
            <a:ext cx="70323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80665" y="2767444"/>
                <a:ext cx="27855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=38°28´,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=0,24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665" y="2767444"/>
                <a:ext cx="2785571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Pravoúhlý trojúhelník 28"/>
          <p:cNvSpPr/>
          <p:nvPr/>
        </p:nvSpPr>
        <p:spPr>
          <a:xfrm>
            <a:off x="948436" y="3612976"/>
            <a:ext cx="2952328" cy="1728192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803439" y="5088809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439" y="5088809"/>
                <a:ext cx="401071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785044" y="5255410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5044" y="5255410"/>
                <a:ext cx="39049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788977" y="5343916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977" y="5343916"/>
                <a:ext cx="390492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825041" y="3267366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5041" y="3267366"/>
                <a:ext cx="400879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1962390" y="5333619"/>
                <a:ext cx="9244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0,24 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2390" y="5333619"/>
                <a:ext cx="924420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583792" y="4309151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792" y="4309151"/>
                <a:ext cx="376257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875946" y="3992773"/>
                <a:ext cx="907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38°28´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946" y="3992773"/>
                <a:ext cx="907621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2210087" y="3991448"/>
                <a:ext cx="35548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cs typeface="Times New Roman" panose="02020603050405020304" pitchFamily="18" charset="0"/>
                        </a:rPr>
                        <m:t>𝑐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0087" y="3991448"/>
                <a:ext cx="355482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059832" y="4996262"/>
                <a:ext cx="387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4996262"/>
                <a:ext cx="387221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ovéPole 33"/>
          <p:cNvSpPr txBox="1"/>
          <p:nvPr/>
        </p:nvSpPr>
        <p:spPr>
          <a:xfrm>
            <a:off x="558643" y="6161693"/>
            <a:ext cx="3209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Najděte i jiné postupy řešení</a:t>
            </a:r>
            <a:r>
              <a:rPr lang="cs-CZ" dirty="0" smtClean="0"/>
              <a:t>!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376666" y="2767444"/>
                <a:ext cx="2988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=90°−38°28´=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𝟓𝟏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°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𝟑𝟐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6666" y="2767444"/>
                <a:ext cx="2988318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H="1">
            <a:off x="4386976" y="3058567"/>
            <a:ext cx="29883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384435" y="3197308"/>
                <a:ext cx="1929503" cy="595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𝑡𝑔</m:t>
                      </m:r>
                      <m:r>
                        <a:rPr lang="cs-CZ" b="0" i="1" smtClean="0">
                          <a:latin typeface="Cambria Math"/>
                        </a:rPr>
                        <m:t> 51°32´=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0,24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4435" y="3197308"/>
                <a:ext cx="1929503" cy="59599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477291" y="3345764"/>
                <a:ext cx="8980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∙0,24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7291" y="3345764"/>
                <a:ext cx="898003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384435" y="3861610"/>
                <a:ext cx="21723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0,24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𝑡𝑔</m:t>
                    </m:r>
                    <m:r>
                      <a:rPr lang="cs-CZ" i="1">
                        <a:latin typeface="Cambria Math"/>
                      </a:rPr>
                      <m:t> 51°32´=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4435" y="3861610"/>
                <a:ext cx="2172390" cy="369332"/>
              </a:xfrm>
              <a:prstGeom prst="rect">
                <a:avLst/>
              </a:prstGeom>
              <a:blipFill rotWithShape="1">
                <a:blip r:embed="rId15"/>
                <a:stretch>
                  <a:fillRect b="-98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384435" y="4283896"/>
                <a:ext cx="27767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𝒂</m:t>
                      </m:r>
                      <m:r>
                        <a:rPr lang="cs-CZ" b="0" i="1" smtClean="0">
                          <a:latin typeface="Cambria Math"/>
                        </a:rPr>
                        <m:t>=0,24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∙1,26≐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𝟑𝟎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4435" y="4283896"/>
                <a:ext cx="2776722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Přímá spojnice 48"/>
          <p:cNvCxnSpPr/>
          <p:nvPr/>
        </p:nvCxnSpPr>
        <p:spPr>
          <a:xfrm flipH="1">
            <a:off x="4394628" y="6252652"/>
            <a:ext cx="35085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H="1">
            <a:off x="4386976" y="4640924"/>
            <a:ext cx="29883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358262" y="4676449"/>
                <a:ext cx="2002471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51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°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32´=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0,24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𝑐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8262" y="4676449"/>
                <a:ext cx="2002471" cy="610936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6642198" y="4733387"/>
                <a:ext cx="5783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𝑐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2198" y="4733387"/>
                <a:ext cx="578300" cy="369332"/>
              </a:xfrm>
              <a:prstGeom prst="rect">
                <a:avLst/>
              </a:prstGeom>
              <a:blipFill rotWithShape="1">
                <a:blip r:embed="rId18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358262" y="5220219"/>
                <a:ext cx="2275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  <a:ea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51°32´=0,24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8262" y="5220219"/>
                <a:ext cx="2275879" cy="369332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642198" y="5183049"/>
                <a:ext cx="1481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/: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51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°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32´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2198" y="5183049"/>
                <a:ext cx="1481496" cy="369332"/>
              </a:xfrm>
              <a:prstGeom prst="rect">
                <a:avLst/>
              </a:prstGeom>
              <a:blipFill rotWithShape="1">
                <a:blip r:embed="rId20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373152" y="5589551"/>
                <a:ext cx="3485249" cy="64203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𝒄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0,24</m:t>
                          </m:r>
                        </m:num>
                        <m:den>
                          <m:func>
                            <m:func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cs-CZ" i="1">
                                  <a:latin typeface="Cambria Math"/>
                                </a:rPr>
                                <m:t>51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°32´</m:t>
                              </m:r>
                            </m:e>
                          </m:func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0,24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0,62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  <m:r>
                        <a:rPr lang="cs-CZ" b="1" i="1" smtClean="0">
                          <a:latin typeface="Cambria Math"/>
                        </a:rPr>
                        <m:t>,</m:t>
                      </m:r>
                      <m:r>
                        <a:rPr lang="cs-CZ" b="1" i="1" smtClean="0">
                          <a:latin typeface="Cambria Math"/>
                        </a:rPr>
                        <m:t>𝟑𝟗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</a:rPr>
                        <m:t>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3152" y="5589551"/>
                <a:ext cx="3485249" cy="642035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6837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31" grpId="0"/>
      <p:bldP spid="32" grpId="0"/>
      <p:bldP spid="33" grpId="0"/>
      <p:bldP spid="35" grpId="0"/>
      <p:bldP spid="36" grpId="0"/>
      <p:bldP spid="38" grpId="0"/>
      <p:bldP spid="39" grpId="0"/>
      <p:bldP spid="3" grpId="0"/>
      <p:bldP spid="34" grpId="0"/>
      <p:bldP spid="4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5982" y="17291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1590604"/>
            <a:ext cx="648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 délky zbývajících stran a velikosti vnitřních úhlů v pravoúhlém  trojúhelníku ABC s pravým úhlem ve vrcholu C, je-li dáno: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Přímá spojnice 11"/>
          <p:cNvCxnSpPr/>
          <p:nvPr/>
        </p:nvCxnSpPr>
        <p:spPr>
          <a:xfrm flipH="1">
            <a:off x="860485" y="2513934"/>
            <a:ext cx="70323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80665" y="2767444"/>
                <a:ext cx="26615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=6,8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,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=0,24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665" y="2767444"/>
                <a:ext cx="2661561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Pravoúhlý trojúhelník 28"/>
          <p:cNvSpPr/>
          <p:nvPr/>
        </p:nvSpPr>
        <p:spPr>
          <a:xfrm>
            <a:off x="948436" y="3612976"/>
            <a:ext cx="2952328" cy="1728192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803439" y="5088809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439" y="5088809"/>
                <a:ext cx="401071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788977" y="5343916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977" y="5343916"/>
                <a:ext cx="390492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825041" y="3267366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5041" y="3267366"/>
                <a:ext cx="400879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1962390" y="5333619"/>
                <a:ext cx="9244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10,2 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2390" y="5333619"/>
                <a:ext cx="924420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214514" y="4287297"/>
                <a:ext cx="7961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6,8 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514" y="4287297"/>
                <a:ext cx="796180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2210087" y="3991448"/>
                <a:ext cx="35548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cs typeface="Times New Roman" panose="02020603050405020304" pitchFamily="18" charset="0"/>
                        </a:rPr>
                        <m:t>𝑐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0087" y="3991448"/>
                <a:ext cx="355482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059832" y="4996262"/>
                <a:ext cx="387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4996262"/>
                <a:ext cx="387221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ovéPole 33"/>
          <p:cNvSpPr txBox="1"/>
          <p:nvPr/>
        </p:nvSpPr>
        <p:spPr>
          <a:xfrm>
            <a:off x="558643" y="6161693"/>
            <a:ext cx="3209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Najděte i jiné postupy řešení</a:t>
            </a:r>
            <a:r>
              <a:rPr lang="cs-CZ" dirty="0" smtClean="0"/>
              <a:t>!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949411" y="3795907"/>
                <a:ext cx="3888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411" y="3795907"/>
                <a:ext cx="388824" cy="369332"/>
              </a:xfrm>
              <a:prstGeom prst="rect">
                <a:avLst/>
              </a:prstGeom>
              <a:blipFill rotWithShape="1">
                <a:blip r:embed="rId11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767842" y="5333619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7842" y="5333619"/>
                <a:ext cx="390492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376666" y="2767444"/>
                <a:ext cx="19959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6,8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10,2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6666" y="2767444"/>
                <a:ext cx="1995931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376666" y="3164731"/>
                <a:ext cx="32848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=46,24+104,04=150,28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6666" y="3164731"/>
                <a:ext cx="3284874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7867151" y="3093558"/>
                <a:ext cx="739241" cy="4405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/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7151" y="3093558"/>
                <a:ext cx="739241" cy="440505"/>
              </a:xfrm>
              <a:prstGeom prst="rect">
                <a:avLst/>
              </a:prstGeom>
              <a:blipFill rotWithShape="1">
                <a:blip r:embed="rId15"/>
                <a:stretch>
                  <a:fillRect b="-95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376666" y="3593800"/>
                <a:ext cx="146713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≐12,26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6666" y="3593800"/>
                <a:ext cx="1467133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 flipH="1">
            <a:off x="4499992" y="3963132"/>
            <a:ext cx="13438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410057" y="4039762"/>
                <a:ext cx="2271519" cy="64203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𝑡𝑔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6,8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10,2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=0,666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0057" y="4039762"/>
                <a:ext cx="2271519" cy="642035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451698" y="4626930"/>
                <a:ext cx="13538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=33°41´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1698" y="4626930"/>
                <a:ext cx="1353832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26"/>
          <p:cNvCxnSpPr/>
          <p:nvPr/>
        </p:nvCxnSpPr>
        <p:spPr>
          <a:xfrm flipH="1">
            <a:off x="4499991" y="5021057"/>
            <a:ext cx="13438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451698" y="5312195"/>
                <a:ext cx="29408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=90°−33°41´=56°19´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1698" y="5312195"/>
                <a:ext cx="2940805" cy="369332"/>
              </a:xfrm>
              <a:prstGeom prst="rect">
                <a:avLst/>
              </a:prstGeom>
              <a:blipFill rotWithShape="1">
                <a:blip r:embed="rId19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Přímá spojnice 30"/>
          <p:cNvCxnSpPr/>
          <p:nvPr/>
        </p:nvCxnSpPr>
        <p:spPr>
          <a:xfrm flipH="1">
            <a:off x="4499993" y="5721147"/>
            <a:ext cx="30243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8636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32" grpId="0"/>
      <p:bldP spid="33" grpId="0"/>
      <p:bldP spid="35" grpId="0"/>
      <p:bldP spid="36" grpId="0"/>
      <p:bldP spid="39" grpId="0"/>
      <p:bldP spid="3" grpId="0"/>
      <p:bldP spid="34" grpId="0"/>
      <p:bldP spid="4" grpId="0"/>
      <p:bldP spid="5" grpId="0"/>
      <p:bldP spid="6" grpId="0"/>
      <p:bldP spid="8" grpId="0"/>
      <p:bldP spid="9" grpId="0"/>
      <p:bldP spid="10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5982" y="17291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475656" y="1590604"/>
                <a:ext cx="64807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Vypočítejte obsah pravoúhlého trojúhelníku ABC, je-li délka přepony c = 10 cm a velikost úhlu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=30°.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1590604"/>
                <a:ext cx="6480720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753" t="-4717" r="-84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 flipH="1">
            <a:off x="635982" y="2296427"/>
            <a:ext cx="73203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ravoúhlý trojúhelník 28"/>
          <p:cNvSpPr/>
          <p:nvPr/>
        </p:nvSpPr>
        <p:spPr>
          <a:xfrm>
            <a:off x="1089405" y="3056103"/>
            <a:ext cx="2952328" cy="1728192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944408" y="4531936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4408" y="4531936"/>
                <a:ext cx="401071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929946" y="4787043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9946" y="4787043"/>
                <a:ext cx="390492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966010" y="2710493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6010" y="2710493"/>
                <a:ext cx="400879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2103359" y="4776746"/>
                <a:ext cx="37247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3359" y="4776746"/>
                <a:ext cx="372473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711327" y="3892025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327" y="3892025"/>
                <a:ext cx="376257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2351056" y="3434575"/>
                <a:ext cx="8538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cs typeface="Times New Roman" panose="02020603050405020304" pitchFamily="18" charset="0"/>
                        </a:rPr>
                        <m:t>10 </m:t>
                      </m:r>
                      <m:r>
                        <a:rPr lang="cs-CZ" b="0" i="1" smtClean="0">
                          <a:latin typeface="Cambria Math"/>
                          <a:cs typeface="Times New Roman" panose="02020603050405020304" pitchFamily="18" charset="0"/>
                        </a:rPr>
                        <m:t>𝑐𝑚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056" y="3434575"/>
                <a:ext cx="853888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090380" y="3239034"/>
                <a:ext cx="3888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0380" y="3239034"/>
                <a:ext cx="388824" cy="369332"/>
              </a:xfrm>
              <a:prstGeom prst="rect">
                <a:avLst/>
              </a:prstGeom>
              <a:blipFill rotWithShape="1">
                <a:blip r:embed="rId10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017630" y="4439885"/>
                <a:ext cx="58541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7630" y="4439885"/>
                <a:ext cx="585417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825307" y="4787043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5307" y="4787043"/>
                <a:ext cx="390492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860032" y="2534211"/>
                <a:ext cx="1094339" cy="6164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𝑆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2534211"/>
                <a:ext cx="1094339" cy="616451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814190" y="3231418"/>
                <a:ext cx="1473480" cy="5666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30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°=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4190" y="3231418"/>
                <a:ext cx="1473480" cy="566694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786836" y="3923094"/>
                <a:ext cx="35750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=10∙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30°=10∙0,5=5 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𝑐𝑚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6836" y="3923094"/>
                <a:ext cx="3575018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814190" y="4292426"/>
                <a:ext cx="1503938" cy="6182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30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°=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𝑏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4190" y="4292426"/>
                <a:ext cx="1503938" cy="618246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814190" y="4881163"/>
                <a:ext cx="39062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=10∙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  <a:ea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30°=10∙0,87=8,7 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𝑐𝑚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4190" y="4881163"/>
                <a:ext cx="3906262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777266" y="5390567"/>
                <a:ext cx="2645661" cy="616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𝑆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∙8,7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=21,75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7266" y="5390567"/>
                <a:ext cx="2645661" cy="616515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/>
          <p:cNvCxnSpPr/>
          <p:nvPr/>
        </p:nvCxnSpPr>
        <p:spPr>
          <a:xfrm flipH="1">
            <a:off x="4860032" y="6007082"/>
            <a:ext cx="241887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330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32" grpId="0"/>
      <p:bldP spid="33" grpId="0"/>
      <p:bldP spid="35" grpId="0"/>
      <p:bldP spid="36" grpId="0"/>
      <p:bldP spid="39" grpId="0"/>
      <p:bldP spid="4" grpId="0"/>
      <p:bldP spid="6" grpId="0"/>
      <p:bldP spid="8" grpId="0"/>
      <p:bldP spid="9" grpId="0"/>
      <p:bldP spid="10" grpId="0"/>
      <p:bldP spid="11" grpId="0"/>
      <p:bldP spid="13" grpId="0"/>
      <p:bldP spid="14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5982" y="17291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475656" y="1590604"/>
                <a:ext cx="64807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Vypočítejte obvod pravoúhlého trojúhelníku ABC (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𝛾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=90°)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je-li </a:t>
                </a:r>
                <a:endParaRPr lang="cs-CZ" b="0" i="1" dirty="0" smtClean="0">
                  <a:latin typeface="Cambria Math"/>
                  <a:ea typeface="Cambria Math"/>
                  <a:cs typeface="Times New Roman" panose="02020603050405020304" pitchFamily="18" charset="0"/>
                </a:endParaRPr>
              </a:p>
              <a:p>
                <a:pPr algn="just"/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𝛽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=30°20´, 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𝑏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=2,4 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𝑐𝑚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1590604"/>
                <a:ext cx="6480720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753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 flipH="1">
            <a:off x="635982" y="2296427"/>
            <a:ext cx="73203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ravoúhlý trojúhelník 28"/>
          <p:cNvSpPr/>
          <p:nvPr/>
        </p:nvSpPr>
        <p:spPr>
          <a:xfrm>
            <a:off x="1089405" y="3056103"/>
            <a:ext cx="2952328" cy="1728192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944408" y="4531936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4408" y="4531936"/>
                <a:ext cx="401071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929946" y="4787043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9946" y="4787043"/>
                <a:ext cx="390492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966010" y="2710493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6010" y="2710493"/>
                <a:ext cx="400879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2103359" y="4776746"/>
                <a:ext cx="90197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2,4 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3359" y="4776746"/>
                <a:ext cx="901978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711327" y="3892025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327" y="3892025"/>
                <a:ext cx="376257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2351056" y="3434575"/>
                <a:ext cx="35548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cs typeface="Times New Roman" panose="02020603050405020304" pitchFamily="18" charset="0"/>
                        </a:rPr>
                        <m:t>𝑐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056" y="3434575"/>
                <a:ext cx="355482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825307" y="4787043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5307" y="4787043"/>
                <a:ext cx="390492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275425" y="4425773"/>
                <a:ext cx="387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425" y="4425773"/>
                <a:ext cx="387221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990968" y="3434575"/>
                <a:ext cx="907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°20´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968" y="3434575"/>
                <a:ext cx="907621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105779" y="5635392"/>
                <a:ext cx="16007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𝑜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5779" y="5635392"/>
                <a:ext cx="1600759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647514" y="2548407"/>
                <a:ext cx="1801262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𝑡𝑔</m:t>
                      </m:r>
                      <m:r>
                        <a:rPr lang="cs-CZ" b="0" i="1" smtClean="0">
                          <a:latin typeface="Cambria Math"/>
                        </a:rPr>
                        <m:t> 30°20´=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2,4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7514" y="2548407"/>
                <a:ext cx="1801262" cy="610936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803095" y="2669209"/>
                <a:ext cx="5990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3095" y="2669209"/>
                <a:ext cx="599075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647514" y="3245399"/>
                <a:ext cx="209544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𝑡𝑔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30°20´=2,4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7514" y="3245399"/>
                <a:ext cx="2095445" cy="369332"/>
              </a:xfrm>
              <a:prstGeom prst="rect">
                <a:avLst/>
              </a:prstGeom>
              <a:blipFill rotWithShape="1">
                <a:blip r:embed="rId18"/>
                <a:stretch>
                  <a:fillRect b="-98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6828330" y="3245399"/>
                <a:ext cx="132440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/:</m:t>
                    </m:r>
                    <m:r>
                      <a:rPr lang="cs-CZ" b="0" i="1" smtClean="0">
                        <a:latin typeface="Cambria Math"/>
                      </a:rPr>
                      <m:t>𝑡𝑔</m:t>
                    </m:r>
                    <m:r>
                      <a:rPr lang="cs-CZ" b="0" i="1" smtClean="0">
                        <a:latin typeface="Cambria Math"/>
                      </a:rPr>
                      <m:t>30°20</m:t>
                    </m:r>
                  </m:oMath>
                </a14:m>
                <a:r>
                  <a:rPr lang="cs-CZ" dirty="0" smtClean="0"/>
                  <a:t>´</a:t>
                </a:r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8330" y="3245399"/>
                <a:ext cx="1324402" cy="369332"/>
              </a:xfrm>
              <a:prstGeom prst="rect">
                <a:avLst/>
              </a:prstGeom>
              <a:blipFill rotWithShape="1">
                <a:blip r:embed="rId19"/>
                <a:stretch>
                  <a:fillRect l="-922" t="-8197" r="-368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673016" y="3656878"/>
                <a:ext cx="2591543" cy="66133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2,4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𝑡𝑔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 30°20´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=4,1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3016" y="3656878"/>
                <a:ext cx="2591543" cy="661335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4647514" y="4406830"/>
                <a:ext cx="1843774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30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°20´=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2,4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𝑐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7514" y="4406830"/>
                <a:ext cx="1843774" cy="610936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6671835" y="4527632"/>
                <a:ext cx="5783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𝑐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1835" y="4527632"/>
                <a:ext cx="578300" cy="369332"/>
              </a:xfrm>
              <a:prstGeom prst="rect">
                <a:avLst/>
              </a:prstGeom>
              <a:blipFill rotWithShape="1">
                <a:blip r:embed="rId22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688151" y="5017766"/>
                <a:ext cx="21171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30°20´=2,4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151" y="5017766"/>
                <a:ext cx="2117183" cy="369332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4677481" y="5387098"/>
                <a:ext cx="2651752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2,4</m:t>
                          </m:r>
                        </m:num>
                        <m:den>
                          <m:func>
                            <m:func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30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°20</m:t>
                              </m:r>
                            </m:e>
                          </m:func>
                          <m:r>
                            <a:rPr lang="cs-CZ" b="0" i="1" smtClean="0">
                              <a:latin typeface="Cambria Math"/>
                            </a:rPr>
                            <m:t>´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=4,8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7481" y="5387098"/>
                <a:ext cx="2651752" cy="612732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4543432" y="6165304"/>
                <a:ext cx="32265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𝑜</m:t>
                      </m:r>
                      <m:r>
                        <a:rPr lang="cs-CZ" b="0" i="1" smtClean="0">
                          <a:latin typeface="Cambria Math"/>
                        </a:rPr>
                        <m:t>=4,1+2,4+4,8=11,3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3432" y="6165304"/>
                <a:ext cx="3226589" cy="369332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Přímá spojnice 36"/>
          <p:cNvCxnSpPr/>
          <p:nvPr/>
        </p:nvCxnSpPr>
        <p:spPr>
          <a:xfrm flipH="1">
            <a:off x="4647514" y="6534636"/>
            <a:ext cx="31225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9129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32" grpId="0"/>
      <p:bldP spid="33" grpId="0"/>
      <p:bldP spid="35" grpId="0"/>
      <p:bldP spid="36" grpId="0"/>
      <p:bldP spid="39" grpId="0"/>
      <p:bldP spid="8" grpId="0"/>
      <p:bldP spid="5" grpId="0"/>
      <p:bldP spid="16" grpId="0"/>
      <p:bldP spid="17" grpId="0"/>
      <p:bldP spid="19" grpId="0"/>
      <p:bldP spid="20" grpId="0"/>
      <p:bldP spid="22" grpId="0"/>
      <p:bldP spid="23" grpId="0"/>
      <p:bldP spid="25" grpId="0"/>
      <p:bldP spid="26" grpId="0"/>
      <p:bldP spid="27" grpId="0"/>
      <p:bldP spid="28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16957" y="250325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Tato prezentace slouží k procvičení dovednosti řešit pravoúhlý trojúhelník s využitím goniometrických funkcí.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48785" y="17728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4293</TotalTime>
  <Words>875</Words>
  <Application>Microsoft Office PowerPoint</Application>
  <PresentationFormat>Předvádění na obrazovce (4:3)</PresentationFormat>
  <Paragraphs>175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355</cp:revision>
  <dcterms:created xsi:type="dcterms:W3CDTF">2013-01-11T17:11:37Z</dcterms:created>
  <dcterms:modified xsi:type="dcterms:W3CDTF">2014-09-29T07:34:14Z</dcterms:modified>
</cp:coreProperties>
</file>