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2"/>
  </p:notesMasterIdLst>
  <p:sldIdLst>
    <p:sldId id="256" r:id="rId2"/>
    <p:sldId id="257" r:id="rId3"/>
    <p:sldId id="308" r:id="rId4"/>
    <p:sldId id="343" r:id="rId5"/>
    <p:sldId id="344" r:id="rId6"/>
    <p:sldId id="349" r:id="rId7"/>
    <p:sldId id="350" r:id="rId8"/>
    <p:sldId id="351" r:id="rId9"/>
    <p:sldId id="352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75" autoAdjust="0"/>
    <p:restoredTop sz="97336" autoAdjust="0"/>
  </p:normalViewPr>
  <p:slideViewPr>
    <p:cSldViewPr>
      <p:cViewPr>
        <p:scale>
          <a:sx n="80" d="100"/>
          <a:sy n="80" d="100"/>
        </p:scale>
        <p:origin x="-798" y="-5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0694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069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Relationship Id="rId14" Type="http://schemas.openxmlformats.org/officeDocument/2006/relationships/image" Target="../media/image5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4.png"/><Relationship Id="rId18" Type="http://schemas.openxmlformats.org/officeDocument/2006/relationships/image" Target="../media/image7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12" Type="http://schemas.openxmlformats.org/officeDocument/2006/relationships/image" Target="../media/image73.png"/><Relationship Id="rId17" Type="http://schemas.openxmlformats.org/officeDocument/2006/relationships/image" Target="../media/image78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11" Type="http://schemas.openxmlformats.org/officeDocument/2006/relationships/image" Target="../media/image72.png"/><Relationship Id="rId5" Type="http://schemas.openxmlformats.org/officeDocument/2006/relationships/image" Target="../media/image66.png"/><Relationship Id="rId15" Type="http://schemas.openxmlformats.org/officeDocument/2006/relationships/image" Target="../media/image76.png"/><Relationship Id="rId10" Type="http://schemas.openxmlformats.org/officeDocument/2006/relationships/image" Target="../media/image71.png"/><Relationship Id="rId19" Type="http://schemas.openxmlformats.org/officeDocument/2006/relationships/image" Target="../media/image80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Relationship Id="rId14" Type="http://schemas.openxmlformats.org/officeDocument/2006/relationships/image" Target="../media/image7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3508270"/>
            <a:ext cx="568863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algn="ctr"/>
            <a:endParaRPr lang="cs-CZ" sz="2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Užití goniometrických funkcí</a:t>
            </a:r>
            <a:endParaRPr lang="cs-CZ" sz="32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83671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III-2-05-10_Planimetrie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01. 2014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98796" y="4115904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6036" y="5229200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>
            <a:off x="323527" y="2855068"/>
            <a:ext cx="8712968" cy="28810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206820" y="692696"/>
            <a:ext cx="396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Goniometrické funkce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60215" y="1596455"/>
            <a:ext cx="8239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Zopakujte si goniometrické funkce v  pravoúhlém trojúhelníku s přeponou c a odvěsnami a, b !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683225" y="2855068"/>
                <a:ext cx="1242648" cy="5706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𝒔𝒊𝒏</m:t>
                      </m:r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𝒂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𝒄</m:t>
                          </m:r>
                        </m:den>
                      </m:f>
                    </m:oMath>
                  </m:oMathPara>
                </a14:m>
                <a:endParaRPr lang="cs-CZ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225" y="2855068"/>
                <a:ext cx="1242648" cy="570669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TextovéPole 15"/>
              <p:cNvSpPr txBox="1"/>
              <p:nvPr/>
            </p:nvSpPr>
            <p:spPr>
              <a:xfrm>
                <a:off x="2311228" y="2984109"/>
                <a:ext cx="629321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Sinus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je poměr délek odvěsny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protilehlé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k úhlu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𝛼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přepony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1228" y="2984109"/>
                <a:ext cx="6293219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775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TextovéPole 16"/>
              <p:cNvSpPr txBox="1"/>
              <p:nvPr/>
            </p:nvSpPr>
            <p:spPr>
              <a:xfrm>
                <a:off x="689609" y="3494785"/>
                <a:ext cx="1255472" cy="6184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𝒄𝒐𝒔</m:t>
                      </m:r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𝒃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𝒄</m:t>
                          </m:r>
                        </m:den>
                      </m:f>
                    </m:oMath>
                  </m:oMathPara>
                </a14:m>
                <a:endParaRPr lang="cs-CZ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609" y="3494785"/>
                <a:ext cx="1255472" cy="618439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8" name="TextovéPole 17"/>
              <p:cNvSpPr txBox="1"/>
              <p:nvPr/>
            </p:nvSpPr>
            <p:spPr>
              <a:xfrm>
                <a:off x="2336269" y="3619274"/>
                <a:ext cx="65562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Kosinus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je poměr délek odvěsny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přilehlé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k úhlu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𝛼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přepony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6269" y="3619274"/>
                <a:ext cx="6556210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743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TextovéPole 18"/>
              <p:cNvSpPr txBox="1"/>
              <p:nvPr/>
            </p:nvSpPr>
            <p:spPr>
              <a:xfrm>
                <a:off x="712700" y="4118087"/>
                <a:ext cx="1144865" cy="5706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𝒕𝒈</m:t>
                      </m:r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𝒂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𝒃</m:t>
                          </m:r>
                        </m:den>
                      </m:f>
                    </m:oMath>
                  </m:oMathPara>
                </a14:m>
                <a:endParaRPr lang="cs-CZ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700" y="4118087"/>
                <a:ext cx="1144865" cy="570669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ovéPole 19"/>
              <p:cNvSpPr txBox="1"/>
              <p:nvPr/>
            </p:nvSpPr>
            <p:spPr>
              <a:xfrm>
                <a:off x="2358808" y="4215030"/>
                <a:ext cx="608385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Tangens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je poměr délek odvěsny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protilehlé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odvěsny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přilehlé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k úhlu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8808" y="4215030"/>
                <a:ext cx="6083859" cy="646331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l="-902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ovéPole 20"/>
              <p:cNvSpPr txBox="1"/>
              <p:nvPr/>
            </p:nvSpPr>
            <p:spPr>
              <a:xfrm>
                <a:off x="635124" y="4861361"/>
                <a:ext cx="1394933" cy="6184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𝒄𝒐𝒕𝒈</m:t>
                      </m:r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𝒃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𝒂</m:t>
                          </m:r>
                        </m:den>
                      </m:f>
                    </m:oMath>
                  </m:oMathPara>
                </a14:m>
                <a:endParaRPr lang="cs-CZ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124" y="4861361"/>
                <a:ext cx="1394933" cy="618439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2339457" y="4970912"/>
                <a:ext cx="65530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Kotangens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je poměr délek odvěsny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přilehlé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odvěsny </a:t>
                </a:r>
                <a:r>
                  <a:rPr lang="cs-CZ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protilehlé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k úhlu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457" y="4970912"/>
                <a:ext cx="6553022" cy="646331"/>
              </a:xfrm>
              <a:prstGeom prst="rect">
                <a:avLst/>
              </a:prstGeom>
              <a:blipFill rotWithShape="1">
                <a:blip r:embed="rId9" cstate="print"/>
                <a:stretch>
                  <a:fillRect l="-837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07142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06820" y="692696"/>
            <a:ext cx="396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Goniometrické funkce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115616" y="1729103"/>
            <a:ext cx="7439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Žebřík dlouhý 3 m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opřen o zeď tak, že jeho pata je vzdálena od zdi 1,5 m. Jaký úhel svírá žebřík s vodorovnou rovinou?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23528" y="1867603"/>
            <a:ext cx="624908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Přímá spojnice 9"/>
          <p:cNvCxnSpPr/>
          <p:nvPr/>
        </p:nvCxnSpPr>
        <p:spPr>
          <a:xfrm flipH="1">
            <a:off x="179512" y="2375434"/>
            <a:ext cx="80648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ravoúhlý trojúhelník 24"/>
          <p:cNvSpPr/>
          <p:nvPr/>
        </p:nvSpPr>
        <p:spPr>
          <a:xfrm>
            <a:off x="1748631" y="3451376"/>
            <a:ext cx="1224136" cy="1730940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9" name="TextovéPole 28"/>
              <p:cNvSpPr txBox="1"/>
              <p:nvPr/>
            </p:nvSpPr>
            <p:spPr>
              <a:xfrm>
                <a:off x="1603634" y="4927209"/>
                <a:ext cx="401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3634" y="4927209"/>
                <a:ext cx="401071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TextovéPole 29"/>
              <p:cNvSpPr txBox="1"/>
              <p:nvPr/>
            </p:nvSpPr>
            <p:spPr>
              <a:xfrm>
                <a:off x="2900136" y="5111875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0136" y="5111875"/>
                <a:ext cx="390492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TextovéPole 30"/>
              <p:cNvSpPr txBox="1"/>
              <p:nvPr/>
            </p:nvSpPr>
            <p:spPr>
              <a:xfrm>
                <a:off x="1589172" y="5182316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𝐶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9172" y="5182316"/>
                <a:ext cx="390492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2" name="TextovéPole 31"/>
              <p:cNvSpPr txBox="1"/>
              <p:nvPr/>
            </p:nvSpPr>
            <p:spPr>
              <a:xfrm>
                <a:off x="1625236" y="3105766"/>
                <a:ext cx="4008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𝐵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5236" y="3105766"/>
                <a:ext cx="400879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7" name="Obdélník 36"/>
              <p:cNvSpPr/>
              <p:nvPr/>
            </p:nvSpPr>
            <p:spPr>
              <a:xfrm>
                <a:off x="2268736" y="4014514"/>
                <a:ext cx="55015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3</m:t>
                    </m:r>
                  </m:oMath>
                </a14:m>
                <a:r>
                  <a:rPr lang="cs-CZ" dirty="0" smtClean="0"/>
                  <a:t> </a:t>
                </a:r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7" name="Obdélník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8736" y="4014514"/>
                <a:ext cx="550151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t="-10000" r="-8889" b="-2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bdélník 11"/>
          <p:cNvSpPr/>
          <p:nvPr/>
        </p:nvSpPr>
        <p:spPr>
          <a:xfrm>
            <a:off x="2005473" y="5138382"/>
            <a:ext cx="710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1,5 m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TextovéPole 16"/>
              <p:cNvSpPr txBox="1"/>
              <p:nvPr/>
            </p:nvSpPr>
            <p:spPr>
              <a:xfrm>
                <a:off x="2431666" y="4812984"/>
                <a:ext cx="3872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1666" y="4812984"/>
                <a:ext cx="387221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ovéPole 23"/>
          <p:cNvSpPr txBox="1"/>
          <p:nvPr/>
        </p:nvSpPr>
        <p:spPr>
          <a:xfrm>
            <a:off x="239555" y="249289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Řešení:</a:t>
            </a:r>
            <a:endParaRPr lang="cs-CZ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8" name="TextovéPole 37"/>
              <p:cNvSpPr txBox="1"/>
              <p:nvPr/>
            </p:nvSpPr>
            <p:spPr>
              <a:xfrm>
                <a:off x="4211960" y="3105766"/>
                <a:ext cx="1353832" cy="616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𝛼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1,5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960" y="3105766"/>
                <a:ext cx="1353832" cy="616515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9" name="TextovéPole 38"/>
              <p:cNvSpPr txBox="1"/>
              <p:nvPr/>
            </p:nvSpPr>
            <p:spPr>
              <a:xfrm>
                <a:off x="4217985" y="3818157"/>
                <a:ext cx="13538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𝛼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=0,5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7985" y="3818157"/>
                <a:ext cx="1353832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Šipka doprava 39"/>
          <p:cNvSpPr/>
          <p:nvPr/>
        </p:nvSpPr>
        <p:spPr>
          <a:xfrm>
            <a:off x="5637014" y="3922181"/>
            <a:ext cx="322901" cy="184666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1" name="TextovéPole 40"/>
              <p:cNvSpPr txBox="1"/>
              <p:nvPr/>
            </p:nvSpPr>
            <p:spPr>
              <a:xfrm>
                <a:off x="6166820" y="3794457"/>
                <a:ext cx="103162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=60°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6820" y="3794457"/>
                <a:ext cx="1031629" cy="369332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3" name="Přímá spojnice 42"/>
          <p:cNvCxnSpPr/>
          <p:nvPr/>
        </p:nvCxnSpPr>
        <p:spPr>
          <a:xfrm flipH="1">
            <a:off x="6191980" y="4152098"/>
            <a:ext cx="898257" cy="116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4" name="TextovéPole 43"/>
              <p:cNvSpPr txBox="1"/>
              <p:nvPr/>
            </p:nvSpPr>
            <p:spPr>
              <a:xfrm>
                <a:off x="4217985" y="4742543"/>
                <a:ext cx="433761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Žebřík svírá s  vodorovnou rovinu úhel 60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°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7985" y="4742543"/>
                <a:ext cx="4337619" cy="369332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 l="-1266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6" name="Přímá spojnice 45"/>
          <p:cNvCxnSpPr/>
          <p:nvPr/>
        </p:nvCxnSpPr>
        <p:spPr>
          <a:xfrm flipH="1" flipV="1">
            <a:off x="4217985" y="5111875"/>
            <a:ext cx="4026423" cy="265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7" name="TextovéPole 46"/>
              <p:cNvSpPr txBox="1"/>
              <p:nvPr/>
            </p:nvSpPr>
            <p:spPr>
              <a:xfrm>
                <a:off x="5572035" y="3266710"/>
                <a:ext cx="33532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𝑜𝑑𝑣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𝑠𝑛𝑎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 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ř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𝑖𝑙𝑒h𝑙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á 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𝑘𝑢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 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ř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𝑒𝑝𝑜𝑛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ě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2035" y="3266710"/>
                <a:ext cx="3353290" cy="369332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070369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 animBg="1"/>
      <p:bldP spid="30" grpId="0" animBg="1"/>
      <p:bldP spid="31" grpId="0" animBg="1"/>
      <p:bldP spid="32" grpId="0" animBg="1"/>
      <p:bldP spid="37" grpId="0" animBg="1"/>
      <p:bldP spid="12" grpId="0"/>
      <p:bldP spid="17" grpId="0" animBg="1"/>
      <p:bldP spid="24" grpId="0"/>
      <p:bldP spid="38" grpId="0" animBg="1"/>
      <p:bldP spid="39" grpId="0" animBg="1"/>
      <p:bldP spid="40" grpId="0" animBg="1"/>
      <p:bldP spid="41" grpId="0" animBg="1"/>
      <p:bldP spid="44" grpId="0" animBg="1"/>
      <p:bldP spid="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avoúhlý trojúhelník 17"/>
          <p:cNvSpPr/>
          <p:nvPr/>
        </p:nvSpPr>
        <p:spPr>
          <a:xfrm flipH="1">
            <a:off x="1247292" y="3501008"/>
            <a:ext cx="2756994" cy="1423678"/>
          </a:xfrm>
          <a:prstGeom prst="rt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206820" y="692696"/>
            <a:ext cx="396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Goniometrické funkce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5982" y="1729103"/>
            <a:ext cx="624908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1475656" y="1590604"/>
                <a:ext cx="648072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Navzájem kolmé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cs-CZ" b="0" i="1" smtClean="0">
                        <a:latin typeface="Cambria Math"/>
                        <a:cs typeface="Times New Roman" panose="020206030504050203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působí na těleso v jednom bodě. Jejich výsledná síla má velikost 150 N. Vypočítejte velikosti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cs-CZ" i="1">
                        <a:latin typeface="Cambria Math"/>
                        <a:cs typeface="Times New Roman" panose="02020603050405020304" pitchFamily="18" charset="0"/>
                      </a:rPr>
                      <m:t>𝑎</m:t>
                    </m:r>
                    <m:r>
                      <a:rPr lang="cs-CZ" i="1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cs-CZ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jestliže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svírá s výslednou silou F úhel o velikosti 24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°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1590604"/>
                <a:ext cx="6480720" cy="92333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753" t="-3311" r="-847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/>
          <p:cNvCxnSpPr/>
          <p:nvPr/>
        </p:nvCxnSpPr>
        <p:spPr>
          <a:xfrm flipH="1">
            <a:off x="632699" y="2513934"/>
            <a:ext cx="72601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bdélník 2"/>
          <p:cNvSpPr/>
          <p:nvPr/>
        </p:nvSpPr>
        <p:spPr>
          <a:xfrm>
            <a:off x="1247292" y="3501008"/>
            <a:ext cx="2756994" cy="14401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Obdélník 3"/>
              <p:cNvSpPr/>
              <p:nvPr/>
            </p:nvSpPr>
            <p:spPr>
              <a:xfrm>
                <a:off x="2395694" y="4961402"/>
                <a:ext cx="4601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cs typeface="Times New Roman" panose="020206030504050203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5694" y="4961402"/>
                <a:ext cx="460190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Obdélník 4"/>
              <p:cNvSpPr/>
              <p:nvPr/>
            </p:nvSpPr>
            <p:spPr>
              <a:xfrm>
                <a:off x="781780" y="4036422"/>
                <a:ext cx="46551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cs typeface="Times New Roman" panose="020206030504050203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780" y="4036422"/>
                <a:ext cx="465512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se šipkou 7"/>
          <p:cNvCxnSpPr/>
          <p:nvPr/>
        </p:nvCxnSpPr>
        <p:spPr>
          <a:xfrm flipV="1">
            <a:off x="1247292" y="3501008"/>
            <a:ext cx="2756994" cy="1440160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1247292" y="3501008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3479540" y="4941168"/>
            <a:ext cx="52474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2100549" y="3851756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150 N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Obdélník 15"/>
              <p:cNvSpPr/>
              <p:nvPr/>
            </p:nvSpPr>
            <p:spPr>
              <a:xfrm>
                <a:off x="1751348" y="4595761"/>
                <a:ext cx="50206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24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°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16" name="Obdélník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1348" y="4595761"/>
                <a:ext cx="502061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9639" t="-10000" b="-2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ovéPole 27"/>
          <p:cNvSpPr txBox="1"/>
          <p:nvPr/>
        </p:nvSpPr>
        <p:spPr>
          <a:xfrm>
            <a:off x="632699" y="256490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Řešení:</a:t>
            </a:r>
            <a:endParaRPr lang="cs-CZ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4" name="Obdélník 33"/>
              <p:cNvSpPr/>
              <p:nvPr/>
            </p:nvSpPr>
            <p:spPr>
              <a:xfrm>
                <a:off x="4004286" y="4050658"/>
                <a:ext cx="46551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cs typeface="Times New Roman" panose="020206030504050203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4" name="Obdélník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4286" y="4050658"/>
                <a:ext cx="465512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ovéPole 19"/>
              <p:cNvSpPr txBox="1"/>
              <p:nvPr/>
            </p:nvSpPr>
            <p:spPr>
              <a:xfrm>
                <a:off x="5076056" y="2743822"/>
                <a:ext cx="1601721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24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°=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i="1"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150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6056" y="2743822"/>
                <a:ext cx="1601721" cy="610936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ovéPole 20"/>
              <p:cNvSpPr txBox="1"/>
              <p:nvPr/>
            </p:nvSpPr>
            <p:spPr>
              <a:xfrm>
                <a:off x="5019418" y="3354758"/>
                <a:ext cx="19851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150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  <a:ea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24°=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9418" y="3354758"/>
                <a:ext cx="1985159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Obdélník 21"/>
              <p:cNvSpPr/>
              <p:nvPr/>
            </p:nvSpPr>
            <p:spPr>
              <a:xfrm>
                <a:off x="5037774" y="3843515"/>
                <a:ext cx="124861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cs typeface="Times New Roman" panose="020206030504050203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 smtClean="0"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≐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61 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𝑁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7774" y="3843515"/>
                <a:ext cx="1248612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7" name="TextovéPole 36"/>
              <p:cNvSpPr txBox="1"/>
              <p:nvPr/>
            </p:nvSpPr>
            <p:spPr>
              <a:xfrm>
                <a:off x="5098802" y="4330232"/>
                <a:ext cx="1632178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24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°=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i="1"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150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8802" y="4330232"/>
                <a:ext cx="1632178" cy="610936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0" name="TextovéPole 39"/>
              <p:cNvSpPr txBox="1"/>
              <p:nvPr/>
            </p:nvSpPr>
            <p:spPr>
              <a:xfrm>
                <a:off x="4988961" y="4961402"/>
                <a:ext cx="21128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 150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  <a:ea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24°=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8961" y="4961402"/>
                <a:ext cx="2112886" cy="369332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Obdélník 22"/>
              <p:cNvSpPr/>
              <p:nvPr/>
            </p:nvSpPr>
            <p:spPr>
              <a:xfrm>
                <a:off x="5055940" y="5379776"/>
                <a:ext cx="137152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cs-CZ" i="1">
                              <a:latin typeface="Cambria Math"/>
                              <a:cs typeface="Times New Roman" panose="020206030504050203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 smtClean="0"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≐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137 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𝑁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3" name="Obdélník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5940" y="5379776"/>
                <a:ext cx="1371529" cy="369332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6" name="TextovéPole 25"/>
              <p:cNvSpPr txBox="1"/>
              <p:nvPr/>
            </p:nvSpPr>
            <p:spPr>
              <a:xfrm>
                <a:off x="716107" y="5877272"/>
                <a:ext cx="573881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Velikost</m:t>
                    </m:r>
                    <m:r>
                      <a:rPr lang="cs-CZ" b="0" i="0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s</m:t>
                    </m:r>
                    <m:r>
                      <a:rPr lang="cs-CZ" b="0" i="0" smtClean="0">
                        <a:latin typeface="Cambria Math"/>
                      </a:rPr>
                      <m:t>í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ly</m:t>
                    </m:r>
                    <m:sSub>
                      <m:sSubPr>
                        <m:ctrlPr>
                          <a:rPr lang="cs-CZ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cs-CZ" i="1">
                            <a:latin typeface="Cambria Math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je přibližně137 N a velikost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cs-CZ" i="0">
                            <a:latin typeface="Cambria Math"/>
                            <a:cs typeface="Times New Roman" panose="02020603050405020304" pitchFamily="18" charset="0"/>
                          </a:rPr>
                          <m:t>F</m:t>
                        </m:r>
                      </m:e>
                      <m:sub>
                        <m:r>
                          <a:rPr lang="cs-CZ" b="0" i="0" smtClean="0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cs-CZ" b="0" i="0" smtClean="0"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cs typeface="Times New Roman" panose="02020603050405020304" pitchFamily="18" charset="0"/>
                      </a:rPr>
                      <m:t>je</m:t>
                    </m:r>
                    <m:r>
                      <a:rPr lang="cs-CZ" b="0" i="0" smtClean="0">
                        <a:latin typeface="Cambria Math"/>
                        <a:cs typeface="Times New Roman" panose="02020603050405020304" pitchFamily="18" charset="0"/>
                      </a:rPr>
                      <m:t> 61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cs typeface="Times New Roman" panose="02020603050405020304" pitchFamily="18" charset="0"/>
                      </a:rPr>
                      <m:t>N</m:t>
                    </m:r>
                    <m:r>
                      <a:rPr lang="cs-CZ" b="0" i="0" smtClean="0"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107" y="5877272"/>
                <a:ext cx="5738815" cy="369332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 t="-9836" b="-229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1" name="Přímá spojnice 40"/>
          <p:cNvCxnSpPr/>
          <p:nvPr/>
        </p:nvCxnSpPr>
        <p:spPr>
          <a:xfrm flipH="1">
            <a:off x="716107" y="6264988"/>
            <a:ext cx="59391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9888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" grpId="0" animBg="1"/>
      <p:bldP spid="4" grpId="0" animBg="1"/>
      <p:bldP spid="5" grpId="0" animBg="1"/>
      <p:bldP spid="15" grpId="0"/>
      <p:bldP spid="16" grpId="0" animBg="1"/>
      <p:bldP spid="28" grpId="0"/>
      <p:bldP spid="34" grpId="0" animBg="1"/>
      <p:bldP spid="20" grpId="0" animBg="1"/>
      <p:bldP spid="21" grpId="0" animBg="1"/>
      <p:bldP spid="22" grpId="0" animBg="1"/>
      <p:bldP spid="37" grpId="0" animBg="1"/>
      <p:bldP spid="40" grpId="0" animBg="1"/>
      <p:bldP spid="23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06820" y="692696"/>
            <a:ext cx="396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Goniometrické funkce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5982" y="1729103"/>
            <a:ext cx="624908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1475656" y="1590604"/>
                <a:ext cx="648072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Jak vysoko vystoupí letadlo letící rychlostí 250 km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cs-CZ" i="1" smtClean="0"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za 15 minut, jestliže stoupá pod úhlem 7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°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30´?</m:t>
                    </m:r>
                  </m:oMath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1590604"/>
                <a:ext cx="6480720" cy="646331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753" t="-4717" r="-84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/>
          <p:cNvCxnSpPr/>
          <p:nvPr/>
        </p:nvCxnSpPr>
        <p:spPr>
          <a:xfrm flipH="1">
            <a:off x="556746" y="2236935"/>
            <a:ext cx="72601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632699" y="256490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Řešení:</a:t>
            </a:r>
            <a:endParaRPr lang="cs-CZ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avoúhlý trojúhelník 5"/>
          <p:cNvSpPr/>
          <p:nvPr/>
        </p:nvSpPr>
        <p:spPr>
          <a:xfrm flipH="1">
            <a:off x="755576" y="3068960"/>
            <a:ext cx="3096344" cy="1080120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Obdélník 8"/>
              <p:cNvSpPr/>
              <p:nvPr/>
            </p:nvSpPr>
            <p:spPr>
              <a:xfrm>
                <a:off x="1430403" y="3787612"/>
                <a:ext cx="70884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°30´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0403" y="3787612"/>
                <a:ext cx="708848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7759" t="-9836" b="-229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3851920" y="3418280"/>
                <a:ext cx="3741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3418280"/>
                <a:ext cx="374140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se šipkou 16"/>
          <p:cNvCxnSpPr/>
          <p:nvPr/>
        </p:nvCxnSpPr>
        <p:spPr>
          <a:xfrm flipV="1">
            <a:off x="755576" y="3062886"/>
            <a:ext cx="3096344" cy="10801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TextovéPole 18"/>
              <p:cNvSpPr txBox="1"/>
              <p:nvPr/>
            </p:nvSpPr>
            <p:spPr>
              <a:xfrm>
                <a:off x="4883103" y="2749570"/>
                <a:ext cx="2567434" cy="6183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𝑠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250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60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∙15=62,5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𝑘𝑚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3103" y="2749570"/>
                <a:ext cx="2567434" cy="618311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Obdélník 24"/>
              <p:cNvSpPr/>
              <p:nvPr/>
            </p:nvSpPr>
            <p:spPr>
              <a:xfrm>
                <a:off x="1674489" y="3183215"/>
                <a:ext cx="105105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  <a:ea typeface="Cambria Math"/>
                        </a:rPr>
                        <m:t>62,5 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𝑘𝑚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5" name="Obdélník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489" y="3183215"/>
                <a:ext cx="1051057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7" name="TextovéPole 26"/>
              <p:cNvSpPr txBox="1"/>
              <p:nvPr/>
            </p:nvSpPr>
            <p:spPr>
              <a:xfrm>
                <a:off x="4912152" y="3457966"/>
                <a:ext cx="1843774" cy="59644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°30´=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𝑣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62,5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2152" y="3457966"/>
                <a:ext cx="1843774" cy="596445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9" name="TextovéPole 28"/>
              <p:cNvSpPr txBox="1"/>
              <p:nvPr/>
            </p:nvSpPr>
            <p:spPr>
              <a:xfrm>
                <a:off x="4915222" y="4252446"/>
                <a:ext cx="213584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62,5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  <a:ea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7°30´=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5222" y="4252446"/>
                <a:ext cx="2135841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TextovéPole 29"/>
              <p:cNvSpPr txBox="1"/>
              <p:nvPr/>
            </p:nvSpPr>
            <p:spPr>
              <a:xfrm>
                <a:off x="4945475" y="4828510"/>
                <a:ext cx="135594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𝑣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≐</m:t>
                      </m:r>
                      <m:r>
                        <a:rPr lang="cs-CZ" b="0" i="1" smtClean="0">
                          <a:latin typeface="Cambria Math"/>
                        </a:rPr>
                        <m:t>8,2 </m:t>
                      </m:r>
                      <m:r>
                        <a:rPr lang="cs-CZ" b="0" i="1" smtClean="0">
                          <a:latin typeface="Cambria Math"/>
                        </a:rPr>
                        <m:t>𝑘𝑚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5475" y="4828510"/>
                <a:ext cx="1355949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ovéPole 30"/>
          <p:cNvSpPr txBox="1"/>
          <p:nvPr/>
        </p:nvSpPr>
        <p:spPr>
          <a:xfrm>
            <a:off x="755576" y="5373216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Letadlo vystoupí za 15 minut do výšky 8,2 kilometru</a:t>
            </a:r>
            <a:r>
              <a:rPr lang="cs-CZ" dirty="0" smtClean="0"/>
              <a:t>.</a:t>
            </a:r>
            <a:endParaRPr lang="cs-CZ" dirty="0"/>
          </a:p>
        </p:txBody>
      </p:sp>
      <p:cxnSp>
        <p:nvCxnSpPr>
          <p:cNvPr id="36" name="Přímá spojnice 35"/>
          <p:cNvCxnSpPr/>
          <p:nvPr/>
        </p:nvCxnSpPr>
        <p:spPr>
          <a:xfrm flipH="1">
            <a:off x="696228" y="5742548"/>
            <a:ext cx="51378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27569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6" grpId="0" animBg="1"/>
      <p:bldP spid="9" grpId="0" animBg="1"/>
      <p:bldP spid="10" grpId="0" animBg="1"/>
      <p:bldP spid="19" grpId="0" animBg="1"/>
      <p:bldP spid="25" grpId="0" animBg="1"/>
      <p:bldP spid="27" grpId="0" animBg="1"/>
      <p:bldP spid="29" grpId="0" animBg="1"/>
      <p:bldP spid="30" grpId="0" animBg="1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06820" y="692696"/>
            <a:ext cx="396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Goniometrické funkce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5982" y="1729103"/>
            <a:ext cx="624908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1475656" y="1590604"/>
                <a:ext cx="648072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Lanová dráha je dlouhá 920 m a její přímá trať stoupá pod úhlem 36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°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Určete vodorovnou vzdálenost mezi dolní a horní stanicí a jejich výškový rozdíl.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1590604"/>
                <a:ext cx="6480720" cy="92333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753" t="-3311" r="-847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/>
          <p:cNvCxnSpPr/>
          <p:nvPr/>
        </p:nvCxnSpPr>
        <p:spPr>
          <a:xfrm flipH="1">
            <a:off x="556746" y="2526958"/>
            <a:ext cx="72601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632699" y="256490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Řešení:</a:t>
            </a:r>
            <a:endParaRPr lang="cs-CZ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Pravoúhlý trojúhelník 17"/>
          <p:cNvSpPr/>
          <p:nvPr/>
        </p:nvSpPr>
        <p:spPr>
          <a:xfrm flipH="1">
            <a:off x="755576" y="3068960"/>
            <a:ext cx="3096344" cy="1080120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Obdélník 19"/>
              <p:cNvSpPr/>
              <p:nvPr/>
            </p:nvSpPr>
            <p:spPr>
              <a:xfrm>
                <a:off x="1430403" y="3787612"/>
                <a:ext cx="50206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36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°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20" name="Obdélník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0403" y="3787612"/>
                <a:ext cx="502061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0976" t="-9836" b="-229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ovéPole 20"/>
              <p:cNvSpPr txBox="1"/>
              <p:nvPr/>
            </p:nvSpPr>
            <p:spPr>
              <a:xfrm>
                <a:off x="3812680" y="3424354"/>
                <a:ext cx="3741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2680" y="3424354"/>
                <a:ext cx="374140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Přímá spojnice se šipkou 21"/>
          <p:cNvCxnSpPr/>
          <p:nvPr/>
        </p:nvCxnSpPr>
        <p:spPr>
          <a:xfrm>
            <a:off x="755576" y="4156944"/>
            <a:ext cx="3096344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Obdélník 22"/>
              <p:cNvSpPr/>
              <p:nvPr/>
            </p:nvSpPr>
            <p:spPr>
              <a:xfrm>
                <a:off x="1674489" y="3183215"/>
                <a:ext cx="8763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920 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3" name="Obdélník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489" y="3183215"/>
                <a:ext cx="876330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6" name="TextovéPole 25"/>
              <p:cNvSpPr txBox="1"/>
              <p:nvPr/>
            </p:nvSpPr>
            <p:spPr>
              <a:xfrm>
                <a:off x="2176679" y="4156944"/>
                <a:ext cx="3741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6679" y="4156944"/>
                <a:ext cx="374140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ovéPole 2"/>
              <p:cNvSpPr txBox="1"/>
              <p:nvPr/>
            </p:nvSpPr>
            <p:spPr>
              <a:xfrm>
                <a:off x="3851920" y="2884294"/>
                <a:ext cx="4174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𝐻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2884294"/>
                <a:ext cx="417422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2" name="TextovéPole 31"/>
              <p:cNvSpPr txBox="1"/>
              <p:nvPr/>
            </p:nvSpPr>
            <p:spPr>
              <a:xfrm>
                <a:off x="502525" y="4143006"/>
                <a:ext cx="4174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𝐷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525" y="4143006"/>
                <a:ext cx="417422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Přímá spojnice se šipkou 36"/>
          <p:cNvCxnSpPr/>
          <p:nvPr/>
        </p:nvCxnSpPr>
        <p:spPr>
          <a:xfrm flipV="1">
            <a:off x="3851920" y="3062886"/>
            <a:ext cx="0" cy="108012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8" name="TextovéPole 37"/>
              <p:cNvSpPr txBox="1"/>
              <p:nvPr/>
            </p:nvSpPr>
            <p:spPr>
              <a:xfrm>
                <a:off x="4959048" y="2650889"/>
                <a:ext cx="1632178" cy="5666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36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°=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920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9048" y="2650889"/>
                <a:ext cx="1632178" cy="566694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9" name="TextovéPole 38"/>
              <p:cNvSpPr txBox="1"/>
              <p:nvPr/>
            </p:nvSpPr>
            <p:spPr>
              <a:xfrm>
                <a:off x="4929332" y="3229067"/>
                <a:ext cx="19228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920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  <a:ea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36°=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9332" y="3229067"/>
                <a:ext cx="1922899" cy="369332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0" name="TextovéPole 39"/>
              <p:cNvSpPr txBox="1"/>
              <p:nvPr/>
            </p:nvSpPr>
            <p:spPr>
              <a:xfrm>
                <a:off x="4943468" y="3619537"/>
                <a:ext cx="148444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≐744,3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3468" y="3619537"/>
                <a:ext cx="1484445" cy="369332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1" name="TextovéPole 40"/>
              <p:cNvSpPr txBox="1"/>
              <p:nvPr/>
            </p:nvSpPr>
            <p:spPr>
              <a:xfrm>
                <a:off x="4989505" y="4242929"/>
                <a:ext cx="1601721" cy="5666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36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°=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920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9505" y="4242929"/>
                <a:ext cx="1601721" cy="566694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2" name="TextovéPole 41"/>
              <p:cNvSpPr txBox="1"/>
              <p:nvPr/>
            </p:nvSpPr>
            <p:spPr>
              <a:xfrm>
                <a:off x="4939461" y="4868634"/>
                <a:ext cx="189244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920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  <a:ea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36°=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9461" y="4868634"/>
                <a:ext cx="1892441" cy="369332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3" name="TextovéPole 42"/>
              <p:cNvSpPr txBox="1"/>
              <p:nvPr/>
            </p:nvSpPr>
            <p:spPr>
              <a:xfrm>
                <a:off x="4989505" y="5356534"/>
                <a:ext cx="14878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≐540,8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9505" y="5356534"/>
                <a:ext cx="1487843" cy="369332"/>
              </a:xfrm>
              <a:prstGeom prst="rect">
                <a:avLst/>
              </a:prstGeom>
              <a:blipFill rotWithShape="1">
                <a:blip r:embed="rId14" cstate="print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ovéPole 43"/>
          <p:cNvSpPr txBox="1"/>
          <p:nvPr/>
        </p:nvSpPr>
        <p:spPr>
          <a:xfrm>
            <a:off x="537492" y="5935747"/>
            <a:ext cx="8388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Vodorovná vzdálenost mezi dolní a horní stanicí je 744,3 m a výškový rozdíl mezi stanicemi je 540,8 m</a:t>
            </a:r>
            <a:r>
              <a:rPr lang="cs-CZ" dirty="0" smtClean="0"/>
              <a:t>.</a:t>
            </a:r>
            <a:endParaRPr lang="cs-CZ" dirty="0"/>
          </a:p>
        </p:txBody>
      </p:sp>
      <p:cxnSp>
        <p:nvCxnSpPr>
          <p:cNvPr id="45" name="Přímá spojnice 44"/>
          <p:cNvCxnSpPr/>
          <p:nvPr/>
        </p:nvCxnSpPr>
        <p:spPr>
          <a:xfrm flipH="1">
            <a:off x="601959" y="6582078"/>
            <a:ext cx="7642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88791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8" grpId="0" animBg="1"/>
      <p:bldP spid="20" grpId="0" animBg="1"/>
      <p:bldP spid="21" grpId="0" animBg="1"/>
      <p:bldP spid="23" grpId="0" animBg="1"/>
      <p:bldP spid="26" grpId="0" animBg="1"/>
      <p:bldP spid="3" grpId="0" animBg="1"/>
      <p:bldP spid="32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06820" y="692696"/>
            <a:ext cx="396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Goniometrické funkce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5982" y="1729103"/>
            <a:ext cx="624908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82594" y="1729103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Určete, pod jakým úhlem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stoupá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železniční trať, je-li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stoupání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trati 8,5 ‰.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Přímá spojnice 11"/>
          <p:cNvCxnSpPr/>
          <p:nvPr/>
        </p:nvCxnSpPr>
        <p:spPr>
          <a:xfrm flipH="1">
            <a:off x="556746" y="2276872"/>
            <a:ext cx="74716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556746" y="238023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Řešení:</a:t>
            </a:r>
            <a:endParaRPr lang="cs-CZ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424420" y="3712300"/>
                <a:ext cx="62535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0" smtClean="0">
                          <a:latin typeface="Cambria Math"/>
                        </a:rPr>
                        <m:t> 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stoup</m:t>
                      </m:r>
                      <m:r>
                        <a:rPr lang="cs-CZ" b="0" i="0" smtClean="0">
                          <a:latin typeface="Cambria Math"/>
                        </a:rPr>
                        <m:t>á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n</m:t>
                      </m:r>
                      <m:r>
                        <a:rPr lang="cs-CZ" b="0" i="0" smtClean="0">
                          <a:latin typeface="Cambria Math"/>
                        </a:rPr>
                        <m:t>í 8,5 ‰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znamen</m:t>
                      </m:r>
                      <m:r>
                        <a:rPr lang="cs-CZ" b="0" i="0" smtClean="0">
                          <a:latin typeface="Cambria Math"/>
                        </a:rPr>
                        <m:t>á, ž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e</m:t>
                      </m:r>
                      <m:r>
                        <a:rPr lang="cs-CZ" b="0" i="0" smtClean="0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na</m:t>
                      </m:r>
                      <m:r>
                        <a:rPr lang="cs-CZ" b="0" i="0" smtClean="0">
                          <a:latin typeface="Cambria Math"/>
                        </a:rPr>
                        <m:t> 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m</m:t>
                      </m:r>
                      <m:r>
                        <a:rPr lang="cs-CZ" b="0" i="0" smtClean="0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tra</m:t>
                      </m:r>
                      <m:r>
                        <a:rPr lang="cs-CZ" b="0" i="0" smtClean="0">
                          <a:latin typeface="Cambria Math"/>
                        </a:rPr>
                        <m:t>ť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stoupne</m:t>
                      </m:r>
                      <m:r>
                        <a:rPr lang="cs-CZ" b="0" i="0" smtClean="0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o</m:t>
                      </m:r>
                      <m:r>
                        <a:rPr lang="cs-CZ" b="0" i="0" smtClean="0">
                          <a:latin typeface="Cambria Math"/>
                        </a:rPr>
                        <m:t> 8,5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mm</m:t>
                      </m:r>
                      <m:r>
                        <a:rPr lang="cs-CZ" b="0" i="0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420" y="3712300"/>
                <a:ext cx="6253571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582124" y="2961003"/>
                <a:ext cx="24577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0" smtClean="0">
                          <a:latin typeface="Cambria Math"/>
                        </a:rPr>
                        <m:t>1 ‰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je</m:t>
                      </m:r>
                      <m:r>
                        <a:rPr lang="cs-CZ" b="0" i="0" smtClean="0">
                          <a:latin typeface="Cambria Math"/>
                        </a:rPr>
                        <m:t> 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tis</m:t>
                      </m:r>
                      <m:r>
                        <a:rPr lang="cs-CZ" b="0" i="0" smtClean="0">
                          <a:latin typeface="Cambria Math"/>
                        </a:rPr>
                        <m:t>í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cina</m:t>
                      </m:r>
                      <m:r>
                        <a:rPr lang="cs-CZ" b="0" i="0" smtClean="0"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celku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124" y="2961003"/>
                <a:ext cx="2457724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bdélník 5"/>
          <p:cNvSpPr/>
          <p:nvPr/>
        </p:nvSpPr>
        <p:spPr>
          <a:xfrm>
            <a:off x="1424724" y="2973636"/>
            <a:ext cx="1564192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Nápověda 7">
            <a:hlinkClick r:id="" action="ppaction://noaction" highlightClick="1"/>
          </p:cNvPr>
          <p:cNvSpPr/>
          <p:nvPr/>
        </p:nvSpPr>
        <p:spPr>
          <a:xfrm>
            <a:off x="2098808" y="3027614"/>
            <a:ext cx="216024" cy="261375"/>
          </a:xfrm>
          <a:prstGeom prst="actionButtonHelp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248849" y="3712300"/>
            <a:ext cx="3429142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lačítko akce: Nápověda 13">
            <a:hlinkClick r:id="" action="ppaction://noaction" highlightClick="1"/>
          </p:cNvPr>
          <p:cNvSpPr/>
          <p:nvPr/>
        </p:nvSpPr>
        <p:spPr>
          <a:xfrm>
            <a:off x="4726628" y="3785724"/>
            <a:ext cx="473584" cy="261375"/>
          </a:xfrm>
          <a:prstGeom prst="actionButtonHelp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ravoúhlý trojúhelník 8"/>
          <p:cNvSpPr/>
          <p:nvPr/>
        </p:nvSpPr>
        <p:spPr>
          <a:xfrm flipH="1">
            <a:off x="766660" y="4869160"/>
            <a:ext cx="2880320" cy="720080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2206820" y="5609216"/>
                <a:ext cx="6198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6820" y="5609216"/>
                <a:ext cx="619850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TextovéPole 15"/>
              <p:cNvSpPr txBox="1"/>
              <p:nvPr/>
            </p:nvSpPr>
            <p:spPr>
              <a:xfrm>
                <a:off x="3596369" y="5053023"/>
                <a:ext cx="118090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0,0085 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6369" y="5053023"/>
                <a:ext cx="1180901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1515263" y="5239884"/>
                <a:ext cx="3872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5263" y="5239884"/>
                <a:ext cx="387221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5436096" y="4808035"/>
                <a:ext cx="1665584" cy="616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𝑡𝑔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0,0085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4808035"/>
                <a:ext cx="1665584" cy="616515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TextovéPole 16"/>
              <p:cNvSpPr txBox="1"/>
              <p:nvPr/>
            </p:nvSpPr>
            <p:spPr>
              <a:xfrm>
                <a:off x="5452399" y="5424550"/>
                <a:ext cx="12255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=0°29´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2399" y="5424550"/>
                <a:ext cx="1225592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8" name="TextovéPole 17"/>
              <p:cNvSpPr txBox="1"/>
              <p:nvPr/>
            </p:nvSpPr>
            <p:spPr>
              <a:xfrm>
                <a:off x="635982" y="6052646"/>
                <a:ext cx="494413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Železniřní trať stoupá pod úhlem přibližně  0,5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°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982" y="6052646"/>
                <a:ext cx="4944130" cy="369332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 l="-986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 flipH="1">
            <a:off x="635982" y="6421978"/>
            <a:ext cx="465609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68150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" grpId="0" animBg="1"/>
      <p:bldP spid="5" grpId="0" animBg="1"/>
      <p:bldP spid="6" grpId="0" animBg="1"/>
      <p:bldP spid="6" grpId="1" animBg="1"/>
      <p:bldP spid="8" grpId="0" animBg="1"/>
      <p:bldP spid="8" grpId="1" animBg="1"/>
      <p:bldP spid="13" grpId="0" animBg="1"/>
      <p:bldP spid="13" grpId="1" animBg="1"/>
      <p:bldP spid="14" grpId="0" animBg="1"/>
      <p:bldP spid="14" grpId="1" animBg="1"/>
      <p:bldP spid="9" grpId="0" animBg="1"/>
      <p:bldP spid="10" grpId="0" animBg="1"/>
      <p:bldP spid="16" grpId="0" animBg="1"/>
      <p:bldP spid="11" grpId="0" animBg="1"/>
      <p:bldP spid="15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06820" y="692696"/>
            <a:ext cx="396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Goniometrické funkce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5982" y="1729103"/>
            <a:ext cx="624908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1296508" y="1590603"/>
                <a:ext cx="705678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Úsečka LN představuje lano napjaté mezi vrcholy stožárů KL a MN. Určete jeho délku, je-li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anose="02020603050405020304" pitchFamily="18" charset="0"/>
                          </a:rPr>
                          <m:t>𝐾𝐿</m:t>
                        </m:r>
                      </m:e>
                    </m:d>
                    <m:r>
                      <a:rPr lang="cs-CZ" b="0" i="1" smtClean="0"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anose="02020603050405020304" pitchFamily="18" charset="0"/>
                      </a:rPr>
                      <m:t>h</m:t>
                    </m:r>
                    <m:r>
                      <a:rPr lang="cs-CZ" b="0" i="1" smtClean="0">
                        <a:latin typeface="Cambria Math"/>
                        <a:cs typeface="Times New Roman" panose="02020603050405020304" pitchFamily="18" charset="0"/>
                      </a:rPr>
                      <m:t>=10 </m:t>
                    </m:r>
                    <m:r>
                      <a:rPr lang="cs-CZ" b="0" i="1" smtClean="0">
                        <a:latin typeface="Cambria Math"/>
                        <a:cs typeface="Times New Roman" panose="020206030504050203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  <m:d>
                      <m:dPr>
                        <m:begChr m:val="|"/>
                        <m:endChr m:val="|"/>
                        <m:ctrlPr>
                          <a:rPr lang="cs-CZ" b="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anose="02020603050405020304" pitchFamily="18" charset="0"/>
                          </a:rPr>
                          <m:t>𝑀𝑁</m:t>
                        </m:r>
                      </m:e>
                    </m:d>
                    <m:r>
                      <a:rPr lang="cs-CZ" b="0" i="1" smtClean="0"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anose="020206030504050203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/>
                        <a:cs typeface="Times New Roman" panose="02020603050405020304" pitchFamily="18" charset="0"/>
                      </a:rPr>
                      <m:t>=17 </m:t>
                    </m:r>
                    <m:r>
                      <a:rPr lang="cs-CZ" b="0" i="1" smtClean="0">
                        <a:latin typeface="Cambria Math"/>
                        <a:cs typeface="Times New Roman" panose="020206030504050203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𝛼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=15°.</m:t>
                    </m:r>
                  </m:oMath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6508" y="1590603"/>
                <a:ext cx="7056784" cy="646331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778" t="-4717" r="-778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/>
          <p:cNvCxnSpPr/>
          <p:nvPr/>
        </p:nvCxnSpPr>
        <p:spPr>
          <a:xfrm flipH="1">
            <a:off x="713559" y="6024356"/>
            <a:ext cx="277832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3804003" y="238660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Řešení:</a:t>
            </a:r>
            <a:endParaRPr lang="cs-CZ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ravoúhlý trojúhelník 2"/>
          <p:cNvSpPr/>
          <p:nvPr/>
        </p:nvSpPr>
        <p:spPr>
          <a:xfrm flipH="1">
            <a:off x="827584" y="2543228"/>
            <a:ext cx="2088232" cy="648072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/>
          <p:nvPr/>
        </p:nvCxnSpPr>
        <p:spPr>
          <a:xfrm flipH="1">
            <a:off x="323528" y="4356944"/>
            <a:ext cx="3024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2915816" y="3068960"/>
            <a:ext cx="0" cy="129614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>
            <a:stCxn id="3" idx="4"/>
          </p:cNvCxnSpPr>
          <p:nvPr/>
        </p:nvCxnSpPr>
        <p:spPr>
          <a:xfrm>
            <a:off x="827584" y="3191300"/>
            <a:ext cx="0" cy="117380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7" name="TextovéPole 26"/>
              <p:cNvSpPr txBox="1"/>
              <p:nvPr/>
            </p:nvSpPr>
            <p:spPr>
              <a:xfrm>
                <a:off x="669178" y="4101452"/>
                <a:ext cx="401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178" y="4101452"/>
                <a:ext cx="401071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9" name="TextovéPole 28"/>
              <p:cNvSpPr txBox="1"/>
              <p:nvPr/>
            </p:nvSpPr>
            <p:spPr>
              <a:xfrm>
                <a:off x="2771796" y="4099640"/>
                <a:ext cx="401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1796" y="4099640"/>
                <a:ext cx="401071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TextovéPole 29"/>
              <p:cNvSpPr txBox="1"/>
              <p:nvPr/>
            </p:nvSpPr>
            <p:spPr>
              <a:xfrm>
                <a:off x="1242517" y="2884294"/>
                <a:ext cx="3872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2517" y="2884294"/>
                <a:ext cx="387221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TextovéPole 30"/>
              <p:cNvSpPr txBox="1"/>
              <p:nvPr/>
            </p:nvSpPr>
            <p:spPr>
              <a:xfrm>
                <a:off x="556746" y="3061363"/>
                <a:ext cx="3705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746" y="3061363"/>
                <a:ext cx="370550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2" name="TextovéPole 31"/>
              <p:cNvSpPr txBox="1"/>
              <p:nvPr/>
            </p:nvSpPr>
            <p:spPr>
              <a:xfrm>
                <a:off x="2825468" y="2390230"/>
                <a:ext cx="4163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𝑁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5468" y="2390230"/>
                <a:ext cx="416332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3" name="TextovéPole 32"/>
              <p:cNvSpPr txBox="1"/>
              <p:nvPr/>
            </p:nvSpPr>
            <p:spPr>
              <a:xfrm>
                <a:off x="2771796" y="4295038"/>
                <a:ext cx="4451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𝑀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1796" y="4295038"/>
                <a:ext cx="445186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4" name="TextovéPole 33"/>
              <p:cNvSpPr txBox="1"/>
              <p:nvPr/>
            </p:nvSpPr>
            <p:spPr>
              <a:xfrm>
                <a:off x="524824" y="4295038"/>
                <a:ext cx="4112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𝐾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824" y="4295038"/>
                <a:ext cx="411266" cy="369332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5" name="TextovéPole 34"/>
              <p:cNvSpPr txBox="1"/>
              <p:nvPr/>
            </p:nvSpPr>
            <p:spPr>
              <a:xfrm>
                <a:off x="543162" y="3532366"/>
                <a:ext cx="3745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162" y="3532366"/>
                <a:ext cx="374590" cy="369332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6" name="TextovéPole 35"/>
              <p:cNvSpPr txBox="1"/>
              <p:nvPr/>
            </p:nvSpPr>
            <p:spPr>
              <a:xfrm>
                <a:off x="2891168" y="3430695"/>
                <a:ext cx="3741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1168" y="3430695"/>
                <a:ext cx="374140" cy="369332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7" name="TextovéPole 36"/>
              <p:cNvSpPr txBox="1"/>
              <p:nvPr/>
            </p:nvSpPr>
            <p:spPr>
              <a:xfrm>
                <a:off x="1649299" y="2497932"/>
                <a:ext cx="3727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9299" y="2497932"/>
                <a:ext cx="372794" cy="369332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Přímá spojnice 38"/>
          <p:cNvCxnSpPr>
            <a:stCxn id="3" idx="2"/>
          </p:cNvCxnSpPr>
          <p:nvPr/>
        </p:nvCxnSpPr>
        <p:spPr>
          <a:xfrm flipV="1">
            <a:off x="2915816" y="2543228"/>
            <a:ext cx="0" cy="648072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0" name="TextovéPole 39"/>
              <p:cNvSpPr txBox="1"/>
              <p:nvPr/>
            </p:nvSpPr>
            <p:spPr>
              <a:xfrm>
                <a:off x="2897286" y="2692031"/>
                <a:ext cx="3761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7286" y="2692031"/>
                <a:ext cx="376192" cy="369332"/>
              </a:xfrm>
              <a:prstGeom prst="rect">
                <a:avLst/>
              </a:prstGeom>
              <a:blipFill rotWithShape="1">
                <a:blip r:embed="rId14" cstate="print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1" name="TextovéPole 40"/>
              <p:cNvSpPr txBox="1"/>
              <p:nvPr/>
            </p:nvSpPr>
            <p:spPr>
              <a:xfrm>
                <a:off x="4920307" y="2821968"/>
                <a:ext cx="219637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=17−10=7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0307" y="2821968"/>
                <a:ext cx="2196370" cy="369332"/>
              </a:xfrm>
              <a:prstGeom prst="rect">
                <a:avLst/>
              </a:prstGeom>
              <a:blipFill rotWithShape="1">
                <a:blip r:embed="rId15" cstate="print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2" name="TextovéPole 41"/>
              <p:cNvSpPr txBox="1"/>
              <p:nvPr/>
            </p:nvSpPr>
            <p:spPr>
              <a:xfrm>
                <a:off x="4919915" y="3309924"/>
                <a:ext cx="1347420" cy="6108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15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°=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9915" y="3309924"/>
                <a:ext cx="1347420" cy="610873"/>
              </a:xfrm>
              <a:prstGeom prst="rect">
                <a:avLst/>
              </a:prstGeom>
              <a:blipFill rotWithShape="1">
                <a:blip r:embed="rId1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3" name="TextovéPole 42"/>
              <p:cNvSpPr txBox="1"/>
              <p:nvPr/>
            </p:nvSpPr>
            <p:spPr>
              <a:xfrm>
                <a:off x="4881504" y="3981986"/>
                <a:ext cx="163596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  <a:ea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15°=7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1504" y="3981986"/>
                <a:ext cx="1635961" cy="369332"/>
              </a:xfrm>
              <a:prstGeom prst="rect">
                <a:avLst/>
              </a:prstGeom>
              <a:blipFill rotWithShape="1">
                <a:blip r:embed="rId1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4" name="TextovéPole 43"/>
              <p:cNvSpPr txBox="1"/>
              <p:nvPr/>
            </p:nvSpPr>
            <p:spPr>
              <a:xfrm>
                <a:off x="4881504" y="4439428"/>
                <a:ext cx="1347420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num>
                        <m:den>
                          <m:func>
                            <m:func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15</m:t>
                              </m:r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°</m:t>
                              </m:r>
                            </m:e>
                          </m:func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1504" y="4439428"/>
                <a:ext cx="1347420" cy="610936"/>
              </a:xfrm>
              <a:prstGeom prst="rect">
                <a:avLst/>
              </a:prstGeom>
              <a:blipFill rotWithShape="1">
                <a:blip r:embed="rId1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6" name="Obdélník 45"/>
              <p:cNvSpPr/>
              <p:nvPr/>
            </p:nvSpPr>
            <p:spPr>
              <a:xfrm>
                <a:off x="4881503" y="5285692"/>
                <a:ext cx="117987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=27 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6" name="Obdélník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1503" y="5285692"/>
                <a:ext cx="1179875" cy="369332"/>
              </a:xfrm>
              <a:prstGeom prst="rect">
                <a:avLst/>
              </a:prstGeom>
              <a:blipFill rotWithShape="1">
                <a:blip r:embed="rId1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ovéPole 46"/>
          <p:cNvSpPr txBox="1"/>
          <p:nvPr/>
        </p:nvSpPr>
        <p:spPr>
          <a:xfrm>
            <a:off x="742021" y="5655024"/>
            <a:ext cx="2749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Délka lana je 27 metrů.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8" name="Přímá spojnice 47"/>
          <p:cNvCxnSpPr/>
          <p:nvPr/>
        </p:nvCxnSpPr>
        <p:spPr>
          <a:xfrm flipH="1">
            <a:off x="635982" y="2236934"/>
            <a:ext cx="771731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23731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0" grpId="0" animBg="1"/>
      <p:bldP spid="41" grpId="0" animBg="1"/>
      <p:bldP spid="42" grpId="0" animBg="1"/>
      <p:bldP spid="43" grpId="0" animBg="1"/>
      <p:bldP spid="44" grpId="0" animBg="1"/>
      <p:bldP spid="46" grpId="0" animBg="1"/>
      <p:bldP spid="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16957" y="250325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Tato prezentace slouží k procvičení dovednosti řešit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ú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lohy z praxe s využitím goniometrických funkcí.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48785" y="17728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9">
      <a:dk1>
        <a:sysClr val="windowText" lastClr="000000"/>
      </a:dk1>
      <a:lt1>
        <a:sysClr val="window" lastClr="FFFFFF"/>
      </a:lt1>
      <a:dk2>
        <a:srgbClr val="595959"/>
      </a:dk2>
      <a:lt2>
        <a:srgbClr val="DBF5F9"/>
      </a:lt2>
      <a:accent1>
        <a:srgbClr val="595959"/>
      </a:accent1>
      <a:accent2>
        <a:srgbClr val="595959"/>
      </a:accent2>
      <a:accent3>
        <a:srgbClr val="7F7F7F"/>
      </a:accent3>
      <a:accent4>
        <a:srgbClr val="F2F2F2"/>
      </a:accent4>
      <a:accent5>
        <a:srgbClr val="F2F2F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4414</TotalTime>
  <Words>230</Words>
  <Application>Microsoft Office PowerPoint</Application>
  <PresentationFormat>Předvádění na obrazovce (4:3)</PresentationFormat>
  <Paragraphs>128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Dum</cp:lastModifiedBy>
  <cp:revision>370</cp:revision>
  <dcterms:created xsi:type="dcterms:W3CDTF">2013-01-11T17:11:37Z</dcterms:created>
  <dcterms:modified xsi:type="dcterms:W3CDTF">2014-09-29T11:44:28Z</dcterms:modified>
</cp:coreProperties>
</file>