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09" r:id="rId5"/>
    <p:sldId id="310" r:id="rId6"/>
    <p:sldId id="311" r:id="rId7"/>
    <p:sldId id="312" r:id="rId8"/>
    <p:sldId id="313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5" autoAdjust="0"/>
    <p:restoredTop sz="97336" autoAdjust="0"/>
  </p:normalViewPr>
  <p:slideViewPr>
    <p:cSldViewPr>
      <p:cViewPr>
        <p:scale>
          <a:sx n="58" d="100"/>
          <a:sy n="58" d="100"/>
        </p:scale>
        <p:origin x="-1410" y="-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18" Type="http://schemas.openxmlformats.org/officeDocument/2006/relationships/image" Target="../media/image38.png"/><Relationship Id="rId3" Type="http://schemas.openxmlformats.org/officeDocument/2006/relationships/image" Target="../media/image23.png"/><Relationship Id="rId21" Type="http://schemas.openxmlformats.org/officeDocument/2006/relationships/image" Target="../media/image41.png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17" Type="http://schemas.openxmlformats.org/officeDocument/2006/relationships/image" Target="../media/image37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36.png"/><Relationship Id="rId20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5" Type="http://schemas.openxmlformats.org/officeDocument/2006/relationships/image" Target="../media/image35.png"/><Relationship Id="rId10" Type="http://schemas.openxmlformats.org/officeDocument/2006/relationships/image" Target="../media/image30.png"/><Relationship Id="rId19" Type="http://schemas.openxmlformats.org/officeDocument/2006/relationships/image" Target="../media/image39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Relationship Id="rId14" Type="http://schemas.openxmlformats.org/officeDocument/2006/relationships/image" Target="../media/image3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2.png"/><Relationship Id="rId18" Type="http://schemas.openxmlformats.org/officeDocument/2006/relationships/image" Target="../media/image57.png"/><Relationship Id="rId3" Type="http://schemas.openxmlformats.org/officeDocument/2006/relationships/image" Target="../media/image42.png"/><Relationship Id="rId21" Type="http://schemas.openxmlformats.org/officeDocument/2006/relationships/image" Target="../media/image60.png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17" Type="http://schemas.openxmlformats.org/officeDocument/2006/relationships/image" Target="../media/image56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55.png"/><Relationship Id="rId20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5" Type="http://schemas.openxmlformats.org/officeDocument/2006/relationships/image" Target="../media/image54.png"/><Relationship Id="rId10" Type="http://schemas.openxmlformats.org/officeDocument/2006/relationships/image" Target="../media/image49.png"/><Relationship Id="rId19" Type="http://schemas.openxmlformats.org/officeDocument/2006/relationships/image" Target="../media/image58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Relationship Id="rId14" Type="http://schemas.openxmlformats.org/officeDocument/2006/relationships/image" Target="../media/image5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13" Type="http://schemas.openxmlformats.org/officeDocument/2006/relationships/image" Target="../media/image71.png"/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12" Type="http://schemas.openxmlformats.org/officeDocument/2006/relationships/image" Target="../media/image70.png"/><Relationship Id="rId17" Type="http://schemas.openxmlformats.org/officeDocument/2006/relationships/image" Target="../media/image75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png"/><Relationship Id="rId11" Type="http://schemas.openxmlformats.org/officeDocument/2006/relationships/image" Target="../media/image69.png"/><Relationship Id="rId5" Type="http://schemas.openxmlformats.org/officeDocument/2006/relationships/image" Target="../media/image63.png"/><Relationship Id="rId15" Type="http://schemas.openxmlformats.org/officeDocument/2006/relationships/image" Target="../media/image73.png"/><Relationship Id="rId10" Type="http://schemas.openxmlformats.org/officeDocument/2006/relationships/image" Target="../media/image68.png"/><Relationship Id="rId4" Type="http://schemas.openxmlformats.org/officeDocument/2006/relationships/image" Target="../media/image62.png"/><Relationship Id="rId9" Type="http://schemas.openxmlformats.org/officeDocument/2006/relationships/image" Target="../media/image67.png"/><Relationship Id="rId14" Type="http://schemas.openxmlformats.org/officeDocument/2006/relationships/image" Target="../media/image7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13" Type="http://schemas.openxmlformats.org/officeDocument/2006/relationships/image" Target="../media/image86.png"/><Relationship Id="rId3" Type="http://schemas.openxmlformats.org/officeDocument/2006/relationships/image" Target="../media/image76.png"/><Relationship Id="rId7" Type="http://schemas.openxmlformats.org/officeDocument/2006/relationships/image" Target="../media/image80.png"/><Relationship Id="rId12" Type="http://schemas.openxmlformats.org/officeDocument/2006/relationships/image" Target="../media/image85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11" Type="http://schemas.openxmlformats.org/officeDocument/2006/relationships/image" Target="../media/image84.png"/><Relationship Id="rId5" Type="http://schemas.openxmlformats.org/officeDocument/2006/relationships/image" Target="../media/image78.png"/><Relationship Id="rId15" Type="http://schemas.openxmlformats.org/officeDocument/2006/relationships/image" Target="../media/image88.png"/><Relationship Id="rId10" Type="http://schemas.openxmlformats.org/officeDocument/2006/relationships/image" Target="../media/image83.png"/><Relationship Id="rId4" Type="http://schemas.openxmlformats.org/officeDocument/2006/relationships/image" Target="../media/image77.png"/><Relationship Id="rId9" Type="http://schemas.openxmlformats.org/officeDocument/2006/relationships/image" Target="../media/image82.png"/><Relationship Id="rId14" Type="http://schemas.openxmlformats.org/officeDocument/2006/relationships/image" Target="../media/image8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13" Type="http://schemas.openxmlformats.org/officeDocument/2006/relationships/image" Target="../media/image100.pn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12" Type="http://schemas.openxmlformats.org/officeDocument/2006/relationships/image" Target="../media/image99.png"/><Relationship Id="rId17" Type="http://schemas.openxmlformats.org/officeDocument/2006/relationships/image" Target="../media/image104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0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3.png"/><Relationship Id="rId11" Type="http://schemas.openxmlformats.org/officeDocument/2006/relationships/image" Target="../media/image98.png"/><Relationship Id="rId5" Type="http://schemas.openxmlformats.org/officeDocument/2006/relationships/image" Target="../media/image92.png"/><Relationship Id="rId15" Type="http://schemas.openxmlformats.org/officeDocument/2006/relationships/image" Target="../media/image102.png"/><Relationship Id="rId10" Type="http://schemas.openxmlformats.org/officeDocument/2006/relationships/image" Target="../media/image97.png"/><Relationship Id="rId4" Type="http://schemas.openxmlformats.org/officeDocument/2006/relationships/image" Target="../media/image91.png"/><Relationship Id="rId9" Type="http://schemas.openxmlformats.org/officeDocument/2006/relationships/image" Target="../media/image96.png"/><Relationship Id="rId14" Type="http://schemas.openxmlformats.org/officeDocument/2006/relationships/image" Target="../media/image10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3547" y="3516620"/>
            <a:ext cx="568863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Výpočty obvodů a obsahů rovinných obrazců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III-2-05-12_Planimetrie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02.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64538" y="1548918"/>
                <a:ext cx="691276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Zedník omítne za hodinu 2,8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  <a:cs typeface="Times New Roman" panose="02020603050405020304" pitchFamily="18" charset="0"/>
                          </a:rPr>
                          <m:t>m</m:t>
                        </m:r>
                      </m:e>
                      <m:sup>
                        <m:r>
                          <a:rPr lang="cs-CZ" b="0" i="0" smtClean="0">
                            <a:latin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zdi. Za jak dlouho omítne štítovou zeď na obrázku?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538" y="1548918"/>
                <a:ext cx="6912768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794" t="-4717" r="-705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80507" y="2210006"/>
            <a:ext cx="7809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vnoramenný trojúhelník 6"/>
          <p:cNvSpPr/>
          <p:nvPr/>
        </p:nvSpPr>
        <p:spPr>
          <a:xfrm>
            <a:off x="1044381" y="2636912"/>
            <a:ext cx="1782031" cy="936104"/>
          </a:xfrm>
          <a:prstGeom prst="triangl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4381" y="3573016"/>
            <a:ext cx="1782031" cy="1224136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81668" y="2769549"/>
                <a:ext cx="7961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4,1 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668" y="2769549"/>
                <a:ext cx="796180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316787" y="2769549"/>
                <a:ext cx="7961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4,1 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6787" y="2769549"/>
                <a:ext cx="79618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48201" y="3999300"/>
                <a:ext cx="7961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4,8 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201" y="3999300"/>
                <a:ext cx="79618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826412" y="4000418"/>
                <a:ext cx="7961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4,8 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6412" y="4000418"/>
                <a:ext cx="79618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537306" y="4797152"/>
                <a:ext cx="7961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6,5 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7306" y="4797152"/>
                <a:ext cx="796180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161086" y="242247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160070" y="3093807"/>
                <a:ext cx="3066352" cy="3916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𝑜𝑏𝑑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é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𝑙𝑛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í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𝑘𝑢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𝑡𝑟𝑜𝑗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h𝑒𝑙𝑛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í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𝑘𝑢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0070" y="3093807"/>
                <a:ext cx="3066352" cy="391646"/>
              </a:xfrm>
              <a:prstGeom prst="rect">
                <a:avLst/>
              </a:prstGeom>
              <a:blipFill rotWithShape="1">
                <a:blip r:embed="rId9"/>
                <a:stretch>
                  <a:fillRect b="-78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>
            <a:off x="4666253" y="3138881"/>
            <a:ext cx="2471649" cy="3465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691897" y="3127501"/>
            <a:ext cx="420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?</a:t>
            </a:r>
            <a:endParaRPr lang="cs-CZ" b="1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1034857" y="3573016"/>
            <a:ext cx="1782031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137216" y="3573016"/>
                <a:ext cx="40696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𝑜𝑏𝑑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é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𝑙𝑛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í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𝑘𝑢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=6,5∙4,8=31,2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7216" y="3573016"/>
                <a:ext cx="406963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035322" y="4000418"/>
                <a:ext cx="2308516" cy="565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𝑡𝑟𝑜𝑗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h𝑒𝑙𝑛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í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𝑘𝑢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5322" y="4000418"/>
                <a:ext cx="2308516" cy="56534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>
            <a:stCxn id="7" idx="3"/>
          </p:cNvCxnSpPr>
          <p:nvPr/>
        </p:nvCxnSpPr>
        <p:spPr>
          <a:xfrm flipV="1">
            <a:off x="1935397" y="2636913"/>
            <a:ext cx="0" cy="93610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816566" y="2996952"/>
                <a:ext cx="4733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6566" y="2996952"/>
                <a:ext cx="473335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780419" y="3300787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0419" y="3300787"/>
                <a:ext cx="401071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001453" y="3550950"/>
                <a:ext cx="9244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3,25 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1453" y="3550950"/>
                <a:ext cx="924420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980954" y="3560586"/>
                <a:ext cx="9244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3,25 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0954" y="3560586"/>
                <a:ext cx="924420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Pravoúhlý trojúhelník 30"/>
          <p:cNvSpPr/>
          <p:nvPr/>
        </p:nvSpPr>
        <p:spPr>
          <a:xfrm flipH="1">
            <a:off x="1033250" y="2636914"/>
            <a:ext cx="892622" cy="928154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191581" y="4752931"/>
                <a:ext cx="21098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4,1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3,25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1581" y="4752931"/>
                <a:ext cx="2109808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818936" y="5453541"/>
                <a:ext cx="3029099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4,1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3,25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≐2,1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936" y="5453541"/>
                <a:ext cx="3029099" cy="42774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758918" y="5949943"/>
                <a:ext cx="3527569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𝑡𝑟𝑜𝑗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h𝑒𝑙𝑛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í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𝑘𝑢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6,5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∙2,1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=7,8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918" y="5949943"/>
                <a:ext cx="3527569" cy="616515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836655" y="5500325"/>
                <a:ext cx="25975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=31,2+7,8=39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6655" y="5500325"/>
                <a:ext cx="2597570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114977" y="2274673"/>
                <a:ext cx="3849387" cy="6649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𝑎𝑠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𝑝𝑙𝑜𝑐h𝑎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𝑧𝑑𝑖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𝑝𝑙𝑜𝑐h𝑎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𝑜𝑚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í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𝑡𝑛𝑢𝑡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á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𝑧𝑎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h𝑜𝑑𝑖𝑛𝑢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977" y="2274673"/>
                <a:ext cx="3849387" cy="66492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882854" y="5958572"/>
                <a:ext cx="2232534" cy="642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2,8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𝟏𝟒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𝒉𝒐𝒅𝒊𝒏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2854" y="5958572"/>
                <a:ext cx="2232534" cy="642035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 animBg="1"/>
      <p:bldP spid="16" grpId="1" animBg="1"/>
      <p:bldP spid="17" grpId="0"/>
      <p:bldP spid="17" grpId="1"/>
      <p:bldP spid="22" grpId="0"/>
      <p:bldP spid="23" grpId="0"/>
      <p:bldP spid="27" grpId="0"/>
      <p:bldP spid="28" grpId="0"/>
      <p:bldP spid="29" grpId="0"/>
      <p:bldP spid="30" grpId="0"/>
      <p:bldP spid="31" grpId="0" animBg="1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64538" y="1548918"/>
                <a:ext cx="6912768" cy="669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Vypočtěte obvod a velikosti vnitřních úhlů pravoúhlého trojúhelníku ABC, je-li dáno: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𝑆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=120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  <a:cs typeface="Times New Roman" panose="02020603050405020304" pitchFamily="18" charset="0"/>
                      </a:rPr>
                      <m:t>,  </m:t>
                    </m:r>
                    <m:r>
                      <a:rPr lang="cs-CZ" i="1">
                        <a:latin typeface="Cambria Math"/>
                        <a:cs typeface="Times New Roman" panose="02020603050405020304" pitchFamily="18" charset="0"/>
                      </a:rPr>
                      <m:t>𝑎</m:t>
                    </m:r>
                    <m:r>
                      <a:rPr lang="cs-CZ" i="1">
                        <a:latin typeface="Cambria Math"/>
                        <a:cs typeface="Times New Roman" panose="02020603050405020304" pitchFamily="18" charset="0"/>
                      </a:rPr>
                      <m:t>=15 </m:t>
                    </m:r>
                    <m:r>
                      <a:rPr lang="cs-CZ" i="1">
                        <a:latin typeface="Cambria Math"/>
                        <a:cs typeface="Times New Roman" panose="02020603050405020304" pitchFamily="18" charset="0"/>
                      </a:rPr>
                      <m:t>𝑐𝑚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,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pravý úhel je ve vrcholu C.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538" y="1548918"/>
                <a:ext cx="6912768" cy="669992"/>
              </a:xfrm>
              <a:prstGeom prst="rect">
                <a:avLst/>
              </a:prstGeom>
              <a:blipFill rotWithShape="1">
                <a:blip r:embed="rId3"/>
                <a:stretch>
                  <a:fillRect l="-794" t="-4545" r="-705"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80507" y="2210006"/>
            <a:ext cx="7809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80507" y="2411695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Pravoúhlý trojúhelník 5"/>
          <p:cNvSpPr/>
          <p:nvPr/>
        </p:nvSpPr>
        <p:spPr>
          <a:xfrm>
            <a:off x="1532635" y="2781027"/>
            <a:ext cx="1887237" cy="1336695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397600" y="4130834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7600" y="4130834"/>
                <a:ext cx="39049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387021" y="2411695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7021" y="2411695"/>
                <a:ext cx="40087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3179074" y="4117722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9074" y="4117722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387021" y="3866965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7021" y="3866965"/>
                <a:ext cx="401071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707809" y="3222098"/>
                <a:ext cx="85388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cs typeface="Times New Roman" panose="02020603050405020304" pitchFamily="18" charset="0"/>
                        </a:rPr>
                        <m:t>15 </m:t>
                      </m:r>
                      <m:r>
                        <a:rPr lang="cs-CZ" i="1">
                          <a:latin typeface="Cambria Math"/>
                          <a:cs typeface="Times New Roman" panose="02020603050405020304" pitchFamily="18" charset="0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809" y="3222098"/>
                <a:ext cx="85388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329281" y="3082661"/>
                <a:ext cx="3554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9281" y="3082661"/>
                <a:ext cx="35548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264553" y="4117722"/>
                <a:ext cx="3724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4553" y="4117722"/>
                <a:ext cx="372474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254602" y="2785946"/>
                <a:ext cx="1094339" cy="6164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4602" y="2785946"/>
                <a:ext cx="1094339" cy="61645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Šipka doprava 41"/>
          <p:cNvSpPr/>
          <p:nvPr/>
        </p:nvSpPr>
        <p:spPr>
          <a:xfrm>
            <a:off x="5560962" y="3065986"/>
            <a:ext cx="216024" cy="149933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993010" y="2791461"/>
                <a:ext cx="1088696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𝑆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3010" y="2791461"/>
                <a:ext cx="1088696" cy="61093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273939" y="2416614"/>
                <a:ext cx="16007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3939" y="2416614"/>
                <a:ext cx="1600759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2803685" y="3792909"/>
                <a:ext cx="387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3685" y="3792909"/>
                <a:ext cx="387221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1520988" y="2904163"/>
                <a:ext cx="3888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0988" y="2904163"/>
                <a:ext cx="388824" cy="369332"/>
              </a:xfrm>
              <a:prstGeom prst="rect">
                <a:avLst/>
              </a:prstGeom>
              <a:blipFill rotWithShape="1">
                <a:blip r:embed="rId1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4251019" y="3460476"/>
                <a:ext cx="2259978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120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=16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1019" y="3460476"/>
                <a:ext cx="2259978" cy="61279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4244528" y="4055026"/>
                <a:ext cx="2711833" cy="4032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15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16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  <a:ea typeface="Cambria Math"/>
                      </a:rPr>
                      <m:t>≐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22 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𝑐𝑚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4528" y="4055026"/>
                <a:ext cx="2711833" cy="40325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4168274" y="4536407"/>
                <a:ext cx="30013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𝒐</m:t>
                      </m:r>
                      <m:r>
                        <a:rPr lang="cs-CZ" b="0" i="1" smtClean="0">
                          <a:latin typeface="Cambria Math"/>
                        </a:rPr>
                        <m:t>=15+16+22=</m:t>
                      </m:r>
                      <m:r>
                        <a:rPr lang="cs-CZ" b="1" i="1" smtClean="0">
                          <a:latin typeface="Cambria Math"/>
                        </a:rPr>
                        <m:t>𝟓𝟑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𝒄𝒎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8274" y="4536407"/>
                <a:ext cx="3001399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1135664" y="4868271"/>
                <a:ext cx="2658677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𝑡𝑔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=0,9375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5664" y="4868271"/>
                <a:ext cx="2658677" cy="618311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1148469" y="5733256"/>
                <a:ext cx="12618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𝟒𝟑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𝟗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8469" y="5733256"/>
                <a:ext cx="1261884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3041225" y="5733256"/>
                <a:ext cx="29274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𝜷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=90°−43°9´=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𝟒𝟔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𝟓𝟏</m:t>
                    </m:r>
                  </m:oMath>
                </a14:m>
                <a:r>
                  <a:rPr lang="cs-CZ" b="1" dirty="0" smtClean="0"/>
                  <a:t>´</a:t>
                </a:r>
                <a:endParaRPr lang="cs-CZ" b="1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1225" y="5733256"/>
                <a:ext cx="2927404" cy="369332"/>
              </a:xfrm>
              <a:prstGeom prst="rect">
                <a:avLst/>
              </a:prstGeom>
              <a:blipFill rotWithShape="1">
                <a:blip r:embed="rId21"/>
                <a:stretch>
                  <a:fillRect l="-625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49467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6" grpId="0" animBg="1"/>
      <p:bldP spid="18" grpId="0"/>
      <p:bldP spid="39" grpId="0"/>
      <p:bldP spid="40" grpId="0"/>
      <p:bldP spid="20" grpId="0"/>
      <p:bldP spid="21" grpId="0"/>
      <p:bldP spid="25" grpId="0"/>
      <p:bldP spid="26" grpId="0"/>
      <p:bldP spid="41" grpId="0"/>
      <p:bldP spid="42" grpId="0" animBg="1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64538" y="1548918"/>
                <a:ext cx="6912768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Kolem bazénu s obdélníkovým dnem s rozměry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25 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12 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byl vytvořen pás ze čtvercových betonových dlaždic se stranou délky 50 cm. Jedna dlaždice stála 156 Kč. Jaké byly finanční náklady na nákup dlaždic?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538" y="1548918"/>
                <a:ext cx="6912768" cy="1200329"/>
              </a:xfrm>
              <a:prstGeom prst="rect">
                <a:avLst/>
              </a:prstGeom>
              <a:blipFill rotWithShape="1">
                <a:blip r:embed="rId3"/>
                <a:stretch>
                  <a:fillRect l="-794" t="-2538" r="-705" b="-71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80507" y="2749247"/>
            <a:ext cx="7809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05582" y="4108190"/>
            <a:ext cx="2343366" cy="144016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05157" y="4319955"/>
            <a:ext cx="1944216" cy="100811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1403220" y="4953990"/>
                <a:ext cx="74809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anose="02020603050405020304" pitchFamily="18" charset="0"/>
                      </a:rPr>
                      <m:t>25 </m:t>
                    </m:r>
                    <m:r>
                      <a:rPr lang="cs-CZ" i="1">
                        <a:latin typeface="Cambria Math"/>
                        <a:cs typeface="Times New Roman" panose="02020603050405020304" pitchFamily="18" charset="0"/>
                      </a:rPr>
                      <m:t>𝑚</m:t>
                    </m:r>
                  </m:oMath>
                </a14:m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220" y="4953990"/>
                <a:ext cx="748090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TextovéPole 31"/>
          <p:cNvSpPr txBox="1"/>
          <p:nvPr/>
        </p:nvSpPr>
        <p:spPr>
          <a:xfrm>
            <a:off x="467544" y="289619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2052959" y="4643604"/>
                <a:ext cx="74809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anose="02020603050405020304" pitchFamily="18" charset="0"/>
                      </a:rPr>
                      <m:t>12 </m:t>
                    </m:r>
                    <m:r>
                      <a:rPr lang="cs-CZ" i="1">
                        <a:latin typeface="Cambria Math"/>
                        <a:cs typeface="Times New Roman" panose="02020603050405020304" pitchFamily="18" charset="0"/>
                      </a:rPr>
                      <m:t>𝑚</m:t>
                    </m:r>
                  </m:oMath>
                </a14:m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2959" y="4643604"/>
                <a:ext cx="74809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419872" y="3127331"/>
                <a:ext cx="54974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𝑓𝑖𝑛𝑎𝑛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í 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𝑘𝑙𝑎𝑑𝑦</m:t>
                      </m:r>
                      <m:r>
                        <a:rPr lang="cs-CZ" b="0" i="1" smtClean="0">
                          <a:latin typeface="Cambria Math"/>
                        </a:rPr>
                        <m:t> =</m:t>
                      </m:r>
                      <m:r>
                        <a:rPr lang="cs-CZ" b="0" i="1" smtClean="0">
                          <a:latin typeface="Cambria Math"/>
                        </a:rPr>
                        <m:t>𝑝𝑜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𝑒𝑡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𝑑𝑙𝑎</m:t>
                      </m:r>
                      <m:r>
                        <a:rPr lang="cs-CZ" b="0" i="1" smtClean="0">
                          <a:latin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</a:rPr>
                        <m:t>𝑑𝑖𝑐</m:t>
                      </m:r>
                      <m:r>
                        <a:rPr lang="cs-CZ" b="0" i="1" smtClean="0">
                          <a:latin typeface="Cambria Math"/>
                        </a:rPr>
                        <m:t> 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𝑐𝑒𝑛𝑎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1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𝑑𝑙𝑎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𝑑𝑖𝑐𝑒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3127331"/>
                <a:ext cx="5497402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445998" y="3643604"/>
                <a:ext cx="16755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𝑝𝑜</m:t>
                    </m:r>
                    <m:r>
                      <a:rPr lang="cs-CZ" b="0" i="1" smtClean="0">
                        <a:latin typeface="Cambria Math"/>
                      </a:rPr>
                      <m:t>č</m:t>
                    </m:r>
                    <m:r>
                      <a:rPr lang="cs-CZ" b="0" i="1" smtClean="0">
                        <a:latin typeface="Cambria Math"/>
                      </a:rPr>
                      <m:t>𝑒𝑡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𝑑𝑙𝑎</m:t>
                    </m:r>
                    <m:r>
                      <a:rPr lang="cs-CZ" b="0" i="1" smtClean="0">
                        <a:latin typeface="Cambria Math"/>
                      </a:rPr>
                      <m:t>ž</m:t>
                    </m:r>
                    <m:r>
                      <a:rPr lang="cs-CZ" b="0" i="1" smtClean="0">
                        <a:latin typeface="Cambria Math"/>
                      </a:rPr>
                      <m:t>𝑑𝑖𝑐</m:t>
                    </m:r>
                  </m:oMath>
                </a14:m>
                <a:r>
                  <a:rPr lang="cs-CZ" dirty="0" smtClean="0"/>
                  <a:t>:</a:t>
                </a:r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5998" y="3643604"/>
                <a:ext cx="1675587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1091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121585" y="3640237"/>
                <a:ext cx="16577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</a:rPr>
                        <m:t>=0,5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1585" y="3640237"/>
                <a:ext cx="165776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112742" y="4012936"/>
                <a:ext cx="185012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25 :0,5=</m:t>
                      </m:r>
                      <m:r>
                        <a:rPr lang="cs-CZ" i="1">
                          <a:latin typeface="Cambria Math"/>
                        </a:rPr>
                        <m:t>50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𝑘𝑠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2742" y="4012936"/>
                <a:ext cx="185012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5093310" y="4350002"/>
                <a:ext cx="185012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 :0,5=24 </m:t>
                      </m:r>
                      <m:r>
                        <a:rPr lang="cs-CZ" b="0" i="1" smtClean="0">
                          <a:latin typeface="Cambria Math"/>
                        </a:rPr>
                        <m:t>𝑘𝑠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3310" y="4350002"/>
                <a:ext cx="1850122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1527654" y="3738858"/>
                <a:ext cx="49885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50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7654" y="3738858"/>
                <a:ext cx="498855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Obdélník 53"/>
              <p:cNvSpPr/>
              <p:nvPr/>
            </p:nvSpPr>
            <p:spPr>
              <a:xfrm>
                <a:off x="1527653" y="5548350"/>
                <a:ext cx="49885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50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4" name="Obdélník 5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7653" y="5548350"/>
                <a:ext cx="498855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2947143" y="4642671"/>
                <a:ext cx="49885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24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7143" y="4642671"/>
                <a:ext cx="498855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Obdélník 54"/>
              <p:cNvSpPr/>
              <p:nvPr/>
            </p:nvSpPr>
            <p:spPr>
              <a:xfrm>
                <a:off x="131079" y="4720707"/>
                <a:ext cx="49885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24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Obdélník 5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079" y="4720707"/>
                <a:ext cx="498855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 flipV="1">
            <a:off x="2749373" y="4108190"/>
            <a:ext cx="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V="1">
            <a:off x="805157" y="4103931"/>
            <a:ext cx="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605582" y="5323323"/>
            <a:ext cx="2343366" cy="47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603777" y="4322341"/>
            <a:ext cx="2343366" cy="47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67544" y="3739552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739552"/>
                <a:ext cx="370614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2643627" y="3739552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3627" y="3739552"/>
                <a:ext cx="370614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565847" y="5537559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847" y="5537559"/>
                <a:ext cx="370614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2716422" y="5537559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6422" y="5537559"/>
                <a:ext cx="370614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045683" y="4720707"/>
                <a:ext cx="39453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=2∙50+2∙24+4=152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𝑑𝑙𝑎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𝑑𝑖𝑐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5683" y="4720707"/>
                <a:ext cx="3945375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461333" y="5138656"/>
                <a:ext cx="114242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𝑘𝑙𝑎𝑑𝑦</m:t>
                      </m:r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1333" y="5138656"/>
                <a:ext cx="1142429" cy="369332"/>
              </a:xfrm>
              <a:prstGeom prst="rect">
                <a:avLst/>
              </a:prstGeom>
              <a:blipFill rotWithShape="1">
                <a:blip r:embed="rId20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931571" y="5121833"/>
                <a:ext cx="29119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=152∙156=23 712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1571" y="5121833"/>
                <a:ext cx="2911951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ovéPole 36"/>
          <p:cNvSpPr txBox="1"/>
          <p:nvPr/>
        </p:nvSpPr>
        <p:spPr>
          <a:xfrm>
            <a:off x="3319572" y="5919676"/>
            <a:ext cx="51408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Finanční náklady na  nákup dlaždic byly 23 712 Kč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62" name="Přímá spojnice 61"/>
          <p:cNvCxnSpPr/>
          <p:nvPr/>
        </p:nvCxnSpPr>
        <p:spPr>
          <a:xfrm flipH="1">
            <a:off x="3419872" y="6289008"/>
            <a:ext cx="48574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6749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/>
      <p:bldP spid="32" grpId="0"/>
      <p:bldP spid="12" grpId="0"/>
      <p:bldP spid="13" grpId="0"/>
      <p:bldP spid="15" grpId="0"/>
      <p:bldP spid="16" grpId="0"/>
      <p:bldP spid="17" grpId="0"/>
      <p:bldP spid="53" grpId="0"/>
      <p:bldP spid="19" grpId="0"/>
      <p:bldP spid="54" grpId="0"/>
      <p:bldP spid="22" grpId="0"/>
      <p:bldP spid="55" grpId="0"/>
      <p:bldP spid="31" grpId="0"/>
      <p:bldP spid="58" grpId="0"/>
      <p:bldP spid="59" grpId="0"/>
      <p:bldP spid="60" grpId="0"/>
      <p:bldP spid="33" grpId="0"/>
      <p:bldP spid="34" grpId="0"/>
      <p:bldP spid="35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64538" y="1548918"/>
                <a:ext cx="691276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Pravoúhlý trojúhelník má odvěsny délek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=8 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𝑐𝑚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𝑏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=12 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𝑐𝑚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.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Vypočtěte vzdálenost bodu C  od přepony c.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538" y="1548918"/>
                <a:ext cx="6912768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794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80507" y="2276872"/>
            <a:ext cx="7809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380507" y="2289747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Pravoúhlý trojúhelník 5"/>
          <p:cNvSpPr/>
          <p:nvPr/>
        </p:nvSpPr>
        <p:spPr>
          <a:xfrm>
            <a:off x="1364538" y="3068960"/>
            <a:ext cx="2127342" cy="144016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92452" y="4480035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2452" y="4480035"/>
                <a:ext cx="39049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1131756" y="2659079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1756" y="2659079"/>
                <a:ext cx="40087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296634" y="4509120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6634" y="4509120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703980" y="3604374"/>
                <a:ext cx="77694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cs typeface="Times New Roman" panose="02020603050405020304" pitchFamily="18" charset="0"/>
                        </a:rPr>
                        <m:t>8 </m:t>
                      </m:r>
                      <m:r>
                        <a:rPr lang="cs-CZ" i="1">
                          <a:latin typeface="Cambria Math"/>
                          <a:cs typeface="Times New Roman" panose="02020603050405020304" pitchFamily="18" charset="0"/>
                        </a:rPr>
                        <m:t>𝑐𝑚</m:t>
                      </m:r>
                      <m:r>
                        <a:rPr lang="cs-CZ" i="1">
                          <a:latin typeface="Cambria Math"/>
                          <a:cs typeface="Times New Roman" panose="02020603050405020304" pitchFamily="18" charset="0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980" y="3604374"/>
                <a:ext cx="77694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1925873" y="4475290"/>
                <a:ext cx="85388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cs typeface="Times New Roman" panose="02020603050405020304" pitchFamily="18" charset="0"/>
                        </a:rPr>
                        <m:t>12 </m:t>
                      </m:r>
                      <m:r>
                        <a:rPr lang="cs-CZ" i="1">
                          <a:latin typeface="Cambria Math"/>
                          <a:cs typeface="Times New Roman" panose="02020603050405020304" pitchFamily="18" charset="0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5873" y="4475290"/>
                <a:ext cx="85388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211179" y="4260515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1179" y="4260515"/>
                <a:ext cx="40107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250468" y="3332451"/>
                <a:ext cx="3554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0468" y="3332451"/>
                <a:ext cx="355482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 20"/>
          <p:cNvSpPr/>
          <p:nvPr/>
        </p:nvSpPr>
        <p:spPr>
          <a:xfrm>
            <a:off x="3667651" y="2627595"/>
            <a:ext cx="46281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Vzdálenost bodu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C  od přepony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 je rovna délce</a:t>
            </a:r>
          </a:p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výšky k přeponě c.</a:t>
            </a:r>
            <a:endParaRPr lang="cs-CZ" dirty="0"/>
          </a:p>
        </p:txBody>
      </p:sp>
      <p:cxnSp>
        <p:nvCxnSpPr>
          <p:cNvPr id="25" name="Přímá spojnice 24"/>
          <p:cNvCxnSpPr/>
          <p:nvPr/>
        </p:nvCxnSpPr>
        <p:spPr>
          <a:xfrm flipV="1">
            <a:off x="1355030" y="3517117"/>
            <a:ext cx="687182" cy="100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 rot="7386759">
                <a:off x="1867348" y="3419708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7386759">
                <a:off x="1867348" y="3419708"/>
                <a:ext cx="401071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697593" y="3832611"/>
                <a:ext cx="4537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7593" y="3832611"/>
                <a:ext cx="453714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TextovéPole 39"/>
          <p:cNvSpPr txBox="1"/>
          <p:nvPr/>
        </p:nvSpPr>
        <p:spPr>
          <a:xfrm>
            <a:off x="3667651" y="3347230"/>
            <a:ext cx="3459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pravoúhlém trojúhelníku platí: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6807212" y="3223670"/>
                <a:ext cx="1880450" cy="6164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7212" y="3223670"/>
                <a:ext cx="1880450" cy="61645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3923928" y="3861833"/>
                <a:ext cx="2293000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=48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3861833"/>
                <a:ext cx="2293000" cy="61093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3956704" y="4626902"/>
                <a:ext cx="2843920" cy="43544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8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12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</m:e>
                      </m:rad>
                      <m:r>
                        <a:rPr lang="cs-CZ" i="1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14.4 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6704" y="4626902"/>
                <a:ext cx="2843920" cy="43544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973503" y="5589240"/>
                <a:ext cx="1604670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48=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14,4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3503" y="5589240"/>
                <a:ext cx="1604670" cy="61093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Šipka doprava 44"/>
          <p:cNvSpPr/>
          <p:nvPr/>
        </p:nvSpPr>
        <p:spPr>
          <a:xfrm>
            <a:off x="2668997" y="5741974"/>
            <a:ext cx="288032" cy="305468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2957029" y="5589240"/>
                <a:ext cx="2269083" cy="642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⋅48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14,4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6,7 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7029" y="5589240"/>
                <a:ext cx="2269083" cy="64203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TextovéPole 46"/>
          <p:cNvSpPr txBox="1"/>
          <p:nvPr/>
        </p:nvSpPr>
        <p:spPr>
          <a:xfrm>
            <a:off x="5495545" y="5530506"/>
            <a:ext cx="2610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Vzdálenost vrcholu C od přepony je 6,7 cm.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49" name="Přímá spojnice 48"/>
          <p:cNvCxnSpPr/>
          <p:nvPr/>
        </p:nvCxnSpPr>
        <p:spPr>
          <a:xfrm>
            <a:off x="5495545" y="6231275"/>
            <a:ext cx="245358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803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6" grpId="0" animBg="1"/>
      <p:bldP spid="7" grpId="0"/>
      <p:bldP spid="36" grpId="0"/>
      <p:bldP spid="38" grpId="0"/>
      <p:bldP spid="8" grpId="0"/>
      <p:bldP spid="14" grpId="0"/>
      <p:bldP spid="18" grpId="0"/>
      <p:bldP spid="20" grpId="0"/>
      <p:bldP spid="21" grpId="0"/>
      <p:bldP spid="27" grpId="0"/>
      <p:bldP spid="39" grpId="0"/>
      <p:bldP spid="40" grpId="0"/>
      <p:bldP spid="41" grpId="0"/>
      <p:bldP spid="42" grpId="0"/>
      <p:bldP spid="43" grpId="0"/>
      <p:bldP spid="44" grpId="0"/>
      <p:bldP spid="45" grpId="0" animBg="1"/>
      <p:bldP spid="46" grpId="0"/>
      <p:bldP spid="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30300" y="1563675"/>
            <a:ext cx="74127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Trojúhelník ABC je rovnostranný. Jeho strana má délku 8 cm. Body D, E, F jsou postupně středy jeho stran. Vypočítejte obsah trojúhelníku DEF. V jakém poměru je obsah trojúhelníku ABC k obsahu trojúhelníku DEF?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478114" y="2487005"/>
            <a:ext cx="8064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ovnoramenný trojúhelník 4"/>
          <p:cNvSpPr/>
          <p:nvPr/>
        </p:nvSpPr>
        <p:spPr>
          <a:xfrm>
            <a:off x="1092452" y="3140968"/>
            <a:ext cx="2808312" cy="2232248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17855" y="2606489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301362" y="2771636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1362" y="2771636"/>
                <a:ext cx="390492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897206" y="5373216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7206" y="5373216"/>
                <a:ext cx="39049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803003" y="5335655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3003" y="5335655"/>
                <a:ext cx="40087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ovnoramenný trojúhelník 7"/>
          <p:cNvSpPr/>
          <p:nvPr/>
        </p:nvSpPr>
        <p:spPr>
          <a:xfrm rot="3525656">
            <a:off x="1983565" y="3918988"/>
            <a:ext cx="1360176" cy="1149402"/>
          </a:xfrm>
          <a:prstGeom prst="triangle">
            <a:avLst>
              <a:gd name="adj" fmla="val 5134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473743" y="3887760"/>
                <a:ext cx="392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𝐹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3743" y="3887760"/>
                <a:ext cx="39248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098323" y="3881347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𝐸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8323" y="3881347"/>
                <a:ext cx="409407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282447" y="5361548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2447" y="5361548"/>
                <a:ext cx="40940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889615" y="2607147"/>
                <a:ext cx="45394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𝐷𝐸𝐹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je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rovnostrann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ý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s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d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é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lkou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strany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 4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cm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9615" y="2607147"/>
                <a:ext cx="4539448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399248" y="2991652"/>
                <a:ext cx="1573764" cy="565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𝐴𝐵𝐶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sub>
                          </m:sSub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9248" y="2991652"/>
                <a:ext cx="1573764" cy="56534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447789" y="3473639"/>
                <a:ext cx="2705292" cy="4377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8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≐6,9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47789" y="3473639"/>
                <a:ext cx="2705292" cy="43774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364358" y="3875628"/>
                <a:ext cx="284007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𝐴𝐵𝐶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∙6,9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=27, 6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4358" y="3875628"/>
                <a:ext cx="2840073" cy="61093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453696" y="4484397"/>
                <a:ext cx="1549911" cy="6164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𝐷𝐸𝐹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sub>
                          </m:sSub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3696" y="4484397"/>
                <a:ext cx="1549911" cy="61645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460075" y="5073445"/>
                <a:ext cx="2870979" cy="4063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e>
                    </m:rad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≐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3,46 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0075" y="5073445"/>
                <a:ext cx="2870979" cy="40639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960751" y="5867973"/>
                <a:ext cx="3042692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𝑫𝑬𝑭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,46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</a:rPr>
                        <m:t>𝟗𝟐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𝒄𝒎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0751" y="5867973"/>
                <a:ext cx="3042692" cy="61093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041866" y="5826423"/>
                <a:ext cx="4508350" cy="6580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>
                                  <a:latin typeface="Cambria Math"/>
                                </a:rPr>
                                <m:t>𝑺</m:t>
                              </m:r>
                            </m:e>
                            <m:sub>
                              <m:r>
                                <a:rPr lang="cs-CZ" b="1" i="1">
                                  <a:latin typeface="Cambria Math"/>
                                </a:rPr>
                                <m:t>𝑨𝑩𝑪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>
                                  <a:latin typeface="Cambria Math"/>
                                </a:rPr>
                                <m:t>𝑺</m:t>
                              </m:r>
                            </m:e>
                            <m:sub>
                              <m:r>
                                <a:rPr lang="cs-CZ" b="1" i="1">
                                  <a:latin typeface="Cambria Math"/>
                                </a:rPr>
                                <m:t>𝑫𝑬𝑭</m:t>
                              </m:r>
                            </m:sub>
                          </m:sSub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27,6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6,92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2760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692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1380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346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690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173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 :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1866" y="5826423"/>
                <a:ext cx="4508350" cy="65806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2154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6" grpId="0"/>
      <p:bldP spid="9" grpId="0"/>
      <p:bldP spid="11" grpId="0"/>
      <p:bldP spid="8" grpId="0" animBg="1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30300" y="1563675"/>
                <a:ext cx="7412710" cy="946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Sál obdélníkového půdorysu měl jeden rozměr o 20 m delší než druhý. Po přestavbě se délka  sálu zmenšila o 5 m a zároveň se šířka zvětšila o 10 m. Obsah se tak zvětšil o 300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. </m:t>
                    </m:r>
                    <m: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Jak</m:t>
                    </m:r>
                    <m: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é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byly</m:t>
                    </m:r>
                    <m: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p</m:t>
                    </m:r>
                    <m: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ů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vodn</m:t>
                    </m:r>
                    <m: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í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rozm</m:t>
                    </m:r>
                    <m: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ě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ry</m:t>
                    </m:r>
                    <m: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s</m:t>
                    </m:r>
                    <m: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lu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?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0300" y="1563675"/>
                <a:ext cx="7412710" cy="946991"/>
              </a:xfrm>
              <a:prstGeom prst="rect">
                <a:avLst/>
              </a:prstGeom>
              <a:blipFill rotWithShape="1">
                <a:blip r:embed="rId3"/>
                <a:stretch>
                  <a:fillRect l="-658" t="-3226" r="-740" b="-70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 flipH="1">
            <a:off x="478114" y="2487005"/>
            <a:ext cx="8064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1818172" y="2740278"/>
            <a:ext cx="1857524" cy="8640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675696" y="2987660"/>
                <a:ext cx="3727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5696" y="2987660"/>
                <a:ext cx="37279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294438" y="3603216"/>
                <a:ext cx="9049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4438" y="3603216"/>
                <a:ext cx="90499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562587" y="2986597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2587" y="2986597"/>
                <a:ext cx="36869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4899832" y="2668270"/>
            <a:ext cx="1656184" cy="11196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259872" y="3043410"/>
                <a:ext cx="1029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+300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9872" y="3043410"/>
                <a:ext cx="1029128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384009" y="3787882"/>
                <a:ext cx="9049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4009" y="3787882"/>
                <a:ext cx="904991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546838" y="2987660"/>
                <a:ext cx="9049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6838" y="2987660"/>
                <a:ext cx="90499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790366" y="4133140"/>
                <a:ext cx="16546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+20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0366" y="4133140"/>
                <a:ext cx="1654684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879487" y="4133140"/>
                <a:ext cx="303890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𝑆</m:t>
                      </m:r>
                      <m:r>
                        <a:rPr lang="cs-CZ" i="1" smtClean="0">
                          <a:latin typeface="Cambria Math"/>
                        </a:rPr>
                        <m:t>+300=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+15</m:t>
                          </m:r>
                        </m:e>
                      </m:d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+10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9487" y="4133140"/>
                <a:ext cx="3038909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2701026" y="4518178"/>
                <a:ext cx="389722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+20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+300=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+15</m:t>
                          </m:r>
                        </m:e>
                      </m:d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+10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1026" y="4518178"/>
                <a:ext cx="3897221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789435" y="4894098"/>
                <a:ext cx="433926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+20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+300=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+15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+150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9435" y="4894098"/>
                <a:ext cx="4339265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3330428" y="5249058"/>
                <a:ext cx="263841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20</m:t>
                      </m:r>
                      <m:r>
                        <a:rPr lang="cs-CZ" i="1" smtClean="0">
                          <a:latin typeface="Cambria Math"/>
                        </a:rPr>
                        <m:t>𝑥</m:t>
                      </m:r>
                      <m:r>
                        <a:rPr lang="cs-CZ" i="1" smtClean="0">
                          <a:latin typeface="Cambria Math"/>
                        </a:rPr>
                        <m:t>+300=25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+150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0428" y="5249058"/>
                <a:ext cx="2638415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019597" y="5539580"/>
                <a:ext cx="11871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150=5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9597" y="5539580"/>
                <a:ext cx="1187120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256335" y="5805264"/>
                <a:ext cx="9306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6335" y="5805264"/>
                <a:ext cx="930639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259872" y="5805264"/>
                <a:ext cx="20240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=30+20=50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9872" y="5805264"/>
                <a:ext cx="2024080" cy="369332"/>
              </a:xfrm>
              <a:prstGeom prst="rect">
                <a:avLst/>
              </a:prstGeom>
              <a:blipFill rotWithShape="1">
                <a:blip r:embed="rId17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1478114" y="6174596"/>
            <a:ext cx="4728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Původní rozměry sálu byly 30 m a 50 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5" name="Přímá spojnice 24"/>
          <p:cNvCxnSpPr/>
          <p:nvPr/>
        </p:nvCxnSpPr>
        <p:spPr>
          <a:xfrm flipH="1">
            <a:off x="1478115" y="6543928"/>
            <a:ext cx="39058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96770" y="255561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9444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  <p:bldP spid="9" grpId="0"/>
      <p:bldP spid="11" grpId="0" animBg="1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957" y="250325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procvičení výpočtů obvodů a obsahů rovinných obrazců. Žák řeší úlohy z praxe s využitím vzorců pro výpočet obvodů a obsahů.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4861</TotalTime>
  <Words>1080</Words>
  <Application>Microsoft Office PowerPoint</Application>
  <PresentationFormat>Předvádění na obrazovce (4:3)</PresentationFormat>
  <Paragraphs>155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413</cp:revision>
  <dcterms:created xsi:type="dcterms:W3CDTF">2013-01-11T17:11:37Z</dcterms:created>
  <dcterms:modified xsi:type="dcterms:W3CDTF">2014-09-29T07:33:28Z</dcterms:modified>
</cp:coreProperties>
</file>