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1"/>
  </p:notesMasterIdLst>
  <p:sldIdLst>
    <p:sldId id="256" r:id="rId2"/>
    <p:sldId id="257" r:id="rId3"/>
    <p:sldId id="308" r:id="rId4"/>
    <p:sldId id="314" r:id="rId5"/>
    <p:sldId id="315" r:id="rId6"/>
    <p:sldId id="316" r:id="rId7"/>
    <p:sldId id="317" r:id="rId8"/>
    <p:sldId id="318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75" autoAdjust="0"/>
    <p:restoredTop sz="97336" autoAdjust="0"/>
  </p:normalViewPr>
  <p:slideViewPr>
    <p:cSldViewPr>
      <p:cViewPr>
        <p:scale>
          <a:sx n="88" d="100"/>
          <a:sy n="88" d="100"/>
        </p:scale>
        <p:origin x="-570" y="6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36.png"/><Relationship Id="rId18" Type="http://schemas.openxmlformats.org/officeDocument/2006/relationships/image" Target="../media/image41.png"/><Relationship Id="rId3" Type="http://schemas.openxmlformats.org/officeDocument/2006/relationships/image" Target="../media/image26.png"/><Relationship Id="rId21" Type="http://schemas.openxmlformats.org/officeDocument/2006/relationships/image" Target="../media/image44.png"/><Relationship Id="rId7" Type="http://schemas.openxmlformats.org/officeDocument/2006/relationships/image" Target="../media/image30.png"/><Relationship Id="rId12" Type="http://schemas.openxmlformats.org/officeDocument/2006/relationships/image" Target="../media/image35.png"/><Relationship Id="rId17" Type="http://schemas.openxmlformats.org/officeDocument/2006/relationships/image" Target="../media/image40.pn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39.png"/><Relationship Id="rId20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5" Type="http://schemas.openxmlformats.org/officeDocument/2006/relationships/image" Target="../media/image38.png"/><Relationship Id="rId10" Type="http://schemas.openxmlformats.org/officeDocument/2006/relationships/image" Target="../media/image33.png"/><Relationship Id="rId19" Type="http://schemas.openxmlformats.org/officeDocument/2006/relationships/image" Target="../media/image42.png"/><Relationship Id="rId4" Type="http://schemas.openxmlformats.org/officeDocument/2006/relationships/image" Target="../media/image27.png"/><Relationship Id="rId9" Type="http://schemas.openxmlformats.org/officeDocument/2006/relationships/image" Target="../media/image32.png"/><Relationship Id="rId14" Type="http://schemas.openxmlformats.org/officeDocument/2006/relationships/image" Target="../media/image37.png"/><Relationship Id="rId22" Type="http://schemas.openxmlformats.org/officeDocument/2006/relationships/image" Target="../media/image4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13" Type="http://schemas.openxmlformats.org/officeDocument/2006/relationships/image" Target="../media/image56.png"/><Relationship Id="rId18" Type="http://schemas.openxmlformats.org/officeDocument/2006/relationships/image" Target="../media/image61.pn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12" Type="http://schemas.openxmlformats.org/officeDocument/2006/relationships/image" Target="../media/image55.png"/><Relationship Id="rId17" Type="http://schemas.openxmlformats.org/officeDocument/2006/relationships/image" Target="../media/image60.pn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59.png"/><Relationship Id="rId20" Type="http://schemas.openxmlformats.org/officeDocument/2006/relationships/image" Target="../media/image6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11" Type="http://schemas.openxmlformats.org/officeDocument/2006/relationships/image" Target="../media/image54.png"/><Relationship Id="rId5" Type="http://schemas.openxmlformats.org/officeDocument/2006/relationships/image" Target="../media/image48.png"/><Relationship Id="rId15" Type="http://schemas.openxmlformats.org/officeDocument/2006/relationships/image" Target="../media/image58.png"/><Relationship Id="rId10" Type="http://schemas.openxmlformats.org/officeDocument/2006/relationships/image" Target="../media/image53.png"/><Relationship Id="rId19" Type="http://schemas.openxmlformats.org/officeDocument/2006/relationships/image" Target="../media/image62.png"/><Relationship Id="rId4" Type="http://schemas.openxmlformats.org/officeDocument/2006/relationships/image" Target="../media/image47.png"/><Relationship Id="rId9" Type="http://schemas.openxmlformats.org/officeDocument/2006/relationships/image" Target="../media/image52.png"/><Relationship Id="rId14" Type="http://schemas.openxmlformats.org/officeDocument/2006/relationships/image" Target="../media/image5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13" Type="http://schemas.openxmlformats.org/officeDocument/2006/relationships/image" Target="../media/image74.png"/><Relationship Id="rId3" Type="http://schemas.openxmlformats.org/officeDocument/2006/relationships/image" Target="../media/image64.png"/><Relationship Id="rId7" Type="http://schemas.openxmlformats.org/officeDocument/2006/relationships/image" Target="../media/image68.png"/><Relationship Id="rId12" Type="http://schemas.openxmlformats.org/officeDocument/2006/relationships/image" Target="../media/image7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7.png"/><Relationship Id="rId11" Type="http://schemas.openxmlformats.org/officeDocument/2006/relationships/image" Target="../media/image72.png"/><Relationship Id="rId5" Type="http://schemas.openxmlformats.org/officeDocument/2006/relationships/image" Target="../media/image66.png"/><Relationship Id="rId10" Type="http://schemas.openxmlformats.org/officeDocument/2006/relationships/image" Target="../media/image71.png"/><Relationship Id="rId4" Type="http://schemas.openxmlformats.org/officeDocument/2006/relationships/image" Target="../media/image65.png"/><Relationship Id="rId9" Type="http://schemas.openxmlformats.org/officeDocument/2006/relationships/image" Target="../media/image7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png"/><Relationship Id="rId13" Type="http://schemas.openxmlformats.org/officeDocument/2006/relationships/image" Target="../media/image84.png"/><Relationship Id="rId18" Type="http://schemas.openxmlformats.org/officeDocument/2006/relationships/image" Target="../media/image90.png"/><Relationship Id="rId3" Type="http://schemas.openxmlformats.org/officeDocument/2006/relationships/image" Target="../media/image75.png"/><Relationship Id="rId21" Type="http://schemas.openxmlformats.org/officeDocument/2006/relationships/image" Target="../media/image92.png"/><Relationship Id="rId7" Type="http://schemas.openxmlformats.org/officeDocument/2006/relationships/image" Target="../media/image79.png"/><Relationship Id="rId12" Type="http://schemas.openxmlformats.org/officeDocument/2006/relationships/image" Target="../media/image83.png"/><Relationship Id="rId17" Type="http://schemas.openxmlformats.org/officeDocument/2006/relationships/image" Target="../media/image88.png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87.png"/><Relationship Id="rId20" Type="http://schemas.openxmlformats.org/officeDocument/2006/relationships/image" Target="../media/image9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png"/><Relationship Id="rId11" Type="http://schemas.openxmlformats.org/officeDocument/2006/relationships/image" Target="../media/image76.png"/><Relationship Id="rId5" Type="http://schemas.openxmlformats.org/officeDocument/2006/relationships/image" Target="../media/image77.png"/><Relationship Id="rId15" Type="http://schemas.openxmlformats.org/officeDocument/2006/relationships/image" Target="../media/image85.png"/><Relationship Id="rId10" Type="http://schemas.openxmlformats.org/officeDocument/2006/relationships/image" Target="../media/image82.png"/><Relationship Id="rId19" Type="http://schemas.openxmlformats.org/officeDocument/2006/relationships/image" Target="../media/image89.png"/><Relationship Id="rId9" Type="http://schemas.openxmlformats.org/officeDocument/2006/relationships/image" Target="../media/image81.png"/><Relationship Id="rId14" Type="http://schemas.openxmlformats.org/officeDocument/2006/relationships/image" Target="../media/image86.png"/><Relationship Id="rId22" Type="http://schemas.openxmlformats.org/officeDocument/2006/relationships/image" Target="../media/image9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93547" y="3516620"/>
            <a:ext cx="5688632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Výpočty obvodů a obsahů </a:t>
            </a:r>
            <a:r>
              <a:rPr lang="cs-CZ" sz="3200" b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rovinných obrazců</a:t>
            </a:r>
            <a:endParaRPr lang="cs-CZ" sz="32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III-2-05-13_Planimetrie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02. 2014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6036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656008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64538" y="1548918"/>
            <a:ext cx="6912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Obvod rovnoběžníku je 45 cm. Určete délky jeho stran, jestliže jsou v poměru 8 : 7.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80507" y="2210006"/>
            <a:ext cx="78097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380507" y="227960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Vývojový diagram: údaje 6"/>
          <p:cNvSpPr/>
          <p:nvPr/>
        </p:nvSpPr>
        <p:spPr>
          <a:xfrm>
            <a:off x="1187624" y="2780928"/>
            <a:ext cx="2592288" cy="1284120"/>
          </a:xfrm>
          <a:prstGeom prst="flowChartInputOutp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457119" y="2428021"/>
                <a:ext cx="40940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57119" y="2428021"/>
                <a:ext cx="409407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584666" y="2400436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4666" y="2400436"/>
                <a:ext cx="390492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131840" y="4065048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1840" y="4065048"/>
                <a:ext cx="400879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992378" y="4065048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2378" y="4065048"/>
                <a:ext cx="390492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820922" y="2763016"/>
                <a:ext cx="153176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𝑜</m:t>
                      </m:r>
                      <m:r>
                        <a:rPr lang="cs-CZ" b="0" i="1" smtClean="0">
                          <a:latin typeface="Cambria Math"/>
                        </a:rPr>
                        <m:t>=2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0922" y="2763016"/>
                <a:ext cx="1531766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793921" y="3238322"/>
                <a:ext cx="93628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=8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93921" y="3238322"/>
                <a:ext cx="936282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820922" y="3686346"/>
                <a:ext cx="93249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=7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0922" y="3686346"/>
                <a:ext cx="932499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14"/>
              <p:cNvSpPr/>
              <p:nvPr/>
            </p:nvSpPr>
            <p:spPr>
              <a:xfrm>
                <a:off x="1982733" y="4065048"/>
                <a:ext cx="501035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8</m:t>
                      </m:r>
                      <m:r>
                        <a:rPr lang="cs-CZ" i="1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2733" y="4065048"/>
                <a:ext cx="501035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3500611" y="3147719"/>
                <a:ext cx="501035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7</m:t>
                      </m:r>
                      <m:r>
                        <a:rPr lang="cs-CZ" i="1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00611" y="3147719"/>
                <a:ext cx="501035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969329" y="4797152"/>
                <a:ext cx="191308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45=2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+7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9329" y="4797152"/>
                <a:ext cx="1913088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969330" y="5192716"/>
                <a:ext cx="118712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45=30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9330" y="5192716"/>
                <a:ext cx="1187120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991764" y="5562048"/>
                <a:ext cx="1966179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=1,5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1764" y="5562048"/>
                <a:ext cx="1966179" cy="618311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356594" y="4797152"/>
                <a:ext cx="218361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=8∙1,5=12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56594" y="4797152"/>
                <a:ext cx="2183611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351405" y="5209370"/>
                <a:ext cx="235615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=7∙1,5=10,5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51405" y="5209370"/>
                <a:ext cx="2356158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3532719" y="5733256"/>
            <a:ext cx="4744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Délky stran rovnoběžníku jsou 12 cm a 10,5 cm.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24" name="Přímá spojnice 23"/>
          <p:cNvCxnSpPr/>
          <p:nvPr/>
        </p:nvCxnSpPr>
        <p:spPr>
          <a:xfrm flipH="1">
            <a:off x="3584666" y="6102588"/>
            <a:ext cx="460560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1429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656008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64538" y="1548918"/>
            <a:ext cx="6912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Parcela má tvar kosočtverce. Jeho strana je dlouhá 25,6 m a vzdálenost  stran AB a CD je 22 m. Vypočítejte její výměru. 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80507" y="2210006"/>
            <a:ext cx="78097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380507" y="227960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Kosoúhelník 22"/>
          <p:cNvSpPr/>
          <p:nvPr/>
        </p:nvSpPr>
        <p:spPr>
          <a:xfrm>
            <a:off x="1435565" y="3019416"/>
            <a:ext cx="2232248" cy="1512168"/>
          </a:xfrm>
          <a:prstGeom prst="parallelogram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490017" y="3636130"/>
            <a:ext cx="8258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25,6 m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2015714" y="4536811"/>
            <a:ext cx="8258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25,6 m</a:t>
            </a:r>
            <a:endParaRPr lang="cs-CZ" dirty="0"/>
          </a:p>
        </p:txBody>
      </p:sp>
      <p:cxnSp>
        <p:nvCxnSpPr>
          <p:cNvPr id="28" name="Přímá spojnice 27"/>
          <p:cNvCxnSpPr/>
          <p:nvPr/>
        </p:nvCxnSpPr>
        <p:spPr>
          <a:xfrm flipH="1">
            <a:off x="1746547" y="3019416"/>
            <a:ext cx="72008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1599112" y="4277793"/>
                <a:ext cx="4010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⊾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9112" y="4277793"/>
                <a:ext cx="401071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Obdélník 29"/>
          <p:cNvSpPr/>
          <p:nvPr/>
        </p:nvSpPr>
        <p:spPr>
          <a:xfrm>
            <a:off x="1768675" y="3775500"/>
            <a:ext cx="6527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22 m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5004048" y="3128296"/>
                <a:ext cx="119519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3128296"/>
                <a:ext cx="1195199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5002872" y="3636130"/>
                <a:ext cx="273863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=25,6∙22=563,2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2872" y="3636130"/>
                <a:ext cx="2738634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4659378" y="4358890"/>
                <a:ext cx="342562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Výměra parcely je 563,2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.</m:t>
                    </m:r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59378" y="4358890"/>
                <a:ext cx="3425622" cy="369332"/>
              </a:xfrm>
              <a:prstGeom prst="rect">
                <a:avLst/>
              </a:prstGeom>
              <a:blipFill rotWithShape="1">
                <a:blip r:embed="rId6"/>
                <a:stretch>
                  <a:fillRect l="-1423" t="-9836" b="-229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5" name="Přímá spojnice 34"/>
          <p:cNvCxnSpPr/>
          <p:nvPr/>
        </p:nvCxnSpPr>
        <p:spPr>
          <a:xfrm flipH="1" flipV="1">
            <a:off x="4820922" y="4721477"/>
            <a:ext cx="2631398" cy="67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1169292" y="4536811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9292" y="4536811"/>
                <a:ext cx="390492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3143425" y="4531584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43425" y="4531584"/>
                <a:ext cx="400879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3442117" y="2648936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42117" y="2648936"/>
                <a:ext cx="390492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1613851" y="2637236"/>
                <a:ext cx="40940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3851" y="2637236"/>
                <a:ext cx="409407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6206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3" grpId="0" animBg="1"/>
      <p:bldP spid="25" grpId="0"/>
      <p:bldP spid="26" grpId="0"/>
      <p:bldP spid="29" grpId="0"/>
      <p:bldP spid="30" grpId="0"/>
      <p:bldP spid="31" grpId="0"/>
      <p:bldP spid="32" grpId="0"/>
      <p:bldP spid="33" grpId="0"/>
      <p:bldP spid="36" grpId="0"/>
      <p:bldP spid="37" grpId="0"/>
      <p:bldP spid="38" grpId="0"/>
      <p:bldP spid="3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656008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364538" y="1548918"/>
                <a:ext cx="6591838" cy="6699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Vypočítejte délky úhlopříček kosočtverce, je-li obsah kosočtverce 156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𝑐𝑚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 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 délka strany  13 cm.  </a:t>
                </a:r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4538" y="1548918"/>
                <a:ext cx="6591838" cy="669992"/>
              </a:xfrm>
              <a:prstGeom prst="rect">
                <a:avLst/>
              </a:prstGeom>
              <a:blipFill rotWithShape="1">
                <a:blip r:embed="rId3"/>
                <a:stretch>
                  <a:fillRect l="-833" t="-4545" r="-740"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380507" y="2210006"/>
            <a:ext cx="757586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380507" y="227960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Kosoúhelník 7"/>
          <p:cNvSpPr/>
          <p:nvPr/>
        </p:nvSpPr>
        <p:spPr>
          <a:xfrm>
            <a:off x="1364538" y="2996952"/>
            <a:ext cx="2127342" cy="1512168"/>
          </a:xfrm>
          <a:prstGeom prst="parallelogram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 flipV="1">
            <a:off x="1364538" y="2996952"/>
            <a:ext cx="2127342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763688" y="2996952"/>
            <a:ext cx="1368152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871859" y="3328417"/>
                <a:ext cx="47743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71859" y="3328417"/>
                <a:ext cx="477438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2890459" y="3299722"/>
                <a:ext cx="48276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90459" y="3299722"/>
                <a:ext cx="482761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Obdélník 17"/>
          <p:cNvSpPr/>
          <p:nvPr/>
        </p:nvSpPr>
        <p:spPr>
          <a:xfrm>
            <a:off x="1925873" y="4516606"/>
            <a:ext cx="7553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13 cm</a:t>
            </a:r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813509" y="3581772"/>
            <a:ext cx="7553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13 cm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892079" y="2650609"/>
                <a:ext cx="119519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2079" y="2650609"/>
                <a:ext cx="1195199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Šipka doprava 19"/>
          <p:cNvSpPr/>
          <p:nvPr/>
        </p:nvSpPr>
        <p:spPr>
          <a:xfrm>
            <a:off x="6106874" y="2782197"/>
            <a:ext cx="216024" cy="184666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6476255" y="2528909"/>
                <a:ext cx="908582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6255" y="2528909"/>
                <a:ext cx="908582" cy="6127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892079" y="3204607"/>
                <a:ext cx="1926425" cy="4893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156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13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=12</m:t>
                    </m:r>
                  </m:oMath>
                </a14:m>
                <a:r>
                  <a:rPr lang="cs-CZ" dirty="0" smtClean="0"/>
                  <a:t> cm</a:t>
                </a:r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2079" y="3204607"/>
                <a:ext cx="1926425" cy="489365"/>
              </a:xfrm>
              <a:prstGeom prst="rect">
                <a:avLst/>
              </a:prstGeom>
              <a:blipFill rotWithShape="1">
                <a:blip r:embed="rId8"/>
                <a:stretch>
                  <a:fillRect r="-1899" b="-7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Přímá spojnice 40"/>
          <p:cNvCxnSpPr/>
          <p:nvPr/>
        </p:nvCxnSpPr>
        <p:spPr>
          <a:xfrm>
            <a:off x="1763688" y="2974818"/>
            <a:ext cx="0" cy="15343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1611840" y="4247438"/>
                <a:ext cx="4010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⊾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1840" y="4247438"/>
                <a:ext cx="401071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Obdélník 43"/>
              <p:cNvSpPr/>
              <p:nvPr/>
            </p:nvSpPr>
            <p:spPr>
              <a:xfrm>
                <a:off x="1657955" y="3789087"/>
                <a:ext cx="799386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12</m:t>
                    </m:r>
                  </m:oMath>
                </a14:m>
                <a:r>
                  <a:rPr lang="cs-CZ" dirty="0"/>
                  <a:t> cm</a:t>
                </a:r>
              </a:p>
            </p:txBody>
          </p:sp>
        </mc:Choice>
        <mc:Fallback xmlns="">
          <p:sp>
            <p:nvSpPr>
              <p:cNvPr id="44" name="Obdélník 4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57955" y="3789087"/>
                <a:ext cx="799386" cy="369332"/>
              </a:xfrm>
              <a:prstGeom prst="rect">
                <a:avLst/>
              </a:prstGeom>
              <a:blipFill rotWithShape="1">
                <a:blip r:embed="rId10"/>
                <a:stretch>
                  <a:fillRect t="-8333" r="-6107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1382447" y="4509120"/>
                <a:ext cx="3727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82447" y="4509120"/>
                <a:ext cx="372794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4870722" y="3804638"/>
                <a:ext cx="179049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13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70722" y="3804638"/>
                <a:ext cx="1790490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4916719" y="4247438"/>
                <a:ext cx="2508187" cy="3981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169−144</m:t>
                        </m:r>
                      </m:e>
                    </m:rad>
                    <m:r>
                      <a:rPr lang="cs-CZ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dirty="0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dirty="0" smtClean="0">
                            <a:latin typeface="Cambria Math"/>
                          </a:rPr>
                          <m:t>25</m:t>
                        </m:r>
                      </m:e>
                    </m:rad>
                    <m:r>
                      <a:rPr lang="cs-CZ" b="0" i="1" dirty="0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16719" y="4247438"/>
                <a:ext cx="2508187" cy="398186"/>
              </a:xfrm>
              <a:prstGeom prst="rect">
                <a:avLst/>
              </a:prstGeom>
              <a:blipFill rotWithShape="1">
                <a:blip r:embed="rId13"/>
                <a:stretch>
                  <a:fillRect b="-246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7236296" y="4276292"/>
                <a:ext cx="90839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=5</m:t>
                    </m:r>
                  </m:oMath>
                </a14:m>
                <a:r>
                  <a:rPr lang="cs-CZ" dirty="0" smtClean="0"/>
                  <a:t> cm</a:t>
                </a:r>
                <a:endParaRPr lang="cs-CZ" dirty="0"/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36296" y="4276292"/>
                <a:ext cx="908390" cy="369332"/>
              </a:xfrm>
              <a:prstGeom prst="rect">
                <a:avLst/>
              </a:prstGeom>
              <a:blipFill rotWithShape="1">
                <a:blip r:embed="rId14"/>
                <a:stretch>
                  <a:fillRect t="-8197" r="-5369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4870722" y="4797152"/>
                <a:ext cx="168745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13−5=8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70722" y="4797152"/>
                <a:ext cx="1687450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2065385" y="4173970"/>
                <a:ext cx="7256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8 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65385" y="4173970"/>
                <a:ext cx="725648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1" name="Pravoúhlý trojúhelník 50"/>
          <p:cNvSpPr/>
          <p:nvPr/>
        </p:nvSpPr>
        <p:spPr>
          <a:xfrm>
            <a:off x="1755242" y="2996952"/>
            <a:ext cx="1376598" cy="1519654"/>
          </a:xfrm>
          <a:prstGeom prst="rtTriangle">
            <a:avLst/>
          </a:prstGeom>
          <a:solidFill>
            <a:srgbClr val="00B050">
              <a:alpha val="2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874615" y="5150946"/>
                <a:ext cx="176125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4615" y="5150946"/>
                <a:ext cx="1761251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874615" y="5523686"/>
                <a:ext cx="3104568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</a:rPr>
                            <m:t>𝒖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144+64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i="1" dirty="0" smtClean="0"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b="1" i="1" dirty="0" smtClean="0">
                          <a:latin typeface="Cambria Math"/>
                          <a:ea typeface="Cambria Math"/>
                        </a:rPr>
                        <m:t>𝟏𝟒</m:t>
                      </m:r>
                      <m:r>
                        <a:rPr lang="cs-CZ" b="1" i="1" dirty="0" smtClean="0"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b="1" i="1" dirty="0" smtClean="0">
                          <a:latin typeface="Cambria Math"/>
                          <a:ea typeface="Cambria Math"/>
                        </a:rPr>
                        <m:t>𝟒</m:t>
                      </m:r>
                      <m:r>
                        <a:rPr lang="cs-CZ" b="1" i="1" dirty="0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1" i="1" dirty="0" smtClean="0">
                          <a:latin typeface="Cambria Math"/>
                          <a:ea typeface="Cambria Math"/>
                        </a:rPr>
                        <m:t>𝒄𝒎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4615" y="5523686"/>
                <a:ext cx="3104568" cy="401970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4" name="Rovnoramenný trojúhelník 53"/>
          <p:cNvSpPr/>
          <p:nvPr/>
        </p:nvSpPr>
        <p:spPr>
          <a:xfrm rot="2847696">
            <a:off x="1884564" y="2672603"/>
            <a:ext cx="2033221" cy="1265664"/>
          </a:xfrm>
          <a:prstGeom prst="triangle">
            <a:avLst>
              <a:gd name="adj" fmla="val 58953"/>
            </a:avLst>
          </a:prstGeom>
          <a:solidFill>
            <a:srgbClr val="00B050">
              <a:alpha val="46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856108" y="5909325"/>
                <a:ext cx="3354316" cy="7445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⋅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𝑢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b>
                              </m:sSub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14,4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⋅</m:t>
                          </m:r>
                          <m:f>
                            <m:f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𝑢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b>
                              </m:sSub>
                            </m:num>
                            <m:den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=3,6 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6108" y="5909325"/>
                <a:ext cx="3354316" cy="744563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4892079" y="5335612"/>
                <a:ext cx="128105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78=</m:t>
                    </m:r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3</m:t>
                    </m:r>
                    <m:r>
                      <a:rPr lang="cs-CZ" b="0" i="1" smtClean="0">
                        <a:latin typeface="Cambria Math"/>
                      </a:rPr>
                      <m:t>,6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𝑢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2079" y="5335612"/>
                <a:ext cx="1281056" cy="369332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4830181" y="5709016"/>
                <a:ext cx="168341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</a:rPr>
                            <m:t>𝒖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i="1" dirty="0"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b="1" i="1" smtClean="0">
                          <a:latin typeface="Cambria Math"/>
                        </a:rPr>
                        <m:t>𝟐𝟏</m:t>
                      </m:r>
                      <m:r>
                        <a:rPr lang="cs-CZ" b="1" i="1" smtClean="0">
                          <a:latin typeface="Cambria Math"/>
                        </a:rPr>
                        <m:t>,</m:t>
                      </m:r>
                      <m:r>
                        <a:rPr lang="cs-CZ" b="1" i="1" smtClean="0">
                          <a:latin typeface="Cambria Math"/>
                        </a:rPr>
                        <m:t>𝟕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𝒄𝒎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30181" y="5709016"/>
                <a:ext cx="1683410" cy="369332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ovéPole 57"/>
              <p:cNvSpPr txBox="1"/>
              <p:nvPr/>
            </p:nvSpPr>
            <p:spPr>
              <a:xfrm rot="3110485">
                <a:off x="2337456" y="3554016"/>
                <a:ext cx="4010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⊾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3110485">
                <a:off x="2337456" y="3554016"/>
                <a:ext cx="401071" cy="369332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23582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  <p:bldP spid="17" grpId="0"/>
      <p:bldP spid="34" grpId="0"/>
      <p:bldP spid="18" grpId="0"/>
      <p:bldP spid="40" grpId="0"/>
      <p:bldP spid="19" grpId="0"/>
      <p:bldP spid="20" grpId="0" animBg="1"/>
      <p:bldP spid="21" grpId="0"/>
      <p:bldP spid="22" grpId="0"/>
      <p:bldP spid="42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 animBg="1"/>
      <p:bldP spid="51" grpId="1" animBg="1"/>
      <p:bldP spid="52" grpId="0"/>
      <p:bldP spid="53" grpId="0"/>
      <p:bldP spid="54" grpId="0" animBg="1"/>
      <p:bldP spid="55" grpId="0"/>
      <p:bldP spid="56" grpId="0"/>
      <p:bldP spid="57" grpId="0"/>
      <p:bldP spid="5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656008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364538" y="1548918"/>
                <a:ext cx="6591838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Parkem, který má tvar obdélníku o stranách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𝑎</m:t>
                    </m:r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=50 </m:t>
                    </m:r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𝑚</m:t>
                    </m:r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, </m:t>
                    </m:r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𝑏</m:t>
                    </m:r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=30 </m:t>
                    </m:r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𝑚</m:t>
                    </m:r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,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vede cesta (viz. obr.). Určete, kolik procent celkové výměry parku cesta zabírá, víte-li, že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𝐴</m:t>
                        </m:r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  <a:cs typeface="Times New Roman" panose="020206030504050203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  <a:cs typeface="Times New Roman" panose="02020603050405020304" pitchFamily="18" charset="0"/>
                              </a:rPr>
                              <m:t>1</m:t>
                            </m:r>
                          </m:sub>
                        </m:sSub>
                      </m:e>
                    </m:d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=</m:t>
                    </m:r>
                    <m:d>
                      <m:dPr>
                        <m:begChr m:val="|"/>
                        <m:endChr m:val="|"/>
                        <m:ctrlP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𝐶</m:t>
                        </m:r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  <a:cs typeface="Times New Roman" panose="02020603050405020304" pitchFamily="18" charset="0"/>
                              </a:rPr>
                              <m:t>𝐶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  <a:cs typeface="Times New Roman" panose="02020603050405020304" pitchFamily="18" charset="0"/>
                              </a:rPr>
                              <m:t>1</m:t>
                            </m:r>
                          </m:sub>
                        </m:sSub>
                      </m:e>
                    </m:d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𝑑</m:t>
                    </m:r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=2 </m:t>
                    </m:r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𝑚</m:t>
                    </m:r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.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</a:t>
                </a:r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4538" y="1548918"/>
                <a:ext cx="6591838" cy="923330"/>
              </a:xfrm>
              <a:prstGeom prst="rect">
                <a:avLst/>
              </a:prstGeom>
              <a:blipFill rotWithShape="1">
                <a:blip r:embed="rId3"/>
                <a:stretch>
                  <a:fillRect l="-833" t="-3289" r="-740" b="-92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380507" y="2461568"/>
            <a:ext cx="757586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3660186" y="266827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7544" y="2852936"/>
            <a:ext cx="2520280" cy="130543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osoúhelník 7"/>
          <p:cNvSpPr/>
          <p:nvPr/>
        </p:nvSpPr>
        <p:spPr>
          <a:xfrm>
            <a:off x="467544" y="2852936"/>
            <a:ext cx="2502445" cy="1305436"/>
          </a:xfrm>
          <a:prstGeom prst="parallelogram">
            <a:avLst>
              <a:gd name="adj" fmla="val 1642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62840" y="2483604"/>
                <a:ext cx="40940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840" y="2483604"/>
                <a:ext cx="409407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797771" y="2483604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97771" y="2483604"/>
                <a:ext cx="390492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2787384" y="4158372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87384" y="4158372"/>
                <a:ext cx="400879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272298" y="4158372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298" y="4158372"/>
                <a:ext cx="390492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672247" y="4158372"/>
                <a:ext cx="49026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𝐴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2247" y="4158372"/>
                <a:ext cx="490262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300841" y="2471465"/>
                <a:ext cx="4865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00841" y="2471465"/>
                <a:ext cx="486543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2587256" y="2483604"/>
                <a:ext cx="38273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87256" y="2483604"/>
                <a:ext cx="382733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92835" y="4158372"/>
                <a:ext cx="38273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835" y="4158372"/>
                <a:ext cx="382733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660186" y="3002695"/>
                <a:ext cx="401071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𝑉</m:t>
                      </m:r>
                      <m:r>
                        <a:rPr lang="cs-CZ" b="0" i="1" smtClean="0">
                          <a:latin typeface="Cambria Math"/>
                        </a:rPr>
                        <m:t>ý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ě</m:t>
                      </m:r>
                      <m:r>
                        <a:rPr lang="cs-CZ" b="0" i="1" smtClean="0">
                          <a:latin typeface="Cambria Math"/>
                        </a:rPr>
                        <m:t>𝑟𝑎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𝑜𝑏𝑠𝑎h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𝑝𝑎𝑟𝑘𝑢</m:t>
                      </m:r>
                      <m:r>
                        <a:rPr lang="cs-CZ" b="0" i="1" smtClean="0">
                          <a:latin typeface="Cambria Math"/>
                        </a:rPr>
                        <m:t> −</m:t>
                      </m:r>
                      <m:r>
                        <a:rPr lang="cs-CZ" b="0" i="1" smtClean="0">
                          <a:latin typeface="Cambria Math"/>
                        </a:rPr>
                        <m:t>𝑜𝑏𝑑</m:t>
                      </m:r>
                      <m:r>
                        <a:rPr lang="cs-CZ" b="0" i="1" smtClean="0">
                          <a:latin typeface="Cambria Math"/>
                        </a:rPr>
                        <m:t>é</m:t>
                      </m:r>
                      <m:r>
                        <a:rPr lang="cs-CZ" b="0" i="1" smtClean="0">
                          <a:latin typeface="Cambria Math"/>
                        </a:rPr>
                        <m:t>𝑙𝑛</m:t>
                      </m:r>
                      <m:r>
                        <a:rPr lang="cs-CZ" b="0" i="1" smtClean="0">
                          <a:latin typeface="Cambria Math"/>
                        </a:rPr>
                        <m:t>í</m:t>
                      </m:r>
                      <m:r>
                        <a:rPr lang="cs-CZ" b="0" i="1" smtClean="0">
                          <a:latin typeface="Cambria Math"/>
                        </a:rPr>
                        <m:t>𝑘𝑢</m:t>
                      </m:r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60186" y="3002695"/>
                <a:ext cx="4010713" cy="369332"/>
              </a:xfrm>
              <a:prstGeom prst="rect">
                <a:avLst/>
              </a:prstGeom>
              <a:blipFill rotWithShape="1">
                <a:blip r:embed="rId12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779912" y="3372027"/>
                <a:ext cx="332725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=50∙30=1 500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9912" y="3372027"/>
                <a:ext cx="3327256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660186" y="3741359"/>
                <a:ext cx="432143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𝑉</m:t>
                      </m:r>
                      <m:r>
                        <a:rPr lang="cs-CZ" b="0" i="1" smtClean="0">
                          <a:latin typeface="Cambria Math"/>
                        </a:rPr>
                        <m:t>ý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ě</m:t>
                      </m:r>
                      <m:r>
                        <a:rPr lang="cs-CZ" b="0" i="1" smtClean="0">
                          <a:latin typeface="Cambria Math"/>
                        </a:rPr>
                        <m:t>𝑟𝑎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𝑜𝑏𝑠𝑎h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𝑐𝑒𝑠𝑡𝑦</m:t>
                      </m:r>
                      <m:r>
                        <a:rPr lang="cs-CZ" b="0" i="1" smtClean="0">
                          <a:latin typeface="Cambria Math"/>
                        </a:rPr>
                        <m:t> −</m:t>
                      </m:r>
                      <m:r>
                        <a:rPr lang="cs-CZ" b="0" i="1" smtClean="0">
                          <a:latin typeface="Cambria Math"/>
                        </a:rPr>
                        <m:t>𝑟𝑜𝑣𝑛𝑜𝑏</m:t>
                      </m:r>
                      <m:r>
                        <a:rPr lang="cs-CZ" b="0" i="1" smtClean="0">
                          <a:latin typeface="Cambria Math"/>
                        </a:rPr>
                        <m:t>ěž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í</m:t>
                      </m:r>
                      <m:r>
                        <a:rPr lang="cs-CZ" b="0" i="1" smtClean="0">
                          <a:latin typeface="Cambria Math"/>
                        </a:rPr>
                        <m:t>𝑘𝑢</m:t>
                      </m:r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60186" y="3741359"/>
                <a:ext cx="4321439" cy="369332"/>
              </a:xfrm>
              <a:prstGeom prst="rect">
                <a:avLst/>
              </a:prstGeom>
              <a:blipFill rotWithShape="1">
                <a:blip r:embed="rId14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800480" y="4109938"/>
                <a:ext cx="465986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(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𝑠𝑡𝑟𝑎𝑛𝑎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𝑘𝑟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ýš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𝑘𝑎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é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𝑡𝑜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𝑠𝑡𝑟𝑎𝑛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ě)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00480" y="4109938"/>
                <a:ext cx="4659865" cy="369332"/>
              </a:xfrm>
              <a:prstGeom prst="rect">
                <a:avLst/>
              </a:prstGeom>
              <a:blipFill rotWithShape="1">
                <a:blip r:embed="rId15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800480" y="4527704"/>
                <a:ext cx="222221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∙30=60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00480" y="4527704"/>
                <a:ext cx="2222210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92835" y="5121116"/>
                <a:ext cx="265079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1 500 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………..100 %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835" y="5121116"/>
                <a:ext cx="2650790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602229" y="5490448"/>
                <a:ext cx="257923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  60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…………….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 %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2229" y="5490448"/>
                <a:ext cx="2579232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5" name="Přímá spojnice 24"/>
          <p:cNvCxnSpPr/>
          <p:nvPr/>
        </p:nvCxnSpPr>
        <p:spPr>
          <a:xfrm flipH="1">
            <a:off x="492835" y="5859780"/>
            <a:ext cx="26954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848961" y="5859780"/>
                <a:ext cx="242957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1 %     ………….15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8961" y="5859780"/>
                <a:ext cx="2429575" cy="369332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2544112" y="6229112"/>
                <a:ext cx="207197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=60 :15=4 %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44112" y="6229112"/>
                <a:ext cx="2071977" cy="369332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TextovéPole 27"/>
          <p:cNvSpPr txBox="1"/>
          <p:nvPr/>
        </p:nvSpPr>
        <p:spPr>
          <a:xfrm>
            <a:off x="4876817" y="5952113"/>
            <a:ext cx="35271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Cesta zabírá 4 % celkové výměry parku.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 flipH="1">
            <a:off x="5004048" y="6506111"/>
            <a:ext cx="31683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9253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6" grpId="0"/>
      <p:bldP spid="27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656008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64538" y="1548918"/>
            <a:ext cx="65918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Kosočtverec má délky úhlopříček 4,2 a 3,4 cm. Vypočítejte</a:t>
            </a:r>
          </a:p>
          <a:p>
            <a:pPr marL="342900" indent="-342900" algn="just">
              <a:buAutoNum type="alphaLcParenR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délku strany kosočtverce</a:t>
            </a:r>
          </a:p>
          <a:p>
            <a:pPr marL="342900" indent="-342900" algn="just">
              <a:buAutoNum type="alphaLcParenR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výšku kosočtverce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80507" y="2461568"/>
            <a:ext cx="757586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Kosoúhelník 23"/>
          <p:cNvSpPr/>
          <p:nvPr/>
        </p:nvSpPr>
        <p:spPr>
          <a:xfrm>
            <a:off x="1092452" y="2780928"/>
            <a:ext cx="2687460" cy="1728192"/>
          </a:xfrm>
          <a:prstGeom prst="parallelogram">
            <a:avLst>
              <a:gd name="adj" fmla="val 44536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" name="Přímá spojnice 30"/>
          <p:cNvCxnSpPr/>
          <p:nvPr/>
        </p:nvCxnSpPr>
        <p:spPr>
          <a:xfrm>
            <a:off x="1851354" y="2774665"/>
            <a:ext cx="1152128" cy="17281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1065548" y="2761269"/>
            <a:ext cx="2687460" cy="17478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 rot="3297612">
                <a:off x="2309569" y="3450528"/>
                <a:ext cx="4010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⊾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3297612">
                <a:off x="2309569" y="3450528"/>
                <a:ext cx="401071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7" name="TextovéPole 46"/>
          <p:cNvSpPr txBox="1"/>
          <p:nvPr/>
        </p:nvSpPr>
        <p:spPr>
          <a:xfrm>
            <a:off x="3995936" y="266827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4916015" y="2668270"/>
                <a:ext cx="3404265" cy="6552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0" smtClean="0">
                          <a:latin typeface="Cambria Math"/>
                        </a:rPr>
                        <m:t>Ú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hlop</m:t>
                      </m:r>
                      <m:r>
                        <a:rPr lang="cs-CZ" b="0" i="0" smtClean="0">
                          <a:latin typeface="Cambria Math"/>
                        </a:rPr>
                        <m:t>říč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ky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v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koso</m:t>
                      </m:r>
                      <m:r>
                        <a:rPr lang="cs-CZ" b="0" i="0" smtClean="0">
                          <a:latin typeface="Cambria Math"/>
                        </a:rPr>
                        <m:t>č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tverci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jsou</m:t>
                      </m:r>
                    </m:oMath>
                  </m:oMathPara>
                </a14:m>
                <a:endParaRPr lang="cs-CZ" b="0" dirty="0" smtClean="0">
                  <a:latin typeface="Cambria Math"/>
                </a:endParaRPr>
              </a:p>
              <a:p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   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na</m:t>
                    </m:r>
                  </m:oMath>
                </a14:m>
                <a:r>
                  <a:rPr lang="cs-CZ" dirty="0" err="1" smtClean="0"/>
                  <a:t>vzájem</a:t>
                </a:r>
                <a:r>
                  <a:rPr lang="cs-CZ" dirty="0" smtClean="0"/>
                  <a:t> kolmé a půlí se.</a:t>
                </a:r>
                <a:endParaRPr lang="cs-CZ" dirty="0"/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16015" y="2668270"/>
                <a:ext cx="3404265" cy="655244"/>
              </a:xfrm>
              <a:prstGeom prst="rect">
                <a:avLst/>
              </a:prstGeom>
              <a:blipFill rotWithShape="1">
                <a:blip r:embed="rId4"/>
                <a:stretch>
                  <a:fillRect b="-149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2027874" y="4077072"/>
                <a:ext cx="901978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1,7 </m:t>
                      </m:r>
                      <m:r>
                        <a:rPr lang="cs-CZ" i="1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7874" y="4077072"/>
                <a:ext cx="901978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424748" y="2898525"/>
                <a:ext cx="90197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2,1 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24748" y="2898525"/>
                <a:ext cx="901978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Rovnoramenný trojúhelník 7"/>
          <p:cNvSpPr/>
          <p:nvPr/>
        </p:nvSpPr>
        <p:spPr>
          <a:xfrm rot="17575339">
            <a:off x="2035356" y="3006034"/>
            <a:ext cx="1895191" cy="907271"/>
          </a:xfrm>
          <a:prstGeom prst="triangle">
            <a:avLst>
              <a:gd name="adj" fmla="val 30245"/>
            </a:avLst>
          </a:prstGeom>
          <a:solidFill>
            <a:srgbClr val="FFFF00">
              <a:alpha val="42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413180" y="3553769"/>
                <a:ext cx="3762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3180" y="3553769"/>
                <a:ext cx="376257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839745" y="4509121"/>
                <a:ext cx="3762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9745" y="4509121"/>
                <a:ext cx="376257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067944" y="3360089"/>
                <a:ext cx="188449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2,1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1,7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67944" y="3360089"/>
                <a:ext cx="1884490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048125" y="3723020"/>
                <a:ext cx="3002681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4,41+2,89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≐2,7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48125" y="3723020"/>
                <a:ext cx="3002681" cy="42774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081907" y="4313555"/>
                <a:ext cx="2132314" cy="5648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𝑢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sub>
                          </m:sSub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𝑢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81907" y="4313555"/>
                <a:ext cx="2132314" cy="564898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659538" y="5079270"/>
                <a:ext cx="2636043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4,2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∙3,4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=7,14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9538" y="5079270"/>
                <a:ext cx="2636043" cy="61093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93418" y="5769619"/>
                <a:ext cx="2603726" cy="6420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7,14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2,7</m:t>
                          </m:r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2,6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3418" y="5769619"/>
                <a:ext cx="2603726" cy="64203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ovéPole 15"/>
          <p:cNvSpPr txBox="1"/>
          <p:nvPr/>
        </p:nvSpPr>
        <p:spPr>
          <a:xfrm>
            <a:off x="4082008" y="5384738"/>
            <a:ext cx="39319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Délka strany kosočtverce je 2,7 cm a jeho výška 2,6 cm</a:t>
            </a:r>
            <a:r>
              <a:rPr lang="cs-CZ" dirty="0" smtClean="0"/>
              <a:t>. </a:t>
            </a:r>
            <a:endParaRPr lang="cs-CZ" dirty="0"/>
          </a:p>
        </p:txBody>
      </p:sp>
      <p:cxnSp>
        <p:nvCxnSpPr>
          <p:cNvPr id="19" name="Přímá spojnice 18"/>
          <p:cNvCxnSpPr/>
          <p:nvPr/>
        </p:nvCxnSpPr>
        <p:spPr>
          <a:xfrm flipH="1">
            <a:off x="4168441" y="6090636"/>
            <a:ext cx="342789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2788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  <p:bldP spid="48" grpId="0"/>
      <p:bldP spid="6" grpId="0"/>
      <p:bldP spid="7" grpId="0"/>
      <p:bldP spid="8" grpId="0" animBg="1"/>
      <p:bldP spid="11" grpId="0"/>
      <p:bldP spid="12" grpId="0"/>
      <p:bldP spid="9" grpId="0"/>
      <p:bldP spid="13" grpId="0"/>
      <p:bldP spid="14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656008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364538" y="1548918"/>
                <a:ext cx="659183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 bodě P působí dvě síly téže velikosti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𝐹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=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𝐹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=36 </m:t>
                    </m:r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𝑁</m:t>
                    </m:r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,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které svírají  úhel 65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°</m:t>
                    </m:r>
                    <m:r>
                      <a:rPr lang="cs-CZ" b="0" i="0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. 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Určete velikost jejich výslednice.</a:t>
                </a:r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4538" y="1548918"/>
                <a:ext cx="6591838" cy="646331"/>
              </a:xfrm>
              <a:prstGeom prst="rect">
                <a:avLst/>
              </a:prstGeom>
              <a:blipFill rotWithShape="1">
                <a:blip r:embed="rId3"/>
                <a:stretch>
                  <a:fillRect l="-833" t="-4717" r="-740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297697" y="2195249"/>
            <a:ext cx="757586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467544" y="248360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Kosoúhelník 25"/>
          <p:cNvSpPr/>
          <p:nvPr/>
        </p:nvSpPr>
        <p:spPr>
          <a:xfrm>
            <a:off x="1092452" y="2780928"/>
            <a:ext cx="2687460" cy="1728192"/>
          </a:xfrm>
          <a:prstGeom prst="parallelogram">
            <a:avLst>
              <a:gd name="adj" fmla="val 44536"/>
            </a:avLst>
          </a:prstGeom>
          <a:noFill/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14"/>
              <p:cNvSpPr/>
              <p:nvPr/>
            </p:nvSpPr>
            <p:spPr>
              <a:xfrm>
                <a:off x="1789909" y="4509120"/>
                <a:ext cx="724108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cs typeface="Times New Roman" panose="02020603050405020304" pitchFamily="18" charset="0"/>
                        </a:rPr>
                        <m:t>36 </m:t>
                      </m:r>
                      <m:r>
                        <a:rPr lang="cs-CZ" i="1">
                          <a:latin typeface="Cambria Math"/>
                          <a:cs typeface="Times New Roman" panose="02020603050405020304" pitchFamily="18" charset="0"/>
                        </a:rPr>
                        <m:t>𝑁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89909" y="4509120"/>
                <a:ext cx="724108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Obdélník 34"/>
              <p:cNvSpPr/>
              <p:nvPr/>
            </p:nvSpPr>
            <p:spPr>
              <a:xfrm>
                <a:off x="640430" y="3450528"/>
                <a:ext cx="724108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cs typeface="Times New Roman" panose="02020603050405020304" pitchFamily="18" charset="0"/>
                        </a:rPr>
                        <m:t>36 </m:t>
                      </m:r>
                      <m:r>
                        <a:rPr lang="cs-CZ" i="1">
                          <a:latin typeface="Cambria Math"/>
                          <a:cs typeface="Times New Roman" panose="02020603050405020304" pitchFamily="18" charset="0"/>
                        </a:rPr>
                        <m:t>𝑁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5" name="Obdélník 3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0430" y="3450528"/>
                <a:ext cx="724108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se šipkou 19"/>
          <p:cNvCxnSpPr/>
          <p:nvPr/>
        </p:nvCxnSpPr>
        <p:spPr>
          <a:xfrm flipV="1">
            <a:off x="1065548" y="2774665"/>
            <a:ext cx="785806" cy="174244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V="1">
            <a:off x="1080067" y="2780928"/>
            <a:ext cx="2699845" cy="1721929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V="1">
            <a:off x="1106893" y="4495097"/>
            <a:ext cx="1952939" cy="443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Obdélník 42"/>
              <p:cNvSpPr/>
              <p:nvPr/>
            </p:nvSpPr>
            <p:spPr>
              <a:xfrm>
                <a:off x="1174608" y="4170516"/>
                <a:ext cx="502061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65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°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3" name="Obdélník 4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4608" y="4170516"/>
                <a:ext cx="502061" cy="369332"/>
              </a:xfrm>
              <a:prstGeom prst="rect">
                <a:avLst/>
              </a:prstGeom>
              <a:blipFill rotWithShape="1">
                <a:blip r:embed="rId7"/>
                <a:stretch>
                  <a:fillRect l="-10976" t="-9836" b="-229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897110" y="4502857"/>
                <a:ext cx="39068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𝑃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7110" y="4502857"/>
                <a:ext cx="390684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2667352" y="2995647"/>
                <a:ext cx="3924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𝐹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67352" y="2995647"/>
                <a:ext cx="392480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6"/>
          <p:cNvCxnSpPr/>
          <p:nvPr/>
        </p:nvCxnSpPr>
        <p:spPr>
          <a:xfrm flipH="1">
            <a:off x="1789909" y="2814500"/>
            <a:ext cx="82685" cy="168059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822628" y="3985850"/>
                <a:ext cx="37414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22628" y="3985850"/>
                <a:ext cx="374140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660457" y="2801504"/>
                <a:ext cx="1473480" cy="5671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b="0" i="0" smtClean="0">
                              <a:latin typeface="Cambria Math"/>
                            </a:rPr>
                            <m:t>sin</m:t>
                          </m:r>
                        </m:fName>
                        <m:e>
                          <m:r>
                            <a:rPr lang="cs-CZ" b="0" i="1" smtClean="0">
                              <a:latin typeface="Cambria Math"/>
                            </a:rPr>
                            <m:t>65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°=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𝑣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36</m:t>
                              </m:r>
                            </m:den>
                          </m:f>
                        </m:e>
                      </m:func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60457" y="2801504"/>
                <a:ext cx="1473480" cy="567143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Šipka doprava 9"/>
          <p:cNvSpPr/>
          <p:nvPr/>
        </p:nvSpPr>
        <p:spPr>
          <a:xfrm>
            <a:off x="6244633" y="3008236"/>
            <a:ext cx="288032" cy="184666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6604673" y="2900409"/>
                <a:ext cx="17655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=36∙</m:t>
                      </m:r>
                      <m:func>
                        <m:func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b="0" i="0" smtClean="0">
                              <a:latin typeface="Cambria Math"/>
                              <a:ea typeface="Cambria Math"/>
                            </a:rPr>
                            <m:t>sin</m:t>
                          </m:r>
                        </m:fName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65°</m:t>
                          </m:r>
                        </m:e>
                      </m:func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04673" y="2900409"/>
                <a:ext cx="1765548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660707" y="3495486"/>
                <a:ext cx="11083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=32,6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60707" y="3495486"/>
                <a:ext cx="1108317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354340" y="4509120"/>
                <a:ext cx="3727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54340" y="4509120"/>
                <a:ext cx="372794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4667645" y="3864818"/>
                <a:ext cx="1503938" cy="5666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b="0" i="0" smtClean="0">
                              <a:latin typeface="Cambria Math"/>
                            </a:rPr>
                            <m:t>cos</m:t>
                          </m:r>
                        </m:fName>
                        <m:e>
                          <m:r>
                            <a:rPr lang="cs-CZ" b="0" i="1" smtClean="0">
                              <a:latin typeface="Cambria Math"/>
                            </a:rPr>
                            <m:t>65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°=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36</m:t>
                              </m:r>
                            </m:den>
                          </m:f>
                        </m:e>
                      </m:func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67645" y="3864818"/>
                <a:ext cx="1503938" cy="566694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8" name="Šipka doprava 37"/>
          <p:cNvSpPr/>
          <p:nvPr/>
        </p:nvSpPr>
        <p:spPr>
          <a:xfrm>
            <a:off x="6188972" y="4077413"/>
            <a:ext cx="288032" cy="184666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6622284" y="3985080"/>
                <a:ext cx="177061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=36∙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𝑐𝑜𝑠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65°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22284" y="3985080"/>
                <a:ext cx="1770613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4692126" y="4557538"/>
                <a:ext cx="110697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=15,2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92126" y="4557538"/>
                <a:ext cx="1106970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Pravoúhlý trojúhelník 30"/>
          <p:cNvSpPr/>
          <p:nvPr/>
        </p:nvSpPr>
        <p:spPr>
          <a:xfrm rot="16200000">
            <a:off x="2533306" y="3256250"/>
            <a:ext cx="1728193" cy="765019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3211005" y="4509120"/>
                <a:ext cx="3727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11005" y="4509120"/>
                <a:ext cx="372794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Obdélník 39"/>
              <p:cNvSpPr/>
              <p:nvPr/>
            </p:nvSpPr>
            <p:spPr>
              <a:xfrm>
                <a:off x="3723577" y="3573016"/>
                <a:ext cx="675185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cs typeface="Times New Roman" panose="02020603050405020304" pitchFamily="18" charset="0"/>
                        </a:rPr>
                        <m:t>32,6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0" name="Obdélník 3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23577" y="3573016"/>
                <a:ext cx="675185" cy="369332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Pravoúhlý trojúhelník 16"/>
          <p:cNvSpPr/>
          <p:nvPr/>
        </p:nvSpPr>
        <p:spPr>
          <a:xfrm flipH="1">
            <a:off x="1099604" y="2788915"/>
            <a:ext cx="2680305" cy="1713941"/>
          </a:xfrm>
          <a:prstGeom prst="rtTriangle">
            <a:avLst/>
          </a:prstGeom>
          <a:solidFill>
            <a:srgbClr val="FFFF00">
              <a:alpha val="25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176424" y="4914281"/>
                <a:ext cx="67518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51,2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76424" y="4914281"/>
                <a:ext cx="675185" cy="369332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185993" y="5445224"/>
                <a:ext cx="215719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𝐹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32,6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51,2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5993" y="5445224"/>
                <a:ext cx="2157193" cy="369332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144774" y="5936392"/>
                <a:ext cx="3889398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𝐹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1 062,8+2 621,44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≐60,7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𝑁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4774" y="5936392"/>
                <a:ext cx="3889398" cy="427746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5292080" y="5283613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Velikost výslednice těchto sil je 60,7 N.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33" name="Přímá spojnice 32"/>
          <p:cNvCxnSpPr/>
          <p:nvPr/>
        </p:nvCxnSpPr>
        <p:spPr>
          <a:xfrm flipH="1" flipV="1">
            <a:off x="5334018" y="5916288"/>
            <a:ext cx="3054406" cy="20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2196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 animBg="1"/>
      <p:bldP spid="15" grpId="0"/>
      <p:bldP spid="35" grpId="0"/>
      <p:bldP spid="43" grpId="0"/>
      <p:bldP spid="45" grpId="0"/>
      <p:bldP spid="46" grpId="0"/>
      <p:bldP spid="8" grpId="0"/>
      <p:bldP spid="9" grpId="0"/>
      <p:bldP spid="10" grpId="0" animBg="1"/>
      <p:bldP spid="11" grpId="0"/>
      <p:bldP spid="12" grpId="0"/>
      <p:bldP spid="23" grpId="0"/>
      <p:bldP spid="24" grpId="0"/>
      <p:bldP spid="38" grpId="0" animBg="1"/>
      <p:bldP spid="28" grpId="0"/>
      <p:bldP spid="30" grpId="0"/>
      <p:bldP spid="31" grpId="0" animBg="1"/>
      <p:bldP spid="39" grpId="0"/>
      <p:bldP spid="40" grpId="0"/>
      <p:bldP spid="17" grpId="0" animBg="1"/>
      <p:bldP spid="18" grpId="0"/>
      <p:bldP spid="19" grpId="0"/>
      <p:bldP spid="21" grpId="0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16957" y="250325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Tato prezentace slouží k procvičení výpočtů obvodů a obsahů rovinných obrazců. Žák řeší úlohy z praxe s využitím vzorců pro výpočet obvodů a obsahů.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48785" y="17728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5159</TotalTime>
  <Words>924</Words>
  <Application>Microsoft Office PowerPoint</Application>
  <PresentationFormat>Předvádění na obrazovce (4:3)</PresentationFormat>
  <Paragraphs>151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445</cp:revision>
  <dcterms:created xsi:type="dcterms:W3CDTF">2013-01-11T17:11:37Z</dcterms:created>
  <dcterms:modified xsi:type="dcterms:W3CDTF">2014-09-29T07:33:12Z</dcterms:modified>
</cp:coreProperties>
</file>