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2"/>
  </p:notesMasterIdLst>
  <p:sldIdLst>
    <p:sldId id="256" r:id="rId2"/>
    <p:sldId id="257" r:id="rId3"/>
    <p:sldId id="308" r:id="rId4"/>
    <p:sldId id="319" r:id="rId5"/>
    <p:sldId id="315" r:id="rId6"/>
    <p:sldId id="316" r:id="rId7"/>
    <p:sldId id="317" r:id="rId8"/>
    <p:sldId id="320" r:id="rId9"/>
    <p:sldId id="321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75" autoAdjust="0"/>
    <p:restoredTop sz="97336" autoAdjust="0"/>
  </p:normalViewPr>
  <p:slideViewPr>
    <p:cSldViewPr>
      <p:cViewPr>
        <p:scale>
          <a:sx n="68" d="100"/>
          <a:sy n="68" d="100"/>
        </p:scale>
        <p:origin x="-1140" y="-15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12" Type="http://schemas.openxmlformats.org/officeDocument/2006/relationships/image" Target="../media/image2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0" Type="http://schemas.openxmlformats.org/officeDocument/2006/relationships/image" Target="../media/image23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12" Type="http://schemas.openxmlformats.org/officeDocument/2006/relationships/image" Target="../media/image4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png"/><Relationship Id="rId11" Type="http://schemas.openxmlformats.org/officeDocument/2006/relationships/image" Target="../media/image40.png"/><Relationship Id="rId5" Type="http://schemas.openxmlformats.org/officeDocument/2006/relationships/image" Target="../media/image34.png"/><Relationship Id="rId10" Type="http://schemas.openxmlformats.org/officeDocument/2006/relationships/image" Target="../media/image39.png"/><Relationship Id="rId4" Type="http://schemas.openxmlformats.org/officeDocument/2006/relationships/image" Target="../media/image33.png"/><Relationship Id="rId9" Type="http://schemas.openxmlformats.org/officeDocument/2006/relationships/image" Target="../media/image3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png"/><Relationship Id="rId3" Type="http://schemas.openxmlformats.org/officeDocument/2006/relationships/image" Target="../media/image47.png"/><Relationship Id="rId7" Type="http://schemas.openxmlformats.org/officeDocument/2006/relationships/image" Target="../media/image5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0.png"/><Relationship Id="rId5" Type="http://schemas.openxmlformats.org/officeDocument/2006/relationships/image" Target="../media/image49.png"/><Relationship Id="rId4" Type="http://schemas.openxmlformats.org/officeDocument/2006/relationships/image" Target="../media/image4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png"/><Relationship Id="rId3" Type="http://schemas.openxmlformats.org/officeDocument/2006/relationships/image" Target="../media/image53.png"/><Relationship Id="rId7" Type="http://schemas.openxmlformats.org/officeDocument/2006/relationships/image" Target="../media/image5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6.png"/><Relationship Id="rId5" Type="http://schemas.openxmlformats.org/officeDocument/2006/relationships/image" Target="../media/image55.png"/><Relationship Id="rId4" Type="http://schemas.openxmlformats.org/officeDocument/2006/relationships/image" Target="../media/image54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93547" y="3516620"/>
            <a:ext cx="5688632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algn="ctr"/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Výpočty obvodů a obsahů </a:t>
            </a:r>
            <a:r>
              <a:rPr lang="cs-CZ" sz="3200" b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rovinných obrazců</a:t>
            </a:r>
            <a:endParaRPr lang="cs-CZ" sz="3200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00000" y="83671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75580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III-2-05-15_Planimetrie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02. 2014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6036" y="5229200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25873" y="692696"/>
            <a:ext cx="5821564" cy="504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Obvody a obsahy rovinných obrazců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478884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364538" y="1371794"/>
                <a:ext cx="6912768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Z plechu, jehož 1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anose="02020603050405020304" pitchFamily="18" charset="0"/>
                          </a:rPr>
                          <m:t>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anose="02020603050405020304" pitchFamily="18" charset="0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 </m:t>
                    </m:r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má hmotnost 8 kg, bylo vyrobeno 100 kusů kruhových kotoučů o průměru 250 mm. Vypočtěte jejich celkovou hmotnost.</a:t>
                </a:r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64538" y="1371794"/>
                <a:ext cx="6912768" cy="923330"/>
              </a:xfrm>
              <a:prstGeom prst="rect">
                <a:avLst/>
              </a:prstGeom>
              <a:blipFill rotWithShape="1">
                <a:blip r:embed="rId3"/>
                <a:stretch>
                  <a:fillRect l="-794" t="-3311" r="-705" b="-993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>
            <a:off x="467544" y="2318785"/>
            <a:ext cx="780976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467544" y="2318785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Ovál 6"/>
          <p:cNvSpPr/>
          <p:nvPr/>
        </p:nvSpPr>
        <p:spPr>
          <a:xfrm>
            <a:off x="729027" y="2900721"/>
            <a:ext cx="1623286" cy="151216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8"/>
          <p:cNvCxnSpPr>
            <a:stCxn id="7" idx="6"/>
          </p:cNvCxnSpPr>
          <p:nvPr/>
        </p:nvCxnSpPr>
        <p:spPr>
          <a:xfrm flipH="1">
            <a:off x="1539218" y="3656805"/>
            <a:ext cx="813095" cy="8043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540670" y="3656805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539218" y="3569638"/>
            <a:ext cx="0" cy="190421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1315449" y="3759446"/>
                <a:ext cx="36869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15449" y="3759446"/>
                <a:ext cx="368691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1726003" y="3303900"/>
                <a:ext cx="35644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𝑟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26003" y="3303900"/>
                <a:ext cx="356443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2627784" y="2681643"/>
                <a:ext cx="333540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𝑜𝑏𝑠𝑎h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𝑘𝑜𝑡𝑜𝑢</m:t>
                      </m:r>
                      <m:r>
                        <a:rPr lang="cs-CZ" b="0" i="1" smtClean="0">
                          <a:latin typeface="Cambria Math"/>
                        </a:rPr>
                        <m:t>č</m:t>
                      </m:r>
                      <m:r>
                        <a:rPr lang="cs-CZ" b="0" i="1" smtClean="0">
                          <a:latin typeface="Cambria Math"/>
                        </a:rPr>
                        <m:t>𝑒</m:t>
                      </m:r>
                      <m:r>
                        <a:rPr lang="cs-CZ" b="0" i="1" smtClean="0">
                          <a:latin typeface="Cambria Math"/>
                        </a:rPr>
                        <m:t> ……….</m:t>
                      </m:r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𝜋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27784" y="2681643"/>
                <a:ext cx="3335400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2627783" y="3064051"/>
                <a:ext cx="321812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𝑝𝑟</m:t>
                      </m:r>
                      <m:r>
                        <a:rPr lang="cs-CZ" b="0" i="1" smtClean="0">
                          <a:latin typeface="Cambria Math"/>
                        </a:rPr>
                        <m:t>ů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</a:rPr>
                        <m:t>ě</m:t>
                      </m:r>
                      <m:r>
                        <a:rPr lang="cs-CZ" b="0" i="1" smtClean="0">
                          <a:latin typeface="Cambria Math"/>
                        </a:rPr>
                        <m:t>𝑟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𝑘𝑜𝑡𝑜𝑢</m:t>
                      </m:r>
                      <m:r>
                        <a:rPr lang="cs-CZ" b="0" i="1" smtClean="0">
                          <a:latin typeface="Cambria Math"/>
                        </a:rPr>
                        <m:t>č</m:t>
                      </m:r>
                      <m:r>
                        <a:rPr lang="cs-CZ" b="0" i="1" smtClean="0">
                          <a:latin typeface="Cambria Math"/>
                        </a:rPr>
                        <m:t>𝑒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=250 </m:t>
                      </m:r>
                      <m:r>
                        <a:rPr lang="cs-CZ" b="0" i="1" smtClean="0">
                          <a:latin typeface="Cambria Math"/>
                        </a:rPr>
                        <m:t>𝑚𝑚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27783" y="3064051"/>
                <a:ext cx="3218125" cy="369332"/>
              </a:xfrm>
              <a:prstGeom prst="rect">
                <a:avLst/>
              </a:prstGeom>
              <a:blipFill rotWithShape="1">
                <a:blip r:embed="rId7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Šipka doprava 20"/>
          <p:cNvSpPr/>
          <p:nvPr/>
        </p:nvSpPr>
        <p:spPr>
          <a:xfrm>
            <a:off x="5783164" y="3133276"/>
            <a:ext cx="360040" cy="216024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6173111" y="3036607"/>
                <a:ext cx="14857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𝑟</m:t>
                      </m:r>
                      <m:r>
                        <a:rPr lang="cs-CZ" b="0" i="1" smtClean="0">
                          <a:latin typeface="Cambria Math"/>
                        </a:rPr>
                        <m:t>=125 </m:t>
                      </m:r>
                      <m:r>
                        <a:rPr lang="cs-CZ" b="0" i="1" smtClean="0">
                          <a:latin typeface="Cambria Math"/>
                        </a:rPr>
                        <m:t>𝑚𝑚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73111" y="3036607"/>
                <a:ext cx="1485728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2627784" y="3512781"/>
                <a:ext cx="415645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125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=49 062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𝑚𝑚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i="1">
                          <a:latin typeface="Cambria Math"/>
                          <a:ea typeface="Cambria Math"/>
                        </a:rPr>
                        <m:t>≐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491 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27784" y="3512781"/>
                <a:ext cx="4156459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2627784" y="3885332"/>
                <a:ext cx="6273705" cy="39299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𝑜𝑏𝑠𝑎h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𝑣</m:t>
                      </m:r>
                      <m:r>
                        <a:rPr lang="cs-CZ" b="0" i="1" smtClean="0">
                          <a:latin typeface="Cambria Math"/>
                        </a:rPr>
                        <m:t>š</m:t>
                      </m:r>
                      <m:r>
                        <a:rPr lang="cs-CZ" b="0" i="1" smtClean="0">
                          <a:latin typeface="Cambria Math"/>
                        </a:rPr>
                        <m:t>𝑒𝑐h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𝑘𝑜𝑡𝑜𝑢</m:t>
                      </m:r>
                      <m:r>
                        <a:rPr lang="cs-CZ" b="0" i="1" smtClean="0">
                          <a:latin typeface="Cambria Math"/>
                        </a:rPr>
                        <m:t>čů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´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=100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=100∙491=49 100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27784" y="3885332"/>
                <a:ext cx="6273705" cy="392993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2723076" y="4278325"/>
                <a:ext cx="211134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………….8 </m:t>
                      </m:r>
                      <m:r>
                        <a:rPr lang="cs-CZ" b="0" i="1" smtClean="0">
                          <a:latin typeface="Cambria Math"/>
                        </a:rPr>
                        <m:t>𝑘𝑔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23076" y="4278325"/>
                <a:ext cx="2111347" cy="369332"/>
              </a:xfrm>
              <a:prstGeom prst="rect">
                <a:avLst/>
              </a:prstGeom>
              <a:blipFill rotWithShape="1">
                <a:blip r:embed="rId11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2422270" y="4659509"/>
                <a:ext cx="241809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4,91 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…….…..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𝑘𝑔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22270" y="4659509"/>
                <a:ext cx="2418098" cy="369332"/>
              </a:xfrm>
              <a:prstGeom prst="rect">
                <a:avLst/>
              </a:prstGeom>
              <a:blipFill rotWithShape="1">
                <a:blip r:embed="rId12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8" name="Přímá spojnice 27"/>
          <p:cNvCxnSpPr/>
          <p:nvPr/>
        </p:nvCxnSpPr>
        <p:spPr>
          <a:xfrm flipH="1">
            <a:off x="2422270" y="5028841"/>
            <a:ext cx="265378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2607931" y="5038197"/>
                <a:ext cx="1106970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4,91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07931" y="5038197"/>
                <a:ext cx="1106970" cy="6127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1" name="Šipka doprava 30"/>
          <p:cNvSpPr/>
          <p:nvPr/>
        </p:nvSpPr>
        <p:spPr>
          <a:xfrm>
            <a:off x="3935444" y="5236551"/>
            <a:ext cx="360040" cy="216024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4493833" y="5159897"/>
                <a:ext cx="245265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=8∙4,91=39,3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𝑘𝑔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93833" y="5159897"/>
                <a:ext cx="2452659" cy="369332"/>
              </a:xfrm>
              <a:prstGeom prst="rect">
                <a:avLst/>
              </a:prstGeom>
              <a:blipFill rotWithShape="1">
                <a:blip r:embed="rId14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3" name="TextovéPole 32"/>
          <p:cNvSpPr txBox="1"/>
          <p:nvPr/>
        </p:nvSpPr>
        <p:spPr>
          <a:xfrm>
            <a:off x="1092452" y="5949280"/>
            <a:ext cx="39836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Celková hmotnost kotoučů je 39,3 kg.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35" name="Přímá spojnice 34"/>
          <p:cNvCxnSpPr/>
          <p:nvPr/>
        </p:nvCxnSpPr>
        <p:spPr>
          <a:xfrm flipH="1">
            <a:off x="1092452" y="6453336"/>
            <a:ext cx="37479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1429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  <p:bldP spid="17" grpId="0"/>
      <p:bldP spid="18" grpId="0"/>
      <p:bldP spid="19" grpId="0"/>
      <p:bldP spid="20" grpId="0"/>
      <p:bldP spid="21" grpId="0" animBg="1"/>
      <p:bldP spid="22" grpId="0"/>
      <p:bldP spid="23" grpId="0"/>
      <p:bldP spid="24" grpId="0"/>
      <p:bldP spid="25" grpId="0"/>
      <p:bldP spid="26" grpId="0"/>
      <p:bldP spid="30" grpId="0"/>
      <p:bldP spid="31" grpId="0" animBg="1"/>
      <p:bldP spid="32" grpId="0"/>
      <p:bldP spid="3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692696"/>
            <a:ext cx="5821564" cy="504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Obvody a obsahy rovinných obrazců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38363" y="1493431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35357" y="1386341"/>
            <a:ext cx="69127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Z pásu ocelového plechu o šířce 10 cm a délce 2 m jsou vystříhány kruhové podložky o průměru 80 mm. Vypočtěte odpad materiálu v procentech, víte-li, že při styku dvou sousedních kruhů nedochází k žádné ztrátě..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351326" y="2586670"/>
            <a:ext cx="780976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351326" y="2677079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87651" y="2905135"/>
            <a:ext cx="6225475" cy="58152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809613" y="3563724"/>
                <a:ext cx="982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200 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09613" y="3563724"/>
                <a:ext cx="982128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Obdélník 8"/>
          <p:cNvSpPr/>
          <p:nvPr/>
        </p:nvSpPr>
        <p:spPr>
          <a:xfrm>
            <a:off x="7613126" y="3002477"/>
            <a:ext cx="8130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10 cm 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5473870" y="2968070"/>
            <a:ext cx="440183" cy="432048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11"/>
          <p:cNvCxnSpPr>
            <a:stCxn id="10" idx="6"/>
            <a:endCxn id="10" idx="2"/>
          </p:cNvCxnSpPr>
          <p:nvPr/>
        </p:nvCxnSpPr>
        <p:spPr>
          <a:xfrm flipH="1">
            <a:off x="5473870" y="3184094"/>
            <a:ext cx="44018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5036473" y="2960014"/>
            <a:ext cx="440183" cy="432048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nice 14"/>
          <p:cNvCxnSpPr>
            <a:stCxn id="14" idx="6"/>
            <a:endCxn id="14" idx="2"/>
          </p:cNvCxnSpPr>
          <p:nvPr/>
        </p:nvCxnSpPr>
        <p:spPr>
          <a:xfrm flipH="1">
            <a:off x="5036473" y="3176038"/>
            <a:ext cx="44018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vál 16"/>
          <p:cNvSpPr/>
          <p:nvPr/>
        </p:nvSpPr>
        <p:spPr>
          <a:xfrm>
            <a:off x="3619206" y="2968070"/>
            <a:ext cx="440183" cy="432048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nice 17"/>
          <p:cNvCxnSpPr>
            <a:stCxn id="17" idx="6"/>
            <a:endCxn id="17" idx="2"/>
          </p:cNvCxnSpPr>
          <p:nvPr/>
        </p:nvCxnSpPr>
        <p:spPr>
          <a:xfrm flipH="1">
            <a:off x="3619206" y="3184094"/>
            <a:ext cx="44018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vál 19"/>
          <p:cNvSpPr/>
          <p:nvPr/>
        </p:nvSpPr>
        <p:spPr>
          <a:xfrm>
            <a:off x="4571649" y="2963278"/>
            <a:ext cx="440183" cy="432048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nice 20"/>
          <p:cNvCxnSpPr>
            <a:stCxn id="20" idx="6"/>
            <a:endCxn id="20" idx="2"/>
          </p:cNvCxnSpPr>
          <p:nvPr/>
        </p:nvCxnSpPr>
        <p:spPr>
          <a:xfrm flipH="1">
            <a:off x="4571649" y="3179302"/>
            <a:ext cx="44018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vál 22"/>
          <p:cNvSpPr/>
          <p:nvPr/>
        </p:nvSpPr>
        <p:spPr>
          <a:xfrm>
            <a:off x="4094676" y="2979874"/>
            <a:ext cx="440183" cy="432048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nice 23"/>
          <p:cNvCxnSpPr>
            <a:stCxn id="23" idx="6"/>
            <a:endCxn id="23" idx="2"/>
          </p:cNvCxnSpPr>
          <p:nvPr/>
        </p:nvCxnSpPr>
        <p:spPr>
          <a:xfrm flipH="1">
            <a:off x="4094676" y="3195898"/>
            <a:ext cx="44018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Ovál 25"/>
          <p:cNvSpPr/>
          <p:nvPr/>
        </p:nvSpPr>
        <p:spPr>
          <a:xfrm>
            <a:off x="3145805" y="2963278"/>
            <a:ext cx="440183" cy="432048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" name="Přímá spojnice 26"/>
          <p:cNvCxnSpPr>
            <a:stCxn id="26" idx="6"/>
            <a:endCxn id="26" idx="2"/>
          </p:cNvCxnSpPr>
          <p:nvPr/>
        </p:nvCxnSpPr>
        <p:spPr>
          <a:xfrm flipH="1">
            <a:off x="3145805" y="3179302"/>
            <a:ext cx="44018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Ovál 28"/>
          <p:cNvSpPr/>
          <p:nvPr/>
        </p:nvSpPr>
        <p:spPr>
          <a:xfrm>
            <a:off x="2707070" y="2969231"/>
            <a:ext cx="440183" cy="432048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0" name="Přímá spojnice 29"/>
          <p:cNvCxnSpPr>
            <a:stCxn id="29" idx="6"/>
            <a:endCxn id="29" idx="2"/>
          </p:cNvCxnSpPr>
          <p:nvPr/>
        </p:nvCxnSpPr>
        <p:spPr>
          <a:xfrm flipH="1">
            <a:off x="2707070" y="3185255"/>
            <a:ext cx="44018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Ovál 31"/>
          <p:cNvSpPr/>
          <p:nvPr/>
        </p:nvSpPr>
        <p:spPr>
          <a:xfrm>
            <a:off x="2243378" y="2979874"/>
            <a:ext cx="440183" cy="432048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3" name="Přímá spojnice 32"/>
          <p:cNvCxnSpPr>
            <a:stCxn id="32" idx="6"/>
            <a:endCxn id="32" idx="2"/>
          </p:cNvCxnSpPr>
          <p:nvPr/>
        </p:nvCxnSpPr>
        <p:spPr>
          <a:xfrm flipH="1">
            <a:off x="2243378" y="3195898"/>
            <a:ext cx="44018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Ovál 34"/>
          <p:cNvSpPr/>
          <p:nvPr/>
        </p:nvSpPr>
        <p:spPr>
          <a:xfrm>
            <a:off x="1803195" y="2969231"/>
            <a:ext cx="440183" cy="432048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6" name="Přímá spojnice 35"/>
          <p:cNvCxnSpPr>
            <a:stCxn id="35" idx="6"/>
            <a:endCxn id="35" idx="2"/>
          </p:cNvCxnSpPr>
          <p:nvPr/>
        </p:nvCxnSpPr>
        <p:spPr>
          <a:xfrm flipH="1">
            <a:off x="1803195" y="3185255"/>
            <a:ext cx="44018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Ovál 37"/>
          <p:cNvSpPr/>
          <p:nvPr/>
        </p:nvSpPr>
        <p:spPr>
          <a:xfrm>
            <a:off x="1368069" y="2939761"/>
            <a:ext cx="440183" cy="432048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9" name="Přímá spojnice 38"/>
          <p:cNvCxnSpPr>
            <a:stCxn id="38" idx="6"/>
            <a:endCxn id="38" idx="2"/>
          </p:cNvCxnSpPr>
          <p:nvPr/>
        </p:nvCxnSpPr>
        <p:spPr>
          <a:xfrm flipH="1">
            <a:off x="1368069" y="3155785"/>
            <a:ext cx="44018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1316579" y="2939761"/>
                <a:ext cx="543161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200" b="0" i="1" smtClean="0">
                          <a:latin typeface="Cambria Math"/>
                        </a:rPr>
                        <m:t>8 </m:t>
                      </m:r>
                      <m:r>
                        <a:rPr lang="cs-CZ" sz="1200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sz="1200" dirty="0"/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16579" y="2939761"/>
                <a:ext cx="543161" cy="27699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1" name="Ovál 40"/>
          <p:cNvSpPr/>
          <p:nvPr/>
        </p:nvSpPr>
        <p:spPr>
          <a:xfrm>
            <a:off x="5914053" y="2988812"/>
            <a:ext cx="440183" cy="432048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6732760" y="2959206"/>
            <a:ext cx="440183" cy="432048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7172943" y="2960014"/>
            <a:ext cx="440183" cy="432048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Ovál 43"/>
          <p:cNvSpPr/>
          <p:nvPr/>
        </p:nvSpPr>
        <p:spPr>
          <a:xfrm>
            <a:off x="6354236" y="2988812"/>
            <a:ext cx="440183" cy="432048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5" name="Přímá spojnice 44"/>
          <p:cNvCxnSpPr>
            <a:endCxn id="43" idx="6"/>
          </p:cNvCxnSpPr>
          <p:nvPr/>
        </p:nvCxnSpPr>
        <p:spPr>
          <a:xfrm>
            <a:off x="5847625" y="3166564"/>
            <a:ext cx="1765501" cy="947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ovéPole 46"/>
              <p:cNvSpPr txBox="1"/>
              <p:nvPr/>
            </p:nvSpPr>
            <p:spPr>
              <a:xfrm>
                <a:off x="277904" y="4088742"/>
                <a:ext cx="398224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𝑜𝑏𝑠𝑎h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𝑝𝑙𝑒𝑐h𝑢</m:t>
                      </m:r>
                      <m:r>
                        <a:rPr lang="cs-CZ" b="0" i="1" smtClean="0">
                          <a:latin typeface="Cambria Math"/>
                        </a:rPr>
                        <m:t>   </m:t>
                      </m:r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=2 000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7904" y="4088742"/>
                <a:ext cx="3982244" cy="369332"/>
              </a:xfrm>
              <a:prstGeom prst="rect">
                <a:avLst/>
              </a:prstGeom>
              <a:blipFill rotWithShape="1">
                <a:blip r:embed="rId5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0" name="TextovéPole 49"/>
              <p:cNvSpPr txBox="1"/>
              <p:nvPr/>
            </p:nvSpPr>
            <p:spPr>
              <a:xfrm>
                <a:off x="351326" y="4458074"/>
                <a:ext cx="475694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𝑜𝑏𝑠𝑎h</m:t>
                    </m:r>
                    <m:r>
                      <a:rPr lang="cs-CZ" b="0" i="1" smtClean="0">
                        <a:latin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</a:rPr>
                      <m:t>𝑝𝑜𝑑𝑙𝑜</m:t>
                    </m:r>
                    <m:r>
                      <a:rPr lang="cs-CZ" b="0" i="1" smtClean="0">
                        <a:latin typeface="Cambria Math"/>
                      </a:rPr>
                      <m:t>ž</m:t>
                    </m:r>
                    <m:r>
                      <a:rPr lang="cs-CZ" b="0" i="1" smtClean="0">
                        <a:latin typeface="Cambria Math"/>
                      </a:rPr>
                      <m:t>𝑘𝑦</m:t>
                    </m:r>
                    <m:r>
                      <a:rPr lang="cs-CZ" b="0" i="1" smtClean="0">
                        <a:latin typeface="Cambria Math"/>
                      </a:rPr>
                      <m:t>   </m:t>
                    </m:r>
                    <m:r>
                      <a:rPr lang="cs-CZ" b="0" i="1" smtClean="0">
                        <a:latin typeface="Cambria Math"/>
                      </a:rPr>
                      <m:t>𝑆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𝜋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𝑟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ea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𝜋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4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ea typeface="Cambria Math"/>
                      </a:rPr>
                      <m:t>=50,24</m:t>
                    </m:r>
                  </m:oMath>
                </a14:m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dirty="0" smtClean="0">
                            <a:latin typeface="Cambria Math"/>
                          </a:rPr>
                          <m:t>𝑐𝑚</m:t>
                        </m:r>
                      </m:e>
                      <m:sup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50" name="TextovéPole 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1326" y="4458074"/>
                <a:ext cx="4756943" cy="369332"/>
              </a:xfrm>
              <a:prstGeom prst="rect">
                <a:avLst/>
              </a:prstGeom>
              <a:blipFill rotWithShape="1">
                <a:blip r:embed="rId6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TextovéPole 50"/>
              <p:cNvSpPr txBox="1"/>
              <p:nvPr/>
            </p:nvSpPr>
            <p:spPr>
              <a:xfrm>
                <a:off x="264152" y="4859868"/>
                <a:ext cx="409464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  </m:t>
                      </m:r>
                      <m:r>
                        <a:rPr lang="cs-CZ" b="0" i="1" smtClean="0">
                          <a:latin typeface="Cambria Math"/>
                        </a:rPr>
                        <m:t>𝑝𝑜</m:t>
                      </m:r>
                      <m:r>
                        <a:rPr lang="cs-CZ" b="0" i="1" smtClean="0">
                          <a:latin typeface="Cambria Math"/>
                        </a:rPr>
                        <m:t>č</m:t>
                      </m:r>
                      <m:r>
                        <a:rPr lang="cs-CZ" b="0" i="1" smtClean="0">
                          <a:latin typeface="Cambria Math"/>
                        </a:rPr>
                        <m:t>𝑒𝑡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𝑝𝑜𝑑𝑙𝑜</m:t>
                      </m:r>
                      <m:r>
                        <a:rPr lang="cs-CZ" b="0" i="1" smtClean="0">
                          <a:latin typeface="Cambria Math"/>
                        </a:rPr>
                        <m:t>ž</m:t>
                      </m:r>
                      <m:r>
                        <a:rPr lang="cs-CZ" b="0" i="1" smtClean="0">
                          <a:latin typeface="Cambria Math"/>
                        </a:rPr>
                        <m:t>𝑒𝑘</m:t>
                      </m:r>
                      <m:r>
                        <a:rPr lang="cs-CZ" b="0" i="1" smtClean="0">
                          <a:latin typeface="Cambria Math"/>
                        </a:rPr>
                        <m:t>    </m:t>
                      </m:r>
                      <m:r>
                        <a:rPr lang="cs-CZ" b="0" i="1" smtClean="0">
                          <a:latin typeface="Cambria Math"/>
                        </a:rPr>
                        <m:t>𝑛</m:t>
                      </m:r>
                      <m:r>
                        <a:rPr lang="cs-CZ" b="0" i="1" smtClean="0">
                          <a:latin typeface="Cambria Math"/>
                        </a:rPr>
                        <m:t>=200 :8=25 </m:t>
                      </m:r>
                      <m:r>
                        <a:rPr lang="cs-CZ" b="0" i="1" smtClean="0">
                          <a:latin typeface="Cambria Math"/>
                        </a:rPr>
                        <m:t>𝑘𝑠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1" name="TextovéPole 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4152" y="4859868"/>
                <a:ext cx="4094647" cy="369332"/>
              </a:xfrm>
              <a:prstGeom prst="rect">
                <a:avLst/>
              </a:prstGeom>
              <a:blipFill rotWithShape="1">
                <a:blip r:embed="rId7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ovéPole 51"/>
              <p:cNvSpPr txBox="1"/>
              <p:nvPr/>
            </p:nvSpPr>
            <p:spPr>
              <a:xfrm>
                <a:off x="307181" y="5287433"/>
                <a:ext cx="536140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𝑜𝑏𝑠𝑎h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𝑣</m:t>
                      </m:r>
                      <m:r>
                        <a:rPr lang="cs-CZ" b="0" i="1" smtClean="0">
                          <a:latin typeface="Cambria Math"/>
                        </a:rPr>
                        <m:t>š</m:t>
                      </m:r>
                      <m:r>
                        <a:rPr lang="cs-CZ" b="0" i="1" smtClean="0">
                          <a:latin typeface="Cambria Math"/>
                        </a:rPr>
                        <m:t>𝑒𝑐h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𝑝𝑜𝑑𝑙𝑜</m:t>
                      </m:r>
                      <m:r>
                        <a:rPr lang="cs-CZ" b="0" i="1" smtClean="0">
                          <a:latin typeface="Cambria Math"/>
                        </a:rPr>
                        <m:t>ž</m:t>
                      </m:r>
                      <m:r>
                        <a:rPr lang="cs-CZ" b="0" i="1" smtClean="0">
                          <a:latin typeface="Cambria Math"/>
                        </a:rPr>
                        <m:t>𝑒𝑘</m:t>
                      </m:r>
                      <m:r>
                        <a:rPr lang="cs-CZ" b="0" i="1" smtClean="0">
                          <a:latin typeface="Cambria Math"/>
                        </a:rPr>
                        <m:t>   </m:t>
                      </m:r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=25∙50,24=1 256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7181" y="5287433"/>
                <a:ext cx="5361403" cy="369332"/>
              </a:xfrm>
              <a:prstGeom prst="rect">
                <a:avLst/>
              </a:prstGeom>
              <a:blipFill rotWithShape="1">
                <a:blip r:embed="rId8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TextovéPole 52"/>
              <p:cNvSpPr txBox="1"/>
              <p:nvPr/>
            </p:nvSpPr>
            <p:spPr>
              <a:xfrm>
                <a:off x="307181" y="5643954"/>
                <a:ext cx="477784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𝑜𝑏𝑠𝑎h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𝑜𝑑𝑝𝑎𝑑𝑢</m:t>
                      </m:r>
                      <m:r>
                        <a:rPr lang="cs-CZ" b="0" i="1" smtClean="0">
                          <a:latin typeface="Cambria Math"/>
                        </a:rPr>
                        <m:t>  </m:t>
                      </m:r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=2 000−1 256=744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3" name="TextovéPole 5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7181" y="5643954"/>
                <a:ext cx="4777846" cy="369332"/>
              </a:xfrm>
              <a:prstGeom prst="rect">
                <a:avLst/>
              </a:prstGeom>
              <a:blipFill rotWithShape="1">
                <a:blip r:embed="rId9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4" name="TextovéPole 53"/>
              <p:cNvSpPr txBox="1"/>
              <p:nvPr/>
            </p:nvSpPr>
            <p:spPr>
              <a:xfrm>
                <a:off x="5820297" y="4088742"/>
                <a:ext cx="270529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100%………..2 000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4" name="TextovéPole 5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20297" y="4088742"/>
                <a:ext cx="2705291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5" name="TextovéPole 54"/>
              <p:cNvSpPr txBox="1"/>
              <p:nvPr/>
            </p:nvSpPr>
            <p:spPr>
              <a:xfrm>
                <a:off x="6021911" y="4458074"/>
                <a:ext cx="251453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%……………744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5" name="TextovéPole 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21911" y="4458074"/>
                <a:ext cx="2514535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7" name="Přímá spojnice 56"/>
          <p:cNvCxnSpPr/>
          <p:nvPr/>
        </p:nvCxnSpPr>
        <p:spPr>
          <a:xfrm flipH="1">
            <a:off x="6021911" y="4859868"/>
            <a:ext cx="251453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8" name="TextovéPole 57"/>
              <p:cNvSpPr txBox="1"/>
              <p:nvPr/>
            </p:nvSpPr>
            <p:spPr>
              <a:xfrm>
                <a:off x="5966911" y="4922834"/>
                <a:ext cx="2594556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744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∙100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2 000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=37,2 %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8" name="TextovéPole 5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66911" y="4922834"/>
                <a:ext cx="2594556" cy="6127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9" name="TextovéPole 58"/>
          <p:cNvSpPr txBox="1"/>
          <p:nvPr/>
        </p:nvSpPr>
        <p:spPr>
          <a:xfrm>
            <a:off x="658454" y="6059272"/>
            <a:ext cx="45981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Odpad materiálu činí 37,2 %.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61" name="Přímá spojnice 60"/>
          <p:cNvCxnSpPr/>
          <p:nvPr/>
        </p:nvCxnSpPr>
        <p:spPr>
          <a:xfrm flipH="1">
            <a:off x="571416" y="6428604"/>
            <a:ext cx="301457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26301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1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6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2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5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  <p:bldP spid="8" grpId="0"/>
      <p:bldP spid="9" grpId="0"/>
      <p:bldP spid="10" grpId="0" animBg="1"/>
      <p:bldP spid="14" grpId="0" animBg="1"/>
      <p:bldP spid="17" grpId="0" animBg="1"/>
      <p:bldP spid="20" grpId="0" animBg="1"/>
      <p:bldP spid="23" grpId="0" animBg="1"/>
      <p:bldP spid="26" grpId="0" animBg="1"/>
      <p:bldP spid="29" grpId="0" animBg="1"/>
      <p:bldP spid="32" grpId="0" animBg="1"/>
      <p:bldP spid="35" grpId="0" animBg="1"/>
      <p:bldP spid="38" grpId="0" animBg="1"/>
      <p:bldP spid="40" grpId="0"/>
      <p:bldP spid="41" grpId="0" animBg="1"/>
      <p:bldP spid="42" grpId="0" animBg="1"/>
      <p:bldP spid="43" grpId="0" animBg="1"/>
      <p:bldP spid="44" grpId="0" animBg="1"/>
      <p:bldP spid="47" grpId="0"/>
      <p:bldP spid="50" grpId="0"/>
      <p:bldP spid="51" grpId="0"/>
      <p:bldP spid="52" grpId="0"/>
      <p:bldP spid="53" grpId="0"/>
      <p:bldP spid="54" grpId="0"/>
      <p:bldP spid="55" grpId="0"/>
      <p:bldP spid="58" grpId="0"/>
      <p:bldP spid="5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25873" y="692696"/>
            <a:ext cx="5821564" cy="504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Obvody a obsahy rovinných obrazců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656008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204073" y="1649205"/>
                <a:ext cx="659183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Vypočítejte poloměr kruhu, je-li jeho obsah 660,52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anose="02020603050405020304" pitchFamily="18" charset="0"/>
                          </a:rPr>
                          <m:t>𝑐𝑚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anose="02020603050405020304" pitchFamily="18" charset="0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.</m:t>
                    </m:r>
                  </m:oMath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04073" y="1649205"/>
                <a:ext cx="6591838" cy="369332"/>
              </a:xfrm>
              <a:prstGeom prst="rect">
                <a:avLst/>
              </a:prstGeom>
              <a:blipFill rotWithShape="1">
                <a:blip r:embed="rId3"/>
                <a:stretch>
                  <a:fillRect l="-833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" name="Přímá spojnice 7"/>
          <p:cNvCxnSpPr/>
          <p:nvPr/>
        </p:nvCxnSpPr>
        <p:spPr>
          <a:xfrm flipH="1">
            <a:off x="467544" y="2144603"/>
            <a:ext cx="61926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449832" y="2326640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Ovál 30"/>
          <p:cNvSpPr/>
          <p:nvPr/>
        </p:nvSpPr>
        <p:spPr>
          <a:xfrm>
            <a:off x="1114230" y="2813554"/>
            <a:ext cx="1623286" cy="151216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2" name="Přímá spojnice 31"/>
          <p:cNvCxnSpPr>
            <a:stCxn id="31" idx="6"/>
          </p:cNvCxnSpPr>
          <p:nvPr/>
        </p:nvCxnSpPr>
        <p:spPr>
          <a:xfrm flipH="1">
            <a:off x="1924421" y="3569638"/>
            <a:ext cx="813095" cy="8043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1925873" y="356963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1924421" y="3482471"/>
            <a:ext cx="0" cy="190421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1700652" y="3672279"/>
                <a:ext cx="36869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00652" y="3672279"/>
                <a:ext cx="368691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2111206" y="3216733"/>
                <a:ext cx="35644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𝑟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11206" y="3216733"/>
                <a:ext cx="356443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3637481" y="2847401"/>
                <a:ext cx="11991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37481" y="2847401"/>
                <a:ext cx="1199174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Šipka doprava 16"/>
          <p:cNvSpPr/>
          <p:nvPr/>
        </p:nvSpPr>
        <p:spPr>
          <a:xfrm>
            <a:off x="4841573" y="2942328"/>
            <a:ext cx="262880" cy="179477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5238142" y="2540160"/>
                <a:ext cx="975523" cy="9106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𝑟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𝑆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</m:den>
                          </m:f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38142" y="2540160"/>
                <a:ext cx="975523" cy="910699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3606080" y="3401595"/>
                <a:ext cx="2664127" cy="9106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𝑟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660,52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</a:rPr>
                            <m:t> 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=14,5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6080" y="3401595"/>
                <a:ext cx="2664127" cy="910699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TextovéPole 19"/>
          <p:cNvSpPr txBox="1"/>
          <p:nvPr/>
        </p:nvSpPr>
        <p:spPr>
          <a:xfrm>
            <a:off x="779998" y="4725144"/>
            <a:ext cx="35881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Poloměr kruhu je 14,5 cm.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42" name="Přímá spojnice 41"/>
          <p:cNvCxnSpPr/>
          <p:nvPr/>
        </p:nvCxnSpPr>
        <p:spPr>
          <a:xfrm flipH="1">
            <a:off x="779998" y="5094476"/>
            <a:ext cx="278389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23582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31" grpId="0" animBg="1"/>
      <p:bldP spid="40" grpId="0"/>
      <p:bldP spid="41" grpId="0"/>
      <p:bldP spid="16" grpId="0"/>
      <p:bldP spid="17" grpId="0" animBg="1"/>
      <p:bldP spid="18" grpId="0"/>
      <p:bldP spid="19" grpId="0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25873" y="692696"/>
            <a:ext cx="5821564" cy="504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Obvody a obsahy rovinných obrazců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656008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333906" y="1656008"/>
                <a:ext cx="659183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Vypočítejte průměr d a obsah S kruhu, je-li obvod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𝑜</m:t>
                    </m:r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=400 </m:t>
                    </m:r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𝑐𝑚</m:t>
                    </m:r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.</m:t>
                    </m:r>
                  </m:oMath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3906" y="1656008"/>
                <a:ext cx="6591838" cy="369332"/>
              </a:xfrm>
              <a:prstGeom prst="rect">
                <a:avLst/>
              </a:prstGeom>
              <a:blipFill rotWithShape="1">
                <a:blip r:embed="rId3"/>
                <a:stretch>
                  <a:fillRect l="-833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>
            <a:off x="380507" y="2132856"/>
            <a:ext cx="757586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Ovál 26"/>
          <p:cNvSpPr/>
          <p:nvPr/>
        </p:nvSpPr>
        <p:spPr>
          <a:xfrm>
            <a:off x="729027" y="2900721"/>
            <a:ext cx="1623286" cy="151216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8" name="Přímá spojnice 27"/>
          <p:cNvCxnSpPr>
            <a:stCxn id="27" idx="6"/>
          </p:cNvCxnSpPr>
          <p:nvPr/>
        </p:nvCxnSpPr>
        <p:spPr>
          <a:xfrm flipH="1">
            <a:off x="1539218" y="3656805"/>
            <a:ext cx="813095" cy="8043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1540670" y="3656805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1539218" y="3569638"/>
            <a:ext cx="0" cy="190421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0" name="TextovéPole 49"/>
              <p:cNvSpPr txBox="1"/>
              <p:nvPr/>
            </p:nvSpPr>
            <p:spPr>
              <a:xfrm>
                <a:off x="1315449" y="3759446"/>
                <a:ext cx="36869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0" name="TextovéPole 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15449" y="3759446"/>
                <a:ext cx="368691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ovéPole 51"/>
              <p:cNvSpPr txBox="1"/>
              <p:nvPr/>
            </p:nvSpPr>
            <p:spPr>
              <a:xfrm>
                <a:off x="1726003" y="3303900"/>
                <a:ext cx="35644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𝑟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26003" y="3303900"/>
                <a:ext cx="356443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3" name="TextovéPole 52"/>
          <p:cNvSpPr txBox="1"/>
          <p:nvPr/>
        </p:nvSpPr>
        <p:spPr>
          <a:xfrm>
            <a:off x="449832" y="2326640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354051" y="2934568"/>
                <a:ext cx="16287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𝑜</m:t>
                      </m:r>
                      <m:r>
                        <a:rPr lang="cs-CZ" b="0" i="1" smtClean="0">
                          <a:latin typeface="Cambria Math"/>
                        </a:rPr>
                        <m:t>=2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𝑟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𝑑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54051" y="2934568"/>
                <a:ext cx="1628779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4" name="Šipka doprava 53"/>
          <p:cNvSpPr/>
          <p:nvPr/>
        </p:nvSpPr>
        <p:spPr>
          <a:xfrm>
            <a:off x="4982830" y="3039132"/>
            <a:ext cx="262880" cy="179477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5258486" y="2835887"/>
                <a:ext cx="825290" cy="56669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𝑜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58486" y="2835887"/>
                <a:ext cx="825290" cy="56669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326903" y="3488566"/>
                <a:ext cx="2286267" cy="61279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400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</m:den>
                      </m:f>
                      <m:r>
                        <a:rPr lang="cs-CZ" i="1">
                          <a:latin typeface="Cambria Math"/>
                          <a:ea typeface="Cambria Math"/>
                        </a:rPr>
                        <m:t>≐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127,3 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26903" y="3488566"/>
                <a:ext cx="2286267" cy="61279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326903" y="4228223"/>
                <a:ext cx="10388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𝜋</m:t>
                      </m:r>
                      <m:sSup>
                        <m:sSup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26903" y="4228223"/>
                <a:ext cx="1038874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6084720" y="3625306"/>
                <a:ext cx="15738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𝑟</m:t>
                      </m:r>
                      <m:r>
                        <a:rPr lang="cs-CZ" b="0" i="1" smtClean="0">
                          <a:latin typeface="Cambria Math"/>
                        </a:rPr>
                        <m:t>=63,65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84720" y="3625306"/>
                <a:ext cx="1573892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5" name="Šipka doprava 54"/>
          <p:cNvSpPr/>
          <p:nvPr/>
        </p:nvSpPr>
        <p:spPr>
          <a:xfrm>
            <a:off x="5643906" y="3705225"/>
            <a:ext cx="262880" cy="179477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291657" y="4776055"/>
                <a:ext cx="327249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63,65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=12 727,6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91657" y="4776055"/>
                <a:ext cx="3272499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611560" y="5517232"/>
                <a:ext cx="57606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Průměr kruhu je 127,3 cm a jeho obsah 12 727,6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𝑐𝑚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.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5517232"/>
                <a:ext cx="5760640" cy="369332"/>
              </a:xfrm>
              <a:prstGeom prst="rect">
                <a:avLst/>
              </a:prstGeom>
              <a:blipFill rotWithShape="1">
                <a:blip r:embed="rId12"/>
                <a:stretch>
                  <a:fillRect l="-847" t="-9836" b="-229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4" name="Přímá spojnice 13"/>
          <p:cNvCxnSpPr/>
          <p:nvPr/>
        </p:nvCxnSpPr>
        <p:spPr>
          <a:xfrm flipH="1">
            <a:off x="611560" y="5901717"/>
            <a:ext cx="517775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9253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50" grpId="0"/>
      <p:bldP spid="52" grpId="0"/>
      <p:bldP spid="53" grpId="0"/>
      <p:bldP spid="6" grpId="0"/>
      <p:bldP spid="54" grpId="0" animBg="1"/>
      <p:bldP spid="7" grpId="0"/>
      <p:bldP spid="8" grpId="0"/>
      <p:bldP spid="9" grpId="0"/>
      <p:bldP spid="10" grpId="0"/>
      <p:bldP spid="55" grpId="0" animBg="1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25873" y="692696"/>
            <a:ext cx="5821564" cy="504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Obvody a obsahy rovinných obrazců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656008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64538" y="1548918"/>
            <a:ext cx="65918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Vypočítejte obsah mezikruží, které je ohraničeno kružnicemi o průměrech 50 mm a 32 mm.. 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380507" y="2195249"/>
            <a:ext cx="757586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380507" y="2298938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80507" y="2777644"/>
            <a:ext cx="18953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 je mezikruží?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277694" y="2464170"/>
            <a:ext cx="5271613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Mezikruž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í je část roviny ohraničená dvěma soustřednými kružnicemi s různým poloměrem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681841" y="3501008"/>
            <a:ext cx="2488064" cy="2448272"/>
          </a:xfrm>
          <a:prstGeom prst="ellipse">
            <a:avLst/>
          </a:prstGeom>
          <a:pattFill prst="wdDnDiag">
            <a:fgClr>
              <a:schemeClr val="accent1"/>
            </a:fgClr>
            <a:bgClr>
              <a:schemeClr val="bg1"/>
            </a:bgClr>
          </a:patt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092452" y="3861048"/>
            <a:ext cx="1728192" cy="172819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853835" y="4642827"/>
                <a:ext cx="36869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53835" y="4642827"/>
                <a:ext cx="368691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7" name="Přímá spojnice 16"/>
          <p:cNvCxnSpPr/>
          <p:nvPr/>
        </p:nvCxnSpPr>
        <p:spPr>
          <a:xfrm>
            <a:off x="1835691" y="4646688"/>
            <a:ext cx="144016" cy="14228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V="1">
            <a:off x="1835691" y="4661318"/>
            <a:ext cx="144016" cy="12765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3419872" y="3356992"/>
            <a:ext cx="47525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Obsah mezikruží vypočítáme tak, že od obsahu většího kruhu odečteme obsah menšího kruhu.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44" name="Přímá spojnice 43"/>
          <p:cNvCxnSpPr/>
          <p:nvPr/>
        </p:nvCxnSpPr>
        <p:spPr>
          <a:xfrm flipH="1" flipV="1">
            <a:off x="1603171" y="3967485"/>
            <a:ext cx="304528" cy="7503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 flipV="1">
            <a:off x="1907699" y="3517704"/>
            <a:ext cx="423859" cy="121569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8" name="TextovéPole 47"/>
              <p:cNvSpPr txBox="1"/>
              <p:nvPr/>
            </p:nvSpPr>
            <p:spPr>
              <a:xfrm>
                <a:off x="1944102" y="4204850"/>
                <a:ext cx="685829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200" b="0" i="1" smtClean="0">
                          <a:latin typeface="Cambria Math"/>
                        </a:rPr>
                        <m:t>25 </m:t>
                      </m:r>
                      <m:r>
                        <a:rPr lang="cs-CZ" sz="1200" b="0" i="1" smtClean="0">
                          <a:latin typeface="Cambria Math"/>
                        </a:rPr>
                        <m:t>𝑚𝑚</m:t>
                      </m:r>
                    </m:oMath>
                  </m:oMathPara>
                </a14:m>
                <a:endParaRPr lang="cs-CZ" sz="1200" dirty="0"/>
              </a:p>
            </p:txBody>
          </p:sp>
        </mc:Choice>
        <mc:Fallback xmlns=""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44102" y="4204850"/>
                <a:ext cx="685829" cy="27699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TextovéPole 50"/>
              <p:cNvSpPr txBox="1"/>
              <p:nvPr/>
            </p:nvSpPr>
            <p:spPr>
              <a:xfrm>
                <a:off x="1168006" y="4204850"/>
                <a:ext cx="685829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200" b="0" i="1" smtClean="0">
                          <a:latin typeface="Cambria Math"/>
                        </a:rPr>
                        <m:t>16 </m:t>
                      </m:r>
                      <m:r>
                        <a:rPr lang="cs-CZ" sz="1200" b="0" i="1" smtClean="0">
                          <a:latin typeface="Cambria Math"/>
                        </a:rPr>
                        <m:t>𝑚𝑚</m:t>
                      </m:r>
                    </m:oMath>
                  </m:oMathPara>
                </a14:m>
                <a:endParaRPr lang="cs-CZ" sz="1200" dirty="0"/>
              </a:p>
            </p:txBody>
          </p:sp>
        </mc:Choice>
        <mc:Fallback xmlns="">
          <p:sp>
            <p:nvSpPr>
              <p:cNvPr id="51" name="TextovéPole 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68006" y="4204850"/>
                <a:ext cx="685829" cy="276999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0" name="TextovéPole 59"/>
              <p:cNvSpPr txBox="1"/>
              <p:nvPr/>
            </p:nvSpPr>
            <p:spPr>
              <a:xfrm>
                <a:off x="3807268" y="4310512"/>
                <a:ext cx="369254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25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−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16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≐1 159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𝑚𝑚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0" name="TextovéPole 5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07268" y="4310512"/>
                <a:ext cx="3692549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1" name="TextovéPole 60"/>
              <p:cNvSpPr txBox="1"/>
              <p:nvPr/>
            </p:nvSpPr>
            <p:spPr>
              <a:xfrm>
                <a:off x="3635896" y="5157192"/>
                <a:ext cx="345638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Obsah mezikruží je  1 159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𝑚𝑚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.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61" name="TextovéPole 6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35896" y="5157192"/>
                <a:ext cx="3456384" cy="369332"/>
              </a:xfrm>
              <a:prstGeom prst="rect">
                <a:avLst/>
              </a:prstGeom>
              <a:blipFill rotWithShape="1">
                <a:blip r:embed="rId7"/>
                <a:stretch>
                  <a:fillRect l="-1411" t="-9836" b="-229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3" name="Přímá spojnice 62"/>
          <p:cNvCxnSpPr/>
          <p:nvPr/>
        </p:nvCxnSpPr>
        <p:spPr>
          <a:xfrm flipH="1">
            <a:off x="3635896" y="5526524"/>
            <a:ext cx="32403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22788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7" grpId="0"/>
      <p:bldP spid="7" grpId="1"/>
      <p:bldP spid="8" grpId="0" animBg="1"/>
      <p:bldP spid="9" grpId="0" animBg="1"/>
      <p:bldP spid="10" grpId="0" animBg="1"/>
      <p:bldP spid="14" grpId="0"/>
      <p:bldP spid="38" grpId="0"/>
      <p:bldP spid="48" grpId="0"/>
      <p:bldP spid="51" grpId="0"/>
      <p:bldP spid="60" grpId="0"/>
      <p:bldP spid="6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25873" y="692696"/>
            <a:ext cx="5821564" cy="504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Obvody a obsahy rovinných obrazců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486099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64538" y="1379009"/>
            <a:ext cx="65918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Poloměr kola je 50 cm. Kolikrát se otočí za 5 minut, jestliže ujede 12 km za hodinu?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380507" y="2025340"/>
            <a:ext cx="757586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380507" y="2129029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467544" y="2518070"/>
                <a:ext cx="383034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𝑧𝑎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h𝑜𝑑𝑖𝑛𝑢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𝑢𝑗𝑒𝑑𝑒</m:t>
                      </m:r>
                      <m:r>
                        <a:rPr lang="cs-CZ" b="0" i="1" smtClean="0">
                          <a:latin typeface="Cambria Math"/>
                        </a:rPr>
                        <m:t> 12 </m:t>
                      </m:r>
                      <m:r>
                        <a:rPr lang="cs-CZ" b="0" i="1" smtClean="0">
                          <a:latin typeface="Cambria Math"/>
                        </a:rPr>
                        <m:t>𝑘𝑚</m:t>
                      </m:r>
                      <m:r>
                        <a:rPr lang="cs-CZ" b="0" i="1" smtClean="0">
                          <a:latin typeface="Cambria Math"/>
                        </a:rPr>
                        <m:t>=12 000 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2518070"/>
                <a:ext cx="3830344" cy="369332"/>
              </a:xfrm>
              <a:prstGeom prst="rect">
                <a:avLst/>
              </a:prstGeom>
              <a:blipFill rotWithShape="1">
                <a:blip r:embed="rId3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80507" y="3056369"/>
                <a:ext cx="4271810" cy="6183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𝑧𝑎</m:t>
                      </m:r>
                      <m:r>
                        <a:rPr lang="cs-CZ" b="0" i="1" smtClean="0">
                          <a:latin typeface="Cambria Math"/>
                        </a:rPr>
                        <m:t> 5 </m:t>
                      </m:r>
                      <m:r>
                        <a:rPr lang="cs-CZ" b="0" i="1" smtClean="0">
                          <a:latin typeface="Cambria Math"/>
                        </a:rPr>
                        <m:t>𝑚𝑖𝑛𝑢𝑡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𝑢𝑗𝑒𝑑𝑒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12 000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60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=1 000 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0507" y="3056369"/>
                <a:ext cx="4271810" cy="61831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80507" y="3813487"/>
                <a:ext cx="245195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𝑜𝑏𝑣𝑜𝑑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𝑘𝑜𝑙𝑎</m:t>
                      </m:r>
                      <m:r>
                        <a:rPr lang="cs-CZ" b="0" i="1" smtClean="0">
                          <a:latin typeface="Cambria Math"/>
                        </a:rPr>
                        <m:t>    </m:t>
                      </m:r>
                      <m:r>
                        <a:rPr lang="cs-CZ" b="0" i="1" smtClean="0">
                          <a:latin typeface="Cambria Math"/>
                        </a:rPr>
                        <m:t>𝑜</m:t>
                      </m:r>
                      <m:r>
                        <a:rPr lang="cs-CZ" b="0" i="1" smtClean="0">
                          <a:latin typeface="Cambria Math"/>
                        </a:rPr>
                        <m:t>=2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𝑟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0507" y="3813487"/>
                <a:ext cx="2451953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70389" y="4411219"/>
                <a:ext cx="212449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𝑟</m:t>
                      </m:r>
                      <m:r>
                        <a:rPr lang="cs-CZ" b="0" i="1" smtClean="0">
                          <a:latin typeface="Cambria Math"/>
                        </a:rPr>
                        <m:t>=50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  <m:r>
                        <a:rPr lang="cs-CZ" b="0" i="1" smtClean="0">
                          <a:latin typeface="Cambria Math"/>
                        </a:rPr>
                        <m:t>=0,5 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0389" y="4411219"/>
                <a:ext cx="2124491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70389" y="4965217"/>
                <a:ext cx="238995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𝑜</m:t>
                      </m:r>
                      <m:r>
                        <a:rPr lang="cs-CZ" b="0" i="1" smtClean="0">
                          <a:latin typeface="Cambria Math"/>
                        </a:rPr>
                        <m:t>=2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∙0,5=3,14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𝑚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0389" y="4965217"/>
                <a:ext cx="2389950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476774" y="5342925"/>
                <a:ext cx="6140976" cy="64889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𝑝𝑜</m:t>
                      </m:r>
                      <m:r>
                        <a:rPr lang="cs-CZ" b="0" i="1" smtClean="0">
                          <a:latin typeface="Cambria Math"/>
                        </a:rPr>
                        <m:t>č</m:t>
                      </m:r>
                      <m:r>
                        <a:rPr lang="cs-CZ" b="0" i="1" smtClean="0">
                          <a:latin typeface="Cambria Math"/>
                        </a:rPr>
                        <m:t>𝑒𝑡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𝑜𝑡</m:t>
                      </m:r>
                      <m:r>
                        <a:rPr lang="cs-CZ" b="0" i="1" smtClean="0">
                          <a:latin typeface="Cambria Math"/>
                        </a:rPr>
                        <m:t>áč</m:t>
                      </m:r>
                      <m:r>
                        <a:rPr lang="cs-CZ" b="0" i="1" smtClean="0">
                          <a:latin typeface="Cambria Math"/>
                        </a:rPr>
                        <m:t>𝑒𝑘</m:t>
                      </m:r>
                      <m:r>
                        <a:rPr lang="cs-CZ" b="0" i="1" smtClean="0">
                          <a:latin typeface="Cambria Math"/>
                        </a:rPr>
                        <m:t>      </m:t>
                      </m:r>
                      <m:r>
                        <a:rPr lang="cs-CZ" b="0" i="1" smtClean="0">
                          <a:latin typeface="Cambria Math"/>
                        </a:rPr>
                        <m:t>𝑛</m:t>
                      </m:r>
                      <m:r>
                        <a:rPr lang="cs-CZ" b="0" i="1" smtClean="0">
                          <a:latin typeface="Cambria Math"/>
                        </a:rPr>
                        <m:t>= 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𝑐𝑒𝑙𝑘𝑜𝑣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á 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𝑢𝑗𝑒𝑡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á 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𝑑𝑟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á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h𝑎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𝑜𝑏𝑣𝑜𝑑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 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𝑘𝑜𝑙𝑎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1 000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3,14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≐318,5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6774" y="5342925"/>
                <a:ext cx="6140976" cy="64889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ovéPole 11"/>
          <p:cNvSpPr txBox="1"/>
          <p:nvPr/>
        </p:nvSpPr>
        <p:spPr>
          <a:xfrm>
            <a:off x="380507" y="6245043"/>
            <a:ext cx="39173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Kolo se za 5 minut otočí 318,5 krát</a:t>
            </a:r>
            <a:r>
              <a:rPr lang="cs-CZ" dirty="0" smtClean="0"/>
              <a:t>.</a:t>
            </a:r>
            <a:endParaRPr lang="cs-CZ" dirty="0"/>
          </a:p>
        </p:txBody>
      </p:sp>
      <p:cxnSp>
        <p:nvCxnSpPr>
          <p:cNvPr id="14" name="Přímá spojnice 13"/>
          <p:cNvCxnSpPr/>
          <p:nvPr/>
        </p:nvCxnSpPr>
        <p:spPr>
          <a:xfrm flipH="1">
            <a:off x="470390" y="6614375"/>
            <a:ext cx="330952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0242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25873" y="692696"/>
            <a:ext cx="5821564" cy="504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Obvody a obsahy rovinných obrazců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486099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64538" y="1379009"/>
            <a:ext cx="659183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Poloměr kruhového záhonu je 2 m. Okolo něho je plocha vysypaná pískem, jejíž hranici tvoří strany čtverce o délce 5 m a obvod záhonu. Vypočítejte obsah plochy vysypané pískem.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380507" y="2270279"/>
            <a:ext cx="757586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380507" y="2498361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96531" y="3068960"/>
            <a:ext cx="1872208" cy="1785443"/>
          </a:xfrm>
          <a:prstGeom prst="rect">
            <a:avLst/>
          </a:prstGeom>
          <a:pattFill prst="wdDnDiag">
            <a:fgClr>
              <a:schemeClr val="accent1"/>
            </a:fgClr>
            <a:bgClr>
              <a:schemeClr val="bg1"/>
            </a:bgClr>
          </a:patt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776551" y="3241601"/>
            <a:ext cx="1512168" cy="144016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 flipV="1">
            <a:off x="1480080" y="3938821"/>
            <a:ext cx="45719" cy="4571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nice 18"/>
          <p:cNvCxnSpPr/>
          <p:nvPr/>
        </p:nvCxnSpPr>
        <p:spPr>
          <a:xfrm flipV="1">
            <a:off x="1485138" y="3961680"/>
            <a:ext cx="854614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1602520" y="3931708"/>
                <a:ext cx="61985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2 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02520" y="3931708"/>
                <a:ext cx="619850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Obdélník 21"/>
          <p:cNvSpPr/>
          <p:nvPr/>
        </p:nvSpPr>
        <p:spPr>
          <a:xfrm>
            <a:off x="2430587" y="3799874"/>
            <a:ext cx="5950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5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187620" y="4864797"/>
            <a:ext cx="5950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5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3491880" y="2932071"/>
                <a:ext cx="3808158" cy="39126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 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𝑣𝑦𝑠𝑦𝑝𝑎𝑛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é 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𝑝𝑙𝑜𝑐h𝑦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č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𝑡𝑣𝑒𝑟𝑐𝑒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𝑘𝑟𝑢h𝑢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1880" y="2932071"/>
                <a:ext cx="3808158" cy="391261"/>
              </a:xfrm>
              <a:prstGeom prst="rect">
                <a:avLst/>
              </a:prstGeom>
              <a:blipFill rotWithShape="1">
                <a:blip r:embed="rId4"/>
                <a:stretch>
                  <a:fillRect b="-781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Obdélník 25"/>
              <p:cNvSpPr/>
              <p:nvPr/>
            </p:nvSpPr>
            <p:spPr>
              <a:xfrm>
                <a:off x="3491880" y="4058341"/>
                <a:ext cx="4610878" cy="396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𝑣𝑦𝑠𝑦𝑝𝑎𝑛</m:t>
                          </m:r>
                          <m:r>
                            <a:rPr lang="cs-CZ" i="1">
                              <a:latin typeface="Cambria Math"/>
                            </a:rPr>
                            <m:t>é </m:t>
                          </m:r>
                          <m:r>
                            <a:rPr lang="cs-CZ" i="1">
                              <a:latin typeface="Cambria Math"/>
                            </a:rPr>
                            <m:t>𝑝𝑙𝑜𝑐h𝑦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=25−12,56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6" name="Obdélník 2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1880" y="4058341"/>
                <a:ext cx="4610878" cy="396775"/>
              </a:xfrm>
              <a:prstGeom prst="rect">
                <a:avLst/>
              </a:prstGeom>
              <a:blipFill rotWithShape="1">
                <a:blip r:embed="rId5"/>
                <a:stretch>
                  <a:fillRect b="-769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Obdélník 26"/>
              <p:cNvSpPr/>
              <p:nvPr/>
            </p:nvSpPr>
            <p:spPr>
              <a:xfrm>
                <a:off x="3491880" y="4681761"/>
                <a:ext cx="2965299" cy="396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 </m:t>
                          </m:r>
                          <m:r>
                            <a:rPr lang="cs-CZ" i="1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𝑣𝑦𝑠𝑦𝑝𝑎𝑛</m:t>
                          </m:r>
                          <m:r>
                            <a:rPr lang="cs-CZ" i="1">
                              <a:latin typeface="Cambria Math"/>
                            </a:rPr>
                            <m:t>é </m:t>
                          </m:r>
                          <m:r>
                            <a:rPr lang="cs-CZ" i="1">
                              <a:latin typeface="Cambria Math"/>
                            </a:rPr>
                            <m:t>𝑝𝑙𝑜𝑐h𝑦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=12,44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7" name="Obdélník 2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1880" y="4681761"/>
                <a:ext cx="2965299" cy="396775"/>
              </a:xfrm>
              <a:prstGeom prst="rect">
                <a:avLst/>
              </a:prstGeom>
              <a:blipFill rotWithShape="1">
                <a:blip r:embed="rId6"/>
                <a:stretch>
                  <a:fillRect b="-769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Obdélník 27"/>
              <p:cNvSpPr/>
              <p:nvPr/>
            </p:nvSpPr>
            <p:spPr>
              <a:xfrm>
                <a:off x="3551883" y="3502670"/>
                <a:ext cx="2946256" cy="396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  <m:r>
                            <a:rPr lang="cs-CZ" i="1">
                              <a:latin typeface="Cambria Math"/>
                            </a:rPr>
                            <m:t>𝑦𝑠𝑦𝑝𝑎𝑛</m:t>
                          </m:r>
                          <m:r>
                            <a:rPr lang="cs-CZ" i="1">
                              <a:latin typeface="Cambria Math"/>
                            </a:rPr>
                            <m:t>é </m:t>
                          </m:r>
                          <m:r>
                            <a:rPr lang="cs-CZ" i="1">
                              <a:latin typeface="Cambria Math"/>
                            </a:rPr>
                            <m:t>𝑝𝑙𝑜𝑐h𝑦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𝜋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8" name="Obdélník 2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51883" y="3502670"/>
                <a:ext cx="2946256" cy="396775"/>
              </a:xfrm>
              <a:prstGeom prst="rect">
                <a:avLst/>
              </a:prstGeom>
              <a:blipFill rotWithShape="1">
                <a:blip r:embed="rId7"/>
                <a:stretch>
                  <a:fillRect b="-769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596532" y="5661248"/>
                <a:ext cx="448218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Obsah plochy vysypané pískem je 12,44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.</m:t>
                    </m:r>
                  </m:oMath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6532" y="5661248"/>
                <a:ext cx="4482180" cy="369332"/>
              </a:xfrm>
              <a:prstGeom prst="rect">
                <a:avLst/>
              </a:prstGeom>
              <a:blipFill rotWithShape="1">
                <a:blip r:embed="rId8"/>
                <a:stretch>
                  <a:fillRect l="-1224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1" name="Přímá spojnice 30"/>
          <p:cNvCxnSpPr/>
          <p:nvPr/>
        </p:nvCxnSpPr>
        <p:spPr>
          <a:xfrm flipH="1">
            <a:off x="596531" y="6030580"/>
            <a:ext cx="42401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4978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13" grpId="0" animBg="1"/>
      <p:bldP spid="15" grpId="0" animBg="1"/>
      <p:bldP spid="16" grpId="0" animBg="1"/>
      <p:bldP spid="21" grpId="0"/>
      <p:bldP spid="22" grpId="0"/>
      <p:bldP spid="24" grpId="0"/>
      <p:bldP spid="23" grpId="0"/>
      <p:bldP spid="26" grpId="0"/>
      <p:bldP spid="27" grpId="0"/>
      <p:bldP spid="28" grpId="0"/>
      <p:bldP spid="2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16957" y="250325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53268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Tato prezentace slouží k procvičení výpočtů obvodů a obsahů rovinných obrazců. Žák řeší úlohy z praxe s využitím vzorců pro výpočet obvodů a obsahů.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1. díl, 1. vydání 2002,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80-7196-253-8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48785" y="17728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9">
      <a:dk1>
        <a:sysClr val="windowText" lastClr="000000"/>
      </a:dk1>
      <a:lt1>
        <a:sysClr val="window" lastClr="FFFFFF"/>
      </a:lt1>
      <a:dk2>
        <a:srgbClr val="595959"/>
      </a:dk2>
      <a:lt2>
        <a:srgbClr val="DBF5F9"/>
      </a:lt2>
      <a:accent1>
        <a:srgbClr val="595959"/>
      </a:accent1>
      <a:accent2>
        <a:srgbClr val="595959"/>
      </a:accent2>
      <a:accent3>
        <a:srgbClr val="7F7F7F"/>
      </a:accent3>
      <a:accent4>
        <a:srgbClr val="F2F2F2"/>
      </a:accent4>
      <a:accent5>
        <a:srgbClr val="F2F2F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6569</TotalTime>
  <Words>942</Words>
  <Application>Microsoft Office PowerPoint</Application>
  <PresentationFormat>Předvádění na obrazovce (4:3)</PresentationFormat>
  <Paragraphs>119</Paragraphs>
  <Slides>10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479</cp:revision>
  <dcterms:created xsi:type="dcterms:W3CDTF">2013-01-11T17:11:37Z</dcterms:created>
  <dcterms:modified xsi:type="dcterms:W3CDTF">2014-09-29T07:32:44Z</dcterms:modified>
</cp:coreProperties>
</file>