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9" r:id="rId5"/>
    <p:sldId id="315" r:id="rId6"/>
    <p:sldId id="317" r:id="rId7"/>
    <p:sldId id="320" r:id="rId8"/>
    <p:sldId id="32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75" autoAdjust="0"/>
    <p:restoredTop sz="45115" autoAdjust="0"/>
  </p:normalViewPr>
  <p:slideViewPr>
    <p:cSldViewPr>
      <p:cViewPr>
        <p:scale>
          <a:sx n="77" d="100"/>
          <a:sy n="77" d="100"/>
        </p:scale>
        <p:origin x="-87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4.png"/><Relationship Id="rId18" Type="http://schemas.openxmlformats.org/officeDocument/2006/relationships/image" Target="../media/image39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2.png"/><Relationship Id="rId17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6.png"/><Relationship Id="rId19" Type="http://schemas.openxmlformats.org/officeDocument/2006/relationships/image" Target="../media/image40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png"/><Relationship Id="rId18" Type="http://schemas.openxmlformats.org/officeDocument/2006/relationships/image" Target="../media/image70.png"/><Relationship Id="rId3" Type="http://schemas.openxmlformats.org/officeDocument/2006/relationships/image" Target="../media/image360.png"/><Relationship Id="rId7" Type="http://schemas.openxmlformats.org/officeDocument/2006/relationships/image" Target="../media/image59.png"/><Relationship Id="rId12" Type="http://schemas.openxmlformats.org/officeDocument/2006/relationships/image" Target="../media/image64.png"/><Relationship Id="rId17" Type="http://schemas.openxmlformats.org/officeDocument/2006/relationships/image" Target="../media/image69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5" Type="http://schemas.openxmlformats.org/officeDocument/2006/relationships/image" Target="../media/image57.png"/><Relationship Id="rId15" Type="http://schemas.openxmlformats.org/officeDocument/2006/relationships/image" Target="../media/image6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Relationship Id="rId14" Type="http://schemas.openxmlformats.org/officeDocument/2006/relationships/image" Target="../media/image6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0" Type="http://schemas.openxmlformats.org/officeDocument/2006/relationships/image" Target="../media/image78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Výpočty obvodů a obsahů </a:t>
            </a:r>
            <a:r>
              <a:rPr lang="cs-CZ" sz="3200" b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rovinných obrazců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III-2-05-16_Planimetrie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518331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je pravidelný mnohoúhelník?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4348" y="2522513"/>
            <a:ext cx="799288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Pravidelný mnohoúhelník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má všechny strany a všechny vnitřní úhly shodné. Má-li pravidelný mnohoúhelník n stran, mluvíme o pravidelném n-úhelníku. (je-li n = 3 jedná se o rovnostranný trojúhelník, je-li n = 4 jedná se o čtverec).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3160" y="4581128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Při výpočtu obvodů a obsahů  pravidelných mnohoúhelníků využíváme toho, že každý pravidelný mnohoúhelník můžeme rozdělit na n shodných rovnoramenných  trojúhelníků, které se nepřekrývají a jejichž vrchol proti základně leží ve středu n-úhelníku.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0" grpId="0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8363" y="1493431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8320" y="1493431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 obsah pravidelného šestiúhelníku o straně a.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51326" y="2060848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64653" y="225926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899376" y="2996952"/>
            <a:ext cx="2119115" cy="1944216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>
            <a:stCxn id="11" idx="4"/>
            <a:endCxn id="11" idx="1"/>
          </p:cNvCxnSpPr>
          <p:nvPr/>
        </p:nvCxnSpPr>
        <p:spPr>
          <a:xfrm>
            <a:off x="1385430" y="2996952"/>
            <a:ext cx="1147007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11" idx="2"/>
            <a:endCxn id="11" idx="5"/>
          </p:cNvCxnSpPr>
          <p:nvPr/>
        </p:nvCxnSpPr>
        <p:spPr>
          <a:xfrm flipV="1">
            <a:off x="1385430" y="2996952"/>
            <a:ext cx="1147007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1" idx="3"/>
            <a:endCxn id="11" idx="0"/>
          </p:cNvCxnSpPr>
          <p:nvPr/>
        </p:nvCxnSpPr>
        <p:spPr>
          <a:xfrm>
            <a:off x="899376" y="3969060"/>
            <a:ext cx="21191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146283" y="491660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6283" y="4916604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331997" y="4941168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1997" y="4941168"/>
                <a:ext cx="40087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774587" y="3599728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4587" y="3599728"/>
                <a:ext cx="36869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792070" y="4941168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2070" y="4941168"/>
                <a:ext cx="37625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1235477" y="2628598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477" y="2628598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2377221" y="2628598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7221" y="2628598"/>
                <a:ext cx="40940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3018491" y="3784394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8491" y="3784394"/>
                <a:ext cx="40087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498497" y="3784394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497" y="3784394"/>
                <a:ext cx="40087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241345" y="2305432"/>
                <a:ext cx="561429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𝑃𝑟𝑎𝑣𝑖𝑑𝑒𝑙𝑛</m:t>
                      </m:r>
                      <m:r>
                        <a:rPr lang="cs-CZ" b="0" i="1" smtClean="0">
                          <a:latin typeface="Cambria Math"/>
                        </a:rPr>
                        <m:t>ý š</m:t>
                      </m:r>
                      <m:r>
                        <a:rPr lang="cs-CZ" b="0" i="1" smtClean="0">
                          <a:latin typeface="Cambria Math"/>
                        </a:rPr>
                        <m:t>𝑒𝑠𝑡𝑖</m:t>
                      </m:r>
                      <m:r>
                        <a:rPr lang="cs-CZ" b="0" i="1" smtClean="0">
                          <a:latin typeface="Cambria Math"/>
                        </a:rPr>
                        <m:t>ú</m:t>
                      </m:r>
                      <m:r>
                        <a:rPr lang="cs-CZ" b="0" i="1" smtClean="0">
                          <a:latin typeface="Cambria Math"/>
                        </a:rPr>
                        <m:t>h𝑒𝑙𝑛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𝑟𝑜𝑧𝑑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𝑙𝑒𝑛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6 </m:t>
                      </m:r>
                      <m:r>
                        <a:rPr lang="cs-CZ" b="0" i="1" smtClean="0">
                          <a:latin typeface="Cambria Math"/>
                        </a:rPr>
                        <m:t>𝑠h𝑜𝑑𝑛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</m:oMath>
                  </m:oMathPara>
                </a14:m>
                <a:endParaRPr lang="cs-CZ" b="0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rovnoramenných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𝑠𝑒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𝑠𝑝𝑜𝑙𝑒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𝑣𝑟𝑐h𝑜𝑙𝑒𝑚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1345" y="2305432"/>
                <a:ext cx="5614294" cy="646331"/>
              </a:xfrm>
              <a:prstGeom prst="rect">
                <a:avLst/>
              </a:prstGeom>
              <a:blipFill rotWithShape="1">
                <a:blip r:embed="rId11"/>
                <a:stretch>
                  <a:fillRect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218218" y="2998115"/>
                <a:ext cx="581986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𝑂𝑏𝑠𝑎h</m:t>
                      </m:r>
                      <m:r>
                        <a:rPr lang="cs-CZ" b="0" i="1" smtClean="0">
                          <a:latin typeface="Cambria Math"/>
                        </a:rPr>
                        <m:t> š</m:t>
                      </m:r>
                      <m:r>
                        <a:rPr lang="cs-CZ" b="0" i="1" smtClean="0">
                          <a:latin typeface="Cambria Math"/>
                        </a:rPr>
                        <m:t>𝑒𝑠𝑡𝑖</m:t>
                      </m:r>
                      <m:r>
                        <a:rPr lang="cs-CZ" b="0" i="1" smtClean="0">
                          <a:latin typeface="Cambria Math"/>
                        </a:rPr>
                        <m:t>ú</m:t>
                      </m:r>
                      <m:r>
                        <a:rPr lang="cs-CZ" b="0" i="1" smtClean="0">
                          <a:latin typeface="Cambria Math"/>
                        </a:rPr>
                        <m:t>h𝑒𝑙𝑛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𝑘𝑢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𝑣𝑦𝑝𝑜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𝑚𝑒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𝑡𝑎𝑘</m:t>
                      </m:r>
                      <m:r>
                        <a:rPr lang="cs-CZ" b="0" i="1" smtClean="0">
                          <a:latin typeface="Cambria Math"/>
                        </a:rPr>
                        <m:t>, ž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𝑣𝑦𝑝𝑜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𝑚𝑒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</m:t>
                      </m:r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𝑗𝑒𝑑𝑛𝑜h𝑜</m:t>
                      </m:r>
                      <m:r>
                        <a:rPr lang="cs-CZ" b="0" i="1" smtClean="0">
                          <a:latin typeface="Cambria Math"/>
                        </a:rPr>
                        <m:t> ∆,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𝑡𝑒𝑛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𝑣𝑦𝑛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𝑠𝑜𝑏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𝑒𝑠𝑡𝑖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8218" y="2998115"/>
                <a:ext cx="5819863" cy="646331"/>
              </a:xfrm>
              <a:prstGeom prst="rect">
                <a:avLst/>
              </a:prstGeom>
              <a:blipFill rotWithShape="1">
                <a:blip r:embed="rId12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Rovnoramenný trojúhelník 55"/>
          <p:cNvSpPr/>
          <p:nvPr/>
        </p:nvSpPr>
        <p:spPr>
          <a:xfrm>
            <a:off x="1385430" y="3963887"/>
            <a:ext cx="1147006" cy="977281"/>
          </a:xfrm>
          <a:prstGeom prst="triangle">
            <a:avLst>
              <a:gd name="adj" fmla="val 48605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1792070" y="4083195"/>
            <a:ext cx="747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3707904" y="3794333"/>
                <a:ext cx="16850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 :6=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794333"/>
                <a:ext cx="168507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Obdélník 68"/>
              <p:cNvSpPr/>
              <p:nvPr/>
            </p:nvSpPr>
            <p:spPr>
              <a:xfrm>
                <a:off x="1666224" y="4076107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9" name="Obdélník 6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6224" y="4076107"/>
                <a:ext cx="585417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Obdélník 69"/>
              <p:cNvSpPr/>
              <p:nvPr/>
            </p:nvSpPr>
            <p:spPr>
              <a:xfrm>
                <a:off x="1401796" y="4594724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0" name="Obdélník 6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1796" y="4594724"/>
                <a:ext cx="585417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Obdélník 70"/>
              <p:cNvSpPr/>
              <p:nvPr/>
            </p:nvSpPr>
            <p:spPr>
              <a:xfrm>
                <a:off x="1968813" y="4594724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1" name="Obdélník 7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8813" y="4594724"/>
                <a:ext cx="585417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1333074" y="4225392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074" y="4225392"/>
                <a:ext cx="376257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2261521" y="4247054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1521" y="4247054"/>
                <a:ext cx="37625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3707904" y="4759817"/>
                <a:ext cx="1287019" cy="673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4759817"/>
                <a:ext cx="1287019" cy="673261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3678346" y="4378247"/>
                <a:ext cx="13866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𝐴𝑆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𝐵𝑆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8346" y="4378247"/>
                <a:ext cx="1386662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Šipka doprava 75"/>
          <p:cNvSpPr/>
          <p:nvPr/>
        </p:nvSpPr>
        <p:spPr>
          <a:xfrm>
            <a:off x="5065008" y="4484832"/>
            <a:ext cx="288032" cy="15616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5518636" y="4367799"/>
                <a:ext cx="8350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8636" y="4367799"/>
                <a:ext cx="835037" cy="369332"/>
              </a:xfrm>
              <a:prstGeom prst="rect">
                <a:avLst/>
              </a:prstGeom>
              <a:blipFill rotWithShape="1">
                <a:blip r:embed="rId21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805057" y="5625363"/>
                <a:ext cx="5608780" cy="673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𝑐𝑒𝑙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h𝑜</m:t>
                      </m:r>
                      <m:r>
                        <a:rPr lang="cs-CZ" b="0" i="1" smtClean="0">
                          <a:latin typeface="Cambria Math"/>
                        </a:rPr>
                        <m:t> š</m:t>
                      </m:r>
                      <m:r>
                        <a:rPr lang="cs-CZ" b="0" i="1" smtClean="0">
                          <a:latin typeface="Cambria Math"/>
                        </a:rPr>
                        <m:t>𝑒𝑠𝑡𝑖</m:t>
                      </m:r>
                      <m:r>
                        <a:rPr lang="cs-CZ" b="0" i="1" smtClean="0">
                          <a:latin typeface="Cambria Math"/>
                        </a:rPr>
                        <m:t>ú</m:t>
                      </m:r>
                      <m:r>
                        <a:rPr lang="cs-CZ" b="0" i="1" smtClean="0">
                          <a:latin typeface="Cambria Math"/>
                        </a:rPr>
                        <m:t>h𝑒𝑙𝑛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𝑘𝑢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ra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057" y="5625363"/>
                <a:ext cx="5608780" cy="673261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0" name="Přímá spojnice 79"/>
          <p:cNvCxnSpPr/>
          <p:nvPr/>
        </p:nvCxnSpPr>
        <p:spPr>
          <a:xfrm flipH="1">
            <a:off x="899376" y="6381328"/>
            <a:ext cx="57608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Šipka doprava 80"/>
          <p:cNvSpPr/>
          <p:nvPr/>
        </p:nvSpPr>
        <p:spPr>
          <a:xfrm>
            <a:off x="6415470" y="4499191"/>
            <a:ext cx="288032" cy="15616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6746336" y="4410058"/>
                <a:ext cx="21181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∆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𝑟𝑜𝑣𝑛𝑜𝑠𝑡𝑟𝑎𝑛𝑛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6336" y="4410058"/>
                <a:ext cx="2118144" cy="369332"/>
              </a:xfrm>
              <a:prstGeom prst="rect">
                <a:avLst/>
              </a:prstGeom>
              <a:blipFill rotWithShape="1">
                <a:blip r:embed="rId2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6301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 animBg="1"/>
      <p:bldP spid="31" grpId="0"/>
      <p:bldP spid="34" grpId="0"/>
      <p:bldP spid="37" grpId="0"/>
      <p:bldP spid="46" grpId="0"/>
      <p:bldP spid="60" grpId="0"/>
      <p:bldP spid="62" grpId="0"/>
      <p:bldP spid="63" grpId="0"/>
      <p:bldP spid="64" grpId="0"/>
      <p:bldP spid="48" grpId="0"/>
      <p:bldP spid="49" grpId="0"/>
      <p:bldP spid="56" grpId="0" animBg="1"/>
      <p:bldP spid="67" grpId="0"/>
      <p:bldP spid="67" grpId="1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 animBg="1"/>
      <p:bldP spid="77" grpId="0"/>
      <p:bldP spid="78" grpId="0"/>
      <p:bldP spid="81" grpId="0" animBg="1"/>
      <p:bldP spid="8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832" y="164920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04072" y="1510705"/>
                <a:ext cx="740037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Z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hon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á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tvar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pravideln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ho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p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ti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ú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heln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ku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,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jeho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ž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strana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á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d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lku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1,2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. </m:t>
                      </m:r>
                    </m:oMath>
                  </m:oMathPara>
                </a14:m>
                <a:endParaRPr lang="cs-CZ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Ur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ete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jeho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obsah</m:t>
                      </m:r>
                      <m:r>
                        <a:rPr lang="cs-CZ" b="0" i="0" smtClean="0">
                          <a:latin typeface="Cambria Math"/>
                          <a:cs typeface="Times New Roman" panose="02020603050405020304" pitchFamily="18" charset="0"/>
                        </a:rPr>
                        <m:t>.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072" y="1510705"/>
                <a:ext cx="7400375" cy="646331"/>
              </a:xfrm>
              <a:prstGeom prst="rect">
                <a:avLst/>
              </a:prstGeom>
              <a:blipFill rotWithShape="1">
                <a:blip r:embed="rId3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449832" y="2208521"/>
            <a:ext cx="8010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23528" y="220852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Pravidelný pětiúhelník 5"/>
          <p:cNvSpPr/>
          <p:nvPr/>
        </p:nvSpPr>
        <p:spPr>
          <a:xfrm>
            <a:off x="1475656" y="2577853"/>
            <a:ext cx="2016224" cy="2147291"/>
          </a:xfrm>
          <a:prstGeom prst="pent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088467" y="4733110"/>
                <a:ext cx="79060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1,2 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8467" y="4733110"/>
                <a:ext cx="79060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3203848" y="4005064"/>
                <a:ext cx="79060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1,2 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4005064"/>
                <a:ext cx="79060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971600" y="3984521"/>
                <a:ext cx="79060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1,2 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984521"/>
                <a:ext cx="79060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2808547" y="2577853"/>
                <a:ext cx="79060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1,2 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8547" y="2577853"/>
                <a:ext cx="79060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1291474" y="2716189"/>
                <a:ext cx="79060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1,2 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  <a:cs typeface="Times New Roman" panose="02020603050405020304" pitchFamily="18" charset="0"/>
                        </a:rPr>
                        <m:t>m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1474" y="2716189"/>
                <a:ext cx="79060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ál 8"/>
          <p:cNvSpPr/>
          <p:nvPr/>
        </p:nvSpPr>
        <p:spPr>
          <a:xfrm>
            <a:off x="2460908" y="3740938"/>
            <a:ext cx="45719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9" idx="4"/>
          </p:cNvCxnSpPr>
          <p:nvPr/>
        </p:nvCxnSpPr>
        <p:spPr>
          <a:xfrm flipH="1" flipV="1">
            <a:off x="2482485" y="2587087"/>
            <a:ext cx="1283" cy="12258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6" idx="1"/>
            <a:endCxn id="9" idx="6"/>
          </p:cNvCxnSpPr>
          <p:nvPr/>
        </p:nvCxnSpPr>
        <p:spPr>
          <a:xfrm>
            <a:off x="1475658" y="3398043"/>
            <a:ext cx="1030969" cy="3788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9" idx="2"/>
            <a:endCxn id="6" idx="5"/>
          </p:cNvCxnSpPr>
          <p:nvPr/>
        </p:nvCxnSpPr>
        <p:spPr>
          <a:xfrm flipV="1">
            <a:off x="2460908" y="3398043"/>
            <a:ext cx="1030970" cy="3788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endCxn id="6" idx="4"/>
          </p:cNvCxnSpPr>
          <p:nvPr/>
        </p:nvCxnSpPr>
        <p:spPr>
          <a:xfrm>
            <a:off x="2482485" y="3788935"/>
            <a:ext cx="624329" cy="9362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9" idx="3"/>
            <a:endCxn id="6" idx="2"/>
          </p:cNvCxnSpPr>
          <p:nvPr/>
        </p:nvCxnSpPr>
        <p:spPr>
          <a:xfrm flipH="1">
            <a:off x="1860722" y="3802401"/>
            <a:ext cx="606881" cy="9227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2113794" y="3651498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3794" y="3651498"/>
                <a:ext cx="36869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TextovéPole 49"/>
          <p:cNvSpPr txBox="1"/>
          <p:nvPr/>
        </p:nvSpPr>
        <p:spPr>
          <a:xfrm>
            <a:off x="2082075" y="36514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1860722" y="3776942"/>
            <a:ext cx="1246092" cy="956168"/>
          </a:xfrm>
          <a:prstGeom prst="triangle">
            <a:avLst>
              <a:gd name="adj" fmla="val 49285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355976" y="2690400"/>
                <a:ext cx="16850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 :5=72°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690400"/>
                <a:ext cx="1685077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>
            <a:stCxn id="10" idx="0"/>
            <a:endCxn id="7" idx="0"/>
          </p:cNvCxnSpPr>
          <p:nvPr/>
        </p:nvCxnSpPr>
        <p:spPr>
          <a:xfrm>
            <a:off x="2474858" y="3776942"/>
            <a:ext cx="8910" cy="956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266806" y="4263770"/>
                <a:ext cx="31098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6806" y="4263770"/>
                <a:ext cx="310983" cy="27699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491246" y="4456111"/>
                <a:ext cx="58964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0,6 </m:t>
                      </m:r>
                      <m:r>
                        <a:rPr lang="cs-CZ" sz="12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1246" y="4456111"/>
                <a:ext cx="589649" cy="27699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357783" y="3998521"/>
                <a:ext cx="45076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36</m:t>
                      </m:r>
                      <m:r>
                        <a:rPr lang="cs-CZ" sz="12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7783" y="3998521"/>
                <a:ext cx="450764" cy="27699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192796" y="3952354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2796" y="3952354"/>
                <a:ext cx="585417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05371" y="3150997"/>
                <a:ext cx="1479058" cy="6128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𝑡𝑔</m:t>
                      </m:r>
                      <m:r>
                        <a:rPr lang="cs-CZ" b="0" i="1" smtClean="0">
                          <a:latin typeface="Cambria Math"/>
                        </a:rPr>
                        <m:t> 36°=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5371" y="3150997"/>
                <a:ext cx="1479058" cy="61286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Šipka doprava 30"/>
          <p:cNvSpPr/>
          <p:nvPr/>
        </p:nvSpPr>
        <p:spPr>
          <a:xfrm>
            <a:off x="5867172" y="3409908"/>
            <a:ext cx="288032" cy="15616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170766" y="3150997"/>
                <a:ext cx="2289666" cy="6613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𝑡𝑔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36°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=0,83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0766" y="3150997"/>
                <a:ext cx="2289666" cy="66133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419100" y="3847860"/>
                <a:ext cx="378052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∙0,83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=0,498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100" y="3847860"/>
                <a:ext cx="3780522" cy="61093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455132" y="4594610"/>
                <a:ext cx="32942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=5∙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=5∙0,498≐2,5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5132" y="4594610"/>
                <a:ext cx="3294299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62286" y="5589240"/>
                <a:ext cx="283686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záhonu je 2,5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2286" y="5589240"/>
                <a:ext cx="2836862" cy="369332"/>
              </a:xfrm>
              <a:prstGeom prst="rect">
                <a:avLst/>
              </a:prstGeom>
              <a:blipFill rotWithShape="1">
                <a:blip r:embed="rId20"/>
                <a:stretch>
                  <a:fillRect l="-172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27"/>
          <p:cNvCxnSpPr/>
          <p:nvPr/>
        </p:nvCxnSpPr>
        <p:spPr>
          <a:xfrm>
            <a:off x="821836" y="5968129"/>
            <a:ext cx="2382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358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6" grpId="0" animBg="1"/>
      <p:bldP spid="7" grpId="0"/>
      <p:bldP spid="22" grpId="0"/>
      <p:bldP spid="23" grpId="0"/>
      <p:bldP spid="24" grpId="0"/>
      <p:bldP spid="25" grpId="0"/>
      <p:bldP spid="9" grpId="0" animBg="1"/>
      <p:bldP spid="49" grpId="0"/>
      <p:bldP spid="50" grpId="0"/>
      <p:bldP spid="10" grpId="0" animBg="1"/>
      <p:bldP spid="11" grpId="0"/>
      <p:bldP spid="16" grpId="0"/>
      <p:bldP spid="16" grpId="1"/>
      <p:bldP spid="17" grpId="0"/>
      <p:bldP spid="31" grpId="0" animBg="1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591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Kolik procent obsahu pravidelného šestiúhelníku tvoří obsah jemu vepsaného kruhu. Poloměr vepsaného kruhu je 3,5 dm.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195249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80507" y="229893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855464" y="2785956"/>
            <a:ext cx="1455189" cy="14401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754966" y="2785956"/>
            <a:ext cx="1656184" cy="144016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558026" y="348629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1580885" y="3509158"/>
            <a:ext cx="0" cy="7169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513024" y="3677147"/>
                <a:ext cx="67941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3,5 </m:t>
                      </m:r>
                      <m:r>
                        <a:rPr lang="cs-CZ" sz="12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3024" y="3677147"/>
                <a:ext cx="679417" cy="276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954794" y="2957787"/>
                <a:ext cx="35700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3,5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=38,465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4794" y="2957787"/>
                <a:ext cx="3570016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estiúhelník 19"/>
          <p:cNvSpPr/>
          <p:nvPr/>
        </p:nvSpPr>
        <p:spPr>
          <a:xfrm>
            <a:off x="806014" y="4725144"/>
            <a:ext cx="1656184" cy="1440160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1173278" y="5445224"/>
            <a:ext cx="899827" cy="720080"/>
          </a:xfrm>
          <a:prstGeom prst="triangle">
            <a:avLst>
              <a:gd name="adj" fmla="val 5156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19" idx="0"/>
            <a:endCxn id="19" idx="3"/>
          </p:cNvCxnSpPr>
          <p:nvPr/>
        </p:nvCxnSpPr>
        <p:spPr>
          <a:xfrm>
            <a:off x="1637256" y="5445224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092452" y="5805264"/>
                <a:ext cx="67941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3,5 </m:t>
                      </m:r>
                      <m:r>
                        <a:rPr lang="cs-CZ" sz="12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2452" y="5805264"/>
                <a:ext cx="679417" cy="276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235979" y="3300266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979" y="3300266"/>
                <a:ext cx="36869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328678" y="5157192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8678" y="5157192"/>
                <a:ext cx="36869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751369" y="5506618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1369" y="5506618"/>
                <a:ext cx="37625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664603" y="6165304"/>
                <a:ext cx="311880" cy="4073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4603" y="6165304"/>
                <a:ext cx="311880" cy="40735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>
            <a:stCxn id="20" idx="4"/>
          </p:cNvCxnSpPr>
          <p:nvPr/>
        </p:nvCxnSpPr>
        <p:spPr>
          <a:xfrm>
            <a:off x="1166054" y="4725144"/>
            <a:ext cx="498549" cy="781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20" idx="5"/>
            <a:endCxn id="19" idx="0"/>
          </p:cNvCxnSpPr>
          <p:nvPr/>
        </p:nvCxnSpPr>
        <p:spPr>
          <a:xfrm flipH="1">
            <a:off x="1637256" y="4725144"/>
            <a:ext cx="46490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20" idx="3"/>
            <a:endCxn id="20" idx="0"/>
          </p:cNvCxnSpPr>
          <p:nvPr/>
        </p:nvCxnSpPr>
        <p:spPr>
          <a:xfrm>
            <a:off x="806014" y="5445224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041719" y="3995772"/>
                <a:ext cx="1997855" cy="6195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3,5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1719" y="3995772"/>
                <a:ext cx="1997855" cy="61959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041719" y="4614227"/>
                <a:ext cx="186294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+12,25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1719" y="4614227"/>
                <a:ext cx="1862946" cy="6463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041719" y="5284306"/>
                <a:ext cx="11696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1719" y="5284306"/>
                <a:ext cx="116967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042437" y="5757432"/>
                <a:ext cx="11881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=4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2437" y="5757432"/>
                <a:ext cx="118814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5518595" y="3998850"/>
                <a:ext cx="2518766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∙3,5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=42</m:t>
                      </m:r>
                      <m:sSup>
                        <m:sSupPr>
                          <m:ctrlPr>
                            <a:rPr lang="cs-CZ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dirty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i="1" dirty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8595" y="3998850"/>
                <a:ext cx="2518766" cy="61651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473456" y="4688997"/>
                <a:ext cx="22997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100 %………</m:t>
                      </m:r>
                      <m:r>
                        <a:rPr lang="cs-CZ" i="1">
                          <a:latin typeface="Cambria Math"/>
                        </a:rPr>
                        <m:t>42</m:t>
                      </m:r>
                      <m:sSup>
                        <m:sSupPr>
                          <m:ctrlPr>
                            <a:rPr lang="cs-CZ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dirty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i="1" dirty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3456" y="4688997"/>
                <a:ext cx="229973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752524" y="5075892"/>
                <a:ext cx="24814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%………38,465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2524" y="5075892"/>
                <a:ext cx="2481449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 flipH="1">
            <a:off x="5473456" y="5445224"/>
            <a:ext cx="2865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Obdélník 47"/>
              <p:cNvSpPr/>
              <p:nvPr/>
            </p:nvSpPr>
            <p:spPr>
              <a:xfrm>
                <a:off x="5396363" y="5445224"/>
                <a:ext cx="2899127" cy="61651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38,465</m:t>
                          </m:r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42</m:t>
                          </m:r>
                        </m:den>
                      </m:f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=91,6 %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Obdélník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6363" y="5445224"/>
                <a:ext cx="2899127" cy="61651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TextovéPole 48"/>
          <p:cNvSpPr txBox="1"/>
          <p:nvPr/>
        </p:nvSpPr>
        <p:spPr>
          <a:xfrm>
            <a:off x="2462198" y="6203328"/>
            <a:ext cx="618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 kruhu tvoří 91,6 % obsahu opsaného šestiúhelníku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1" name="Přímá spojnice 50"/>
          <p:cNvCxnSpPr/>
          <p:nvPr/>
        </p:nvCxnSpPr>
        <p:spPr>
          <a:xfrm flipH="1">
            <a:off x="2411150" y="6572660"/>
            <a:ext cx="5523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78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7" grpId="0" animBg="1"/>
      <p:bldP spid="8" grpId="0" animBg="1"/>
      <p:bldP spid="9" grpId="0" animBg="1"/>
      <p:bldP spid="17" grpId="0"/>
      <p:bldP spid="18" grpId="0"/>
      <p:bldP spid="20" grpId="0" animBg="1"/>
      <p:bldP spid="19" grpId="0" animBg="1"/>
      <p:bldP spid="23" grpId="0"/>
      <p:bldP spid="24" grpId="0"/>
      <p:bldP spid="26" grpId="0"/>
      <p:bldP spid="27" grpId="0"/>
      <p:bldP spid="28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8" grpId="0"/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6099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6545" y="1422704"/>
                <a:ext cx="716790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Jakou hmotnost má 200 součástek tvaru pravidelného desetiúhelníku o straně 2 cm, je-li hmotnost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plechu, z něhož jsou vyrobeny 24 kg?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6545" y="1422704"/>
                <a:ext cx="7167902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80" t="-4717" r="-765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76733" y="2085971"/>
            <a:ext cx="79077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76733" y="20968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Desetiúhelník 5"/>
          <p:cNvSpPr/>
          <p:nvPr/>
        </p:nvSpPr>
        <p:spPr>
          <a:xfrm>
            <a:off x="702797" y="2689977"/>
            <a:ext cx="2591359" cy="2664296"/>
          </a:xfrm>
          <a:prstGeom prst="dec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597823" y="2683958"/>
            <a:ext cx="800773" cy="2664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6" idx="5"/>
          </p:cNvCxnSpPr>
          <p:nvPr/>
        </p:nvCxnSpPr>
        <p:spPr>
          <a:xfrm flipH="1">
            <a:off x="950250" y="3194039"/>
            <a:ext cx="2096453" cy="16513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6" idx="2"/>
          </p:cNvCxnSpPr>
          <p:nvPr/>
        </p:nvCxnSpPr>
        <p:spPr>
          <a:xfrm>
            <a:off x="949717" y="3194039"/>
            <a:ext cx="2096986" cy="16513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6" idx="4"/>
          </p:cNvCxnSpPr>
          <p:nvPr/>
        </p:nvCxnSpPr>
        <p:spPr>
          <a:xfrm flipH="1">
            <a:off x="1598090" y="2689977"/>
            <a:ext cx="800507" cy="26642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6" idx="6"/>
            <a:endCxn id="6" idx="1"/>
          </p:cNvCxnSpPr>
          <p:nvPr/>
        </p:nvCxnSpPr>
        <p:spPr>
          <a:xfrm>
            <a:off x="702797" y="4022125"/>
            <a:ext cx="25913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1763781" y="5348248"/>
            <a:ext cx="48923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cm</a:t>
            </a:r>
            <a:endParaRPr lang="cs-CZ" sz="1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844523" y="3641327"/>
                <a:ext cx="307905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4523" y="3641327"/>
                <a:ext cx="307905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Rovnoramenný trojúhelník 22"/>
          <p:cNvSpPr/>
          <p:nvPr/>
        </p:nvSpPr>
        <p:spPr>
          <a:xfrm>
            <a:off x="1597824" y="4035102"/>
            <a:ext cx="796652" cy="1326123"/>
          </a:xfrm>
          <a:prstGeom prst="triangl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060046" y="2666727"/>
                <a:ext cx="13090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=10∙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0046" y="2666727"/>
                <a:ext cx="130907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331062" y="2281546"/>
                <a:ext cx="39992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𝑃𝑙𝑜𝑐h𝑎</m:t>
                    </m:r>
                    <m:r>
                      <a:rPr lang="cs-CZ" b="0" i="1" smtClean="0">
                        <a:latin typeface="Cambria Math"/>
                      </a:rPr>
                      <m:t>  1</m:t>
                    </m:r>
                    <m:r>
                      <a:rPr lang="cs-CZ" b="0" i="1" smtClean="0">
                        <a:latin typeface="Cambria Math"/>
                      </a:rPr>
                      <m:t>𝑠𝑜𝑢</m:t>
                    </m:r>
                    <m:r>
                      <a:rPr lang="cs-CZ" b="0" i="1" smtClean="0">
                        <a:latin typeface="Cambria Math"/>
                      </a:rPr>
                      <m:t>čá</m:t>
                    </m:r>
                    <m:r>
                      <a:rPr lang="cs-CZ" b="0" i="1" smtClean="0">
                        <a:latin typeface="Cambria Math"/>
                      </a:rPr>
                      <m:t>𝑠𝑡𝑘𝑦</m:t>
                    </m:r>
                    <m:r>
                      <a:rPr lang="cs-CZ" b="0" i="1" smtClean="0">
                        <a:latin typeface="Cambria Math"/>
                      </a:rPr>
                      <m:t> (</m:t>
                    </m:r>
                    <m:r>
                      <a:rPr lang="cs-CZ" b="0" i="1" smtClean="0">
                        <a:latin typeface="Cambria Math"/>
                      </a:rPr>
                      <m:t>𝑑𝑒𝑠𝑒𝑡𝑖</m:t>
                    </m:r>
                    <m:r>
                      <a:rPr lang="cs-CZ" b="0" i="1" smtClean="0">
                        <a:latin typeface="Cambria Math"/>
                      </a:rPr>
                      <m:t>ú</m:t>
                    </m:r>
                    <m:r>
                      <a:rPr lang="cs-CZ" b="0" i="1" smtClean="0">
                        <a:latin typeface="Cambria Math"/>
                      </a:rPr>
                      <m:t>h𝑒𝑙𝑛</m:t>
                    </m:r>
                    <m:r>
                      <a:rPr lang="cs-CZ" b="0" i="1" smtClean="0">
                        <a:latin typeface="Cambria Math"/>
                      </a:rPr>
                      <m:t>í</m:t>
                    </m:r>
                    <m:r>
                      <a:rPr lang="cs-CZ" b="0" i="1" smtClean="0">
                        <a:latin typeface="Cambria Math"/>
                      </a:rPr>
                      <m:t>𝑘𝑢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/>
                  <a:t>:</a:t>
                </a:r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062" y="2281546"/>
                <a:ext cx="3999236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8197" r="-45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010196" y="3112054"/>
                <a:ext cx="17139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°:10=36°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0196" y="3112054"/>
                <a:ext cx="171393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1770768" y="4386894"/>
                <a:ext cx="450764" cy="27699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i="1">
                          <a:latin typeface="Cambria Math"/>
                          <a:ea typeface="Cambria Math"/>
                        </a:rPr>
                        <m:t>36°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0768" y="4386894"/>
                <a:ext cx="450764" cy="27699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>
            <a:endCxn id="23" idx="3"/>
          </p:cNvCxnSpPr>
          <p:nvPr/>
        </p:nvCxnSpPr>
        <p:spPr>
          <a:xfrm>
            <a:off x="1992727" y="4046046"/>
            <a:ext cx="3423" cy="13151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770768" y="4922225"/>
                <a:ext cx="31098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0768" y="4922225"/>
                <a:ext cx="310983" cy="2769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868280" y="4568437"/>
                <a:ext cx="45076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18</m:t>
                      </m:r>
                      <m:r>
                        <a:rPr lang="cs-CZ" sz="12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8280" y="4568437"/>
                <a:ext cx="450764" cy="27699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995935" y="3473396"/>
                <a:ext cx="1306255" cy="6128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𝑡𝑔</m:t>
                      </m:r>
                      <m:r>
                        <a:rPr lang="cs-CZ" b="0" i="1" smtClean="0">
                          <a:latin typeface="Cambria Math"/>
                        </a:rPr>
                        <m:t> 18°=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5" y="3473396"/>
                <a:ext cx="1306255" cy="61286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Šipka doprava 34"/>
          <p:cNvSpPr/>
          <p:nvPr/>
        </p:nvSpPr>
        <p:spPr>
          <a:xfrm>
            <a:off x="5444647" y="3755788"/>
            <a:ext cx="179228" cy="138500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724127" y="3473396"/>
                <a:ext cx="2267224" cy="6613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𝑡𝑔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18°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=3,1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7" y="3473396"/>
                <a:ext cx="2267224" cy="66133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995935" y="4115365"/>
                <a:ext cx="268733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∙3,1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=31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5" y="4115365"/>
                <a:ext cx="2687339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389166" y="4682581"/>
                <a:ext cx="25197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𝑃𝑙𝑜𝑐h𝑎</m:t>
                      </m:r>
                      <m:r>
                        <a:rPr lang="cs-CZ" b="0" i="1" smtClean="0">
                          <a:latin typeface="Cambria Math"/>
                        </a:rPr>
                        <m:t> 200 </m:t>
                      </m:r>
                      <m:r>
                        <a:rPr lang="cs-CZ" b="0" i="1" smtClean="0">
                          <a:latin typeface="Cambria Math"/>
                        </a:rPr>
                        <m:t>𝑠𝑜𝑢</m:t>
                      </m:r>
                      <m:r>
                        <a:rPr lang="cs-CZ" b="0" i="1" smtClean="0">
                          <a:latin typeface="Cambria Math"/>
                        </a:rPr>
                        <m:t>čá</m:t>
                      </m:r>
                      <m:r>
                        <a:rPr lang="cs-CZ" b="0" i="1" smtClean="0">
                          <a:latin typeface="Cambria Math"/>
                        </a:rPr>
                        <m:t>𝑠𝑡𝑒𝑘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9166" y="4682581"/>
                <a:ext cx="251979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057415" y="5014558"/>
                <a:ext cx="34626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200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∙31=6 200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=0,62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7415" y="5014558"/>
                <a:ext cx="3462615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733337" y="5498747"/>
                <a:ext cx="17290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dirty="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m:t>1 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……….</a:t>
                </a:r>
                <a:r>
                  <a:rPr lang="cs-CZ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24 kg</a:t>
                </a:r>
                <a:endParaRPr lang="cs-CZ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3337" y="5498747"/>
                <a:ext cx="1729063" cy="369332"/>
              </a:xfrm>
              <a:prstGeom prst="rect">
                <a:avLst/>
              </a:prstGeom>
              <a:blipFill rotWithShape="1">
                <a:blip r:embed="rId16"/>
                <a:stretch>
                  <a:fillRect t="-9836" r="-2465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319044" y="5836622"/>
                <a:ext cx="22097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0,62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………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9044" y="5836622"/>
                <a:ext cx="2209707" cy="369332"/>
              </a:xfrm>
              <a:prstGeom prst="rect">
                <a:avLst/>
              </a:prstGeom>
              <a:blipFill rotWithShape="1">
                <a:blip r:embed="rId1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 flipH="1">
            <a:off x="2398596" y="6205954"/>
            <a:ext cx="24380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394476" y="6219802"/>
                <a:ext cx="2709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=0,62∙24=14,88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4476" y="6219802"/>
                <a:ext cx="2709140" cy="369332"/>
              </a:xfrm>
              <a:prstGeom prst="rect">
                <a:avLst/>
              </a:prstGeom>
              <a:blipFill rotWithShape="1">
                <a:blip r:embed="rId1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5136800" y="6205954"/>
            <a:ext cx="3747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200 součástek má </a:t>
            </a:r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hmotnost 14,88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kg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5136800" y="6575286"/>
            <a:ext cx="35396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24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6" grpId="0" animBg="1"/>
      <p:bldP spid="21" grpId="0"/>
      <p:bldP spid="22" grpId="0"/>
      <p:bldP spid="23" grpId="0" animBg="1"/>
      <p:bldP spid="24" grpId="0"/>
      <p:bldP spid="26" grpId="0"/>
      <p:bldP spid="27" grpId="0"/>
      <p:bldP spid="28" grpId="0"/>
      <p:bldP spid="28" grpId="1"/>
      <p:bldP spid="34" grpId="0"/>
      <p:bldP spid="35" grpId="0" animBg="1"/>
      <p:bldP spid="36" grpId="0"/>
      <p:bldP spid="37" grpId="0"/>
      <p:bldP spid="39" grpId="0"/>
      <p:bldP spid="40" grpId="0"/>
      <p:bldP spid="41" grpId="0"/>
      <p:bldP spid="44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3199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6099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379009"/>
            <a:ext cx="65918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Půdorys věže je pravidelný šestiúhelník o straně  délky 5m. Vypočtěte výměru parku kolem věže a délku jeho oplocení, má-li park rovněž tvar pravidelného šestiúhelníku s šestinásobnou  délkou strany a stojí-li věž v jeho středu.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11071" y="2585388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11071" y="267689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1835696" y="3933056"/>
            <a:ext cx="1008112" cy="864096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965371" y="3176972"/>
            <a:ext cx="2748761" cy="2376264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99942" y="4797152"/>
            <a:ext cx="4796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5m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965707" y="5553236"/>
                <a:ext cx="7480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5707" y="5553236"/>
                <a:ext cx="74809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069528" y="3136560"/>
                <a:ext cx="17965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𝑙𝑘𝑎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𝑜𝑝𝑙𝑜𝑐𝑒𝑛</m:t>
                      </m:r>
                      <m:r>
                        <a:rPr lang="cs-CZ" b="0" i="1" smtClean="0"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9528" y="3136560"/>
                <a:ext cx="1796517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012160" y="3136560"/>
                <a:ext cx="21525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=6∙30=180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3136560"/>
                <a:ext cx="215257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099005" y="3566646"/>
                <a:ext cx="17767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𝑟𝑎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𝑝𝑎𝑟𝑘𝑢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005" y="3566646"/>
                <a:ext cx="1776705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012160" y="3563724"/>
                <a:ext cx="13785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3563724"/>
                <a:ext cx="137851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099005" y="3921877"/>
                <a:ext cx="2812437" cy="673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=2 338,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005" y="3921877"/>
                <a:ext cx="2812437" cy="67326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99005" y="4595138"/>
                <a:ext cx="2359299" cy="673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=65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005" y="4595138"/>
                <a:ext cx="2359299" cy="67326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54782" y="5368570"/>
                <a:ext cx="29726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=2 338−65=2 273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4782" y="5368570"/>
                <a:ext cx="297267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79998" y="6021288"/>
                <a:ext cx="650476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Výměra parku kolem věže je 2 273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 délka oplocení je 180 m</a:t>
                </a:r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998" y="6021288"/>
                <a:ext cx="6504765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843"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779998" y="6390620"/>
            <a:ext cx="64474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978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7" grpId="0" animBg="1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6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výpočtů obvodů a obsahů rovinných obrazců. Žák řeší úlohy z praxe s využitím vzorců pro výpočet obvodů a obsahů.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6884</TotalTime>
  <Words>961</Words>
  <Application>Microsoft Office PowerPoint</Application>
  <PresentationFormat>Předvádění na obrazovce (4:3)</PresentationFormat>
  <Paragraphs>136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509</cp:revision>
  <dcterms:created xsi:type="dcterms:W3CDTF">2013-01-11T17:11:37Z</dcterms:created>
  <dcterms:modified xsi:type="dcterms:W3CDTF">2014-09-29T07:32:30Z</dcterms:modified>
</cp:coreProperties>
</file>