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3"/>
  </p:notesMasterIdLst>
  <p:sldIdLst>
    <p:sldId id="256" r:id="rId2"/>
    <p:sldId id="257" r:id="rId3"/>
    <p:sldId id="308" r:id="rId4"/>
    <p:sldId id="337" r:id="rId5"/>
    <p:sldId id="338" r:id="rId6"/>
    <p:sldId id="339" r:id="rId7"/>
    <p:sldId id="340" r:id="rId8"/>
    <p:sldId id="341" r:id="rId9"/>
    <p:sldId id="342" r:id="rId10"/>
    <p:sldId id="343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74727"/>
    <a:srgbClr val="FF00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75" autoAdjust="0"/>
    <p:restoredTop sz="98224" autoAdjust="0"/>
  </p:normalViewPr>
  <p:slideViewPr>
    <p:cSldViewPr>
      <p:cViewPr>
        <p:scale>
          <a:sx n="100" d="100"/>
          <a:sy n="100" d="100"/>
        </p:scale>
        <p:origin x="-210" y="10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0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10.png"/><Relationship Id="rId9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18" Type="http://schemas.openxmlformats.org/officeDocument/2006/relationships/image" Target="../media/image4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17" Type="http://schemas.openxmlformats.org/officeDocument/2006/relationships/image" Target="../media/image42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41.png"/><Relationship Id="rId20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5" Type="http://schemas.openxmlformats.org/officeDocument/2006/relationships/image" Target="../media/image40.png"/><Relationship Id="rId10" Type="http://schemas.openxmlformats.org/officeDocument/2006/relationships/image" Target="../media/image35.png"/><Relationship Id="rId19" Type="http://schemas.openxmlformats.org/officeDocument/2006/relationships/image" Target="../media/image44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Relationship Id="rId14" Type="http://schemas.openxmlformats.org/officeDocument/2006/relationships/image" Target="../media/image3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4.jpeg"/><Relationship Id="rId7" Type="http://schemas.openxmlformats.org/officeDocument/2006/relationships/image" Target="../media/image5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3547" y="3516620"/>
            <a:ext cx="568863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Vzájemná poloha přímky a kružnice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III-2-05-17_Planimetrie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02. 2014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700672"/>
            <a:ext cx="5780987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Vzájemná poloha přímky a kružnice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84593" y="1772816"/>
            <a:ext cx="72362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V rovině mohou nastat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tři různé vzájemné polohy kružnice </a:t>
            </a:r>
            <a:r>
              <a:rPr lang="cs-CZ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přímky </a:t>
            </a:r>
            <a:r>
              <a:rPr lang="cs-CZ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Podobně jako u vzájemné polohy dvou přímek je rozlišujeme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podle toho, kolik mají společných bodů.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Mohou nastat tyto případy: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nemají žádný společný bod, mají jeden společný bod nebo mají dva společné body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4" name="Ovál 3"/>
          <p:cNvSpPr/>
          <p:nvPr/>
        </p:nvSpPr>
        <p:spPr>
          <a:xfrm>
            <a:off x="3347864" y="3861048"/>
            <a:ext cx="2160240" cy="21602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161221" y="3834140"/>
                <a:ext cx="3757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1221" y="3834140"/>
                <a:ext cx="375744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 flipH="1">
            <a:off x="1835696" y="3356992"/>
            <a:ext cx="1944216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347864" y="3172326"/>
                <a:ext cx="3734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3172326"/>
                <a:ext cx="373436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8"/>
          <p:cNvCxnSpPr/>
          <p:nvPr/>
        </p:nvCxnSpPr>
        <p:spPr>
          <a:xfrm>
            <a:off x="4438157" y="3356992"/>
            <a:ext cx="1429987" cy="2304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402741" y="3141226"/>
                <a:ext cx="3545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2741" y="3141226"/>
                <a:ext cx="35452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 flipV="1">
            <a:off x="4357765" y="4837623"/>
            <a:ext cx="152399" cy="1157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345802" y="4850035"/>
            <a:ext cx="164363" cy="1033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142941" y="4526180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2941" y="4526180"/>
                <a:ext cx="36869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>
            <a:off x="2807804" y="5445224"/>
            <a:ext cx="2268252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951557" y="5543944"/>
                <a:ext cx="3393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1557" y="5543944"/>
                <a:ext cx="339388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8" grpId="0"/>
      <p:bldP spid="14" grpId="0"/>
      <p:bldP spid="21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700672"/>
            <a:ext cx="5780987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Vzájemná poloha přímky a kružnice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1628800"/>
            <a:ext cx="73448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Vnější přímka kružnice 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– nemá s kružnicí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žádný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společný bod, leží vně kružnice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483768" y="3284984"/>
            <a:ext cx="2160240" cy="21602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3526565" y="4379185"/>
            <a:ext cx="152399" cy="1157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514602" y="4391597"/>
            <a:ext cx="164363" cy="1033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412437" y="4053260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2437" y="4053260"/>
                <a:ext cx="368691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741689" y="2957256"/>
                <a:ext cx="3757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1689" y="2957256"/>
                <a:ext cx="37574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>
            <a:off x="1403648" y="3068960"/>
            <a:ext cx="1656184" cy="31683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554196" y="2964278"/>
                <a:ext cx="3734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4196" y="2964278"/>
                <a:ext cx="373436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26"/>
          <p:cNvCxnSpPr/>
          <p:nvPr/>
        </p:nvCxnSpPr>
        <p:spPr>
          <a:xfrm flipH="1">
            <a:off x="2494324" y="4443280"/>
            <a:ext cx="1102458" cy="59007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 rot="19861592">
                <a:off x="2262082" y="4795778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9861592">
                <a:off x="2262082" y="4795778"/>
                <a:ext cx="40107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820591" y="4445643"/>
                <a:ext cx="3741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0591" y="4445643"/>
                <a:ext cx="374140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43"/>
          <p:cNvCxnSpPr>
            <a:stCxn id="18" idx="3"/>
          </p:cNvCxnSpPr>
          <p:nvPr/>
        </p:nvCxnSpPr>
        <p:spPr>
          <a:xfrm flipV="1">
            <a:off x="2800128" y="4443280"/>
            <a:ext cx="796654" cy="685584"/>
          </a:xfrm>
          <a:prstGeom prst="line">
            <a:avLst/>
          </a:prstGeom>
          <a:ln w="381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3198455" y="4664026"/>
                <a:ext cx="3626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Cambria Math"/>
                        </a:rPr>
                        <m:t>𝒓</m:t>
                      </m:r>
                    </m:oMath>
                  </m:oMathPara>
                </a14:m>
                <a:endParaRPr lang="cs-CZ" b="1" dirty="0">
                  <a:solidFill>
                    <a:schemeClr val="bg2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8455" y="4664026"/>
                <a:ext cx="362600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TextovéPole 46"/>
          <p:cNvSpPr txBox="1"/>
          <p:nvPr/>
        </p:nvSpPr>
        <p:spPr>
          <a:xfrm>
            <a:off x="5076056" y="4445643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Vzdálenost přímky p od středu S kružnice k je větší než poloměr této kružnice.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6446144" y="5598274"/>
                <a:ext cx="801822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𝒗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6144" y="5598274"/>
                <a:ext cx="801822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18866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3" grpId="0"/>
      <p:bldP spid="10" grpId="0"/>
      <p:bldP spid="13" grpId="0"/>
      <p:bldP spid="28" grpId="0"/>
      <p:bldP spid="46" grpId="0"/>
      <p:bldP spid="47" grpId="0"/>
      <p:bldP spid="4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700672"/>
            <a:ext cx="5780987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Vzájemná poloha přímky a kružnice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1628800"/>
            <a:ext cx="73448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Tečna  kružnice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– přímka se kružnice dotýká, má s kružnicí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jeden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společný bod – bod dotyku.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483768" y="3284984"/>
            <a:ext cx="2160240" cy="21602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3526565" y="4379185"/>
            <a:ext cx="152399" cy="1157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514602" y="4391597"/>
            <a:ext cx="164363" cy="1033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412437" y="4053260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2437" y="4053260"/>
                <a:ext cx="368691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741689" y="2957256"/>
                <a:ext cx="3757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1689" y="2957256"/>
                <a:ext cx="37574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>
            <a:off x="1597707" y="2957256"/>
            <a:ext cx="1656184" cy="31683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729337" y="2829747"/>
                <a:ext cx="3393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9337" y="2829747"/>
                <a:ext cx="339387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26"/>
          <p:cNvCxnSpPr/>
          <p:nvPr/>
        </p:nvCxnSpPr>
        <p:spPr>
          <a:xfrm flipH="1">
            <a:off x="2637758" y="4446251"/>
            <a:ext cx="952272" cy="46838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 rot="19861592">
                <a:off x="2437223" y="4661247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9861592">
                <a:off x="2437223" y="4661247"/>
                <a:ext cx="40107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995732" y="4311112"/>
                <a:ext cx="3741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5732" y="4311112"/>
                <a:ext cx="374140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43"/>
          <p:cNvCxnSpPr>
            <a:stCxn id="18" idx="3"/>
          </p:cNvCxnSpPr>
          <p:nvPr/>
        </p:nvCxnSpPr>
        <p:spPr>
          <a:xfrm flipV="1">
            <a:off x="2800128" y="4443280"/>
            <a:ext cx="796654" cy="685584"/>
          </a:xfrm>
          <a:prstGeom prst="line">
            <a:avLst/>
          </a:prstGeom>
          <a:ln w="381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3198455" y="4664026"/>
                <a:ext cx="3626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Cambria Math"/>
                        </a:rPr>
                        <m:t>𝒓</m:t>
                      </m:r>
                    </m:oMath>
                  </m:oMathPara>
                </a14:m>
                <a:endParaRPr lang="cs-CZ" b="1" dirty="0">
                  <a:solidFill>
                    <a:schemeClr val="bg2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8455" y="4664026"/>
                <a:ext cx="362600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TextovéPole 46"/>
          <p:cNvSpPr txBox="1"/>
          <p:nvPr/>
        </p:nvSpPr>
        <p:spPr>
          <a:xfrm>
            <a:off x="5076056" y="4445643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Vzdálenost přímky t od středu S kružnice k je rovna poloměru této kružnice.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6446144" y="5598274"/>
                <a:ext cx="801822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𝒗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6144" y="5598274"/>
                <a:ext cx="801822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08318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3" grpId="0"/>
      <p:bldP spid="10" grpId="0"/>
      <p:bldP spid="13" grpId="0"/>
      <p:bldP spid="28" grpId="0"/>
      <p:bldP spid="46" grpId="0"/>
      <p:bldP spid="47" grpId="0"/>
      <p:bldP spid="4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700672"/>
            <a:ext cx="5780987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Vzájemná poloha přímky a kružnice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1628800"/>
            <a:ext cx="73448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Sečna   kružnice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– přímka kružnici protíná ve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dvou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bodech.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483768" y="3284984"/>
            <a:ext cx="2160240" cy="21602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3526565" y="4379185"/>
            <a:ext cx="152399" cy="1157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514602" y="4391597"/>
            <a:ext cx="164363" cy="1033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412436" y="4036992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2436" y="4036992"/>
                <a:ext cx="368691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741689" y="2957256"/>
                <a:ext cx="3757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1689" y="2957256"/>
                <a:ext cx="37574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>
            <a:off x="2771800" y="2708920"/>
            <a:ext cx="1019949" cy="33710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3302916" y="4448600"/>
            <a:ext cx="293866" cy="7204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 rot="20497642">
                <a:off x="3147726" y="4240768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497642">
                <a:off x="3147726" y="4240768"/>
                <a:ext cx="40107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231136" y="4150007"/>
                <a:ext cx="3741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1136" y="4150007"/>
                <a:ext cx="37414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43"/>
          <p:cNvCxnSpPr>
            <a:stCxn id="18" idx="3"/>
          </p:cNvCxnSpPr>
          <p:nvPr/>
        </p:nvCxnSpPr>
        <p:spPr>
          <a:xfrm flipV="1">
            <a:off x="2800128" y="4443280"/>
            <a:ext cx="796654" cy="685584"/>
          </a:xfrm>
          <a:prstGeom prst="line">
            <a:avLst/>
          </a:prstGeom>
          <a:ln w="381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3049836" y="4722642"/>
                <a:ext cx="3626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Cambria Math"/>
                        </a:rPr>
                        <m:t>𝒓</m:t>
                      </m:r>
                    </m:oMath>
                  </m:oMathPara>
                </a14:m>
                <a:endParaRPr lang="cs-CZ" b="1" dirty="0">
                  <a:solidFill>
                    <a:schemeClr val="bg2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9836" y="4722642"/>
                <a:ext cx="362600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TextovéPole 46"/>
          <p:cNvSpPr txBox="1"/>
          <p:nvPr/>
        </p:nvSpPr>
        <p:spPr>
          <a:xfrm>
            <a:off x="5076056" y="4445643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Vzdálenost přímky s od středu S kružnice k je menší než  poloměru této kružnice.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6446144" y="5598274"/>
                <a:ext cx="801823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𝒗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6144" y="5598274"/>
                <a:ext cx="801823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555776" y="2760296"/>
                <a:ext cx="3545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2760296"/>
                <a:ext cx="354521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659344" y="3142178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59344" y="3142178"/>
                <a:ext cx="390492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331094" y="5416158"/>
                <a:ext cx="3834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B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94" y="5416158"/>
                <a:ext cx="383438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25597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3" grpId="0"/>
      <p:bldP spid="10" grpId="0"/>
      <p:bldP spid="28" grpId="0"/>
      <p:bldP spid="46" grpId="0"/>
      <p:bldP spid="47" grpId="0"/>
      <p:bldP spid="48" grpId="0" animBg="1"/>
      <p:bldP spid="4" grpId="0"/>
      <p:bldP spid="25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700672"/>
            <a:ext cx="5780987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Vzájemná poloha přímky a kružnice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017453" y="1404136"/>
            <a:ext cx="7616188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685800" algn="l"/>
              </a:tabLst>
            </a:pPr>
            <a:r>
              <a:rPr kumimoji="0" lang="cs-CZ" alt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Narýsuj přímku m a bod S tak, aby vzdálenost bodu S od přímky m byla 3,5 cm.</a:t>
            </a:r>
            <a:endParaRPr kumimoji="0" lang="cs-CZ" alt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ct val="100000"/>
              <a:buFontTx/>
              <a:buAutoNum type="arabicPeriod"/>
              <a:tabLst>
                <a:tab pos="685800" algn="l"/>
              </a:tabLst>
            </a:pPr>
            <a:r>
              <a:rPr kumimoji="0" lang="cs-CZ" alt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sestroj k(S; 4 cm)</a:t>
            </a:r>
            <a:endParaRPr kumimoji="0" lang="cs-CZ" alt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ct val="100000"/>
              <a:buFontTx/>
              <a:buAutoNum type="arabicPeriod"/>
              <a:tabLst>
                <a:tab pos="685800" algn="l"/>
              </a:tabLst>
            </a:pPr>
            <a:r>
              <a:rPr kumimoji="0" lang="cs-CZ" alt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sestroj k(S; 2,5 cm)</a:t>
            </a:r>
            <a:endParaRPr kumimoji="0" lang="cs-CZ" alt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ct val="100000"/>
              <a:buFontTx/>
              <a:buAutoNum type="arabicPeriod"/>
              <a:tabLst>
                <a:tab pos="685800" algn="l"/>
              </a:tabLst>
            </a:pPr>
            <a:r>
              <a:rPr kumimoji="0" lang="cs-CZ" alt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sestroj k(S; 35 mm)</a:t>
            </a:r>
            <a:endParaRPr kumimoji="0" lang="cs-CZ" alt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85800" algn="l"/>
              </a:tabLst>
            </a:pPr>
            <a:r>
              <a:rPr kumimoji="0" lang="cs-CZ" alt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itchFamily="18" charset="0"/>
                <a:cs typeface="Times New Roman" panose="02020603050405020304" pitchFamily="18" charset="0"/>
              </a:rPr>
              <a:t>Urči vzájemnou polohu kružnice k a přímky m v každém z daných případů.</a:t>
            </a:r>
            <a:endParaRPr kumimoji="0" lang="cs-CZ" alt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ovéPole 13"/>
          <p:cNvSpPr txBox="1"/>
          <p:nvPr/>
        </p:nvSpPr>
        <p:spPr>
          <a:xfrm>
            <a:off x="154004" y="1588802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54005" y="2881464"/>
            <a:ext cx="85683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1559627" y="4601550"/>
            <a:ext cx="152399" cy="1157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1547664" y="4613962"/>
            <a:ext cx="164363" cy="1033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1445499" y="4275625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5499" y="4275625"/>
                <a:ext cx="368691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539552" y="3501008"/>
            <a:ext cx="360040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39552" y="3330896"/>
                <a:ext cx="4403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330896"/>
                <a:ext cx="44031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57106" y="2961564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1.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106" y="2961564"/>
                <a:ext cx="41870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9" name="Přímá spojnice 48"/>
          <p:cNvCxnSpPr/>
          <p:nvPr/>
        </p:nvCxnSpPr>
        <p:spPr>
          <a:xfrm flipV="1">
            <a:off x="4190516" y="4616104"/>
            <a:ext cx="152399" cy="1157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4178553" y="4628516"/>
            <a:ext cx="164363" cy="1033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4076388" y="4290179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6388" y="4290179"/>
                <a:ext cx="36869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2" name="Přímá spojnice 51"/>
          <p:cNvCxnSpPr/>
          <p:nvPr/>
        </p:nvCxnSpPr>
        <p:spPr>
          <a:xfrm>
            <a:off x="3170441" y="3515562"/>
            <a:ext cx="360040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3170441" y="3345450"/>
                <a:ext cx="4403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0441" y="3345450"/>
                <a:ext cx="44031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2887995" y="2976118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2.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7995" y="2976118"/>
                <a:ext cx="418704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5" name="Přímá spojnice 54"/>
          <p:cNvCxnSpPr/>
          <p:nvPr/>
        </p:nvCxnSpPr>
        <p:spPr>
          <a:xfrm flipV="1">
            <a:off x="7276505" y="4585968"/>
            <a:ext cx="152399" cy="1157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7264542" y="4598380"/>
            <a:ext cx="164363" cy="1033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7162377" y="4260043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62377" y="4260043"/>
                <a:ext cx="368691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8" name="Přímá spojnice 57"/>
          <p:cNvCxnSpPr/>
          <p:nvPr/>
        </p:nvCxnSpPr>
        <p:spPr>
          <a:xfrm>
            <a:off x="6256430" y="3485426"/>
            <a:ext cx="360040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6256430" y="3315314"/>
                <a:ext cx="4403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6430" y="3315314"/>
                <a:ext cx="440312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5973984" y="2945982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3.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3984" y="2945982"/>
                <a:ext cx="418704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vál 14"/>
          <p:cNvSpPr/>
          <p:nvPr/>
        </p:nvSpPr>
        <p:spPr>
          <a:xfrm>
            <a:off x="578311" y="3585133"/>
            <a:ext cx="2103066" cy="200167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349211" y="5085184"/>
                <a:ext cx="3757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9211" y="5085184"/>
                <a:ext cx="375744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7" name="Ovál 66"/>
          <p:cNvSpPr/>
          <p:nvPr/>
        </p:nvSpPr>
        <p:spPr>
          <a:xfrm>
            <a:off x="3439428" y="3684646"/>
            <a:ext cx="1757467" cy="16830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4825547" y="5052918"/>
                <a:ext cx="3757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5547" y="5052918"/>
                <a:ext cx="375744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9" name="Ovál 68"/>
          <p:cNvSpPr/>
          <p:nvPr/>
        </p:nvSpPr>
        <p:spPr>
          <a:xfrm>
            <a:off x="6436450" y="3661821"/>
            <a:ext cx="1843962" cy="185743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ovéPole 69"/>
              <p:cNvSpPr txBox="1"/>
              <p:nvPr/>
            </p:nvSpPr>
            <p:spPr>
              <a:xfrm>
                <a:off x="8092540" y="5062757"/>
                <a:ext cx="3757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92540" y="5062757"/>
                <a:ext cx="375744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131909" y="6021288"/>
                <a:ext cx="8315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𝑠𝑒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𝑛𝑎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1909" y="6021288"/>
                <a:ext cx="831510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530481" y="6022130"/>
                <a:ext cx="16538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𝑣𝑛</m:t>
                      </m:r>
                      <m:r>
                        <a:rPr lang="cs-CZ" b="0" i="1" smtClean="0">
                          <a:latin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</a:rPr>
                        <m:t>𝑗</m:t>
                      </m:r>
                      <m:r>
                        <a:rPr lang="cs-CZ" b="0" i="1" smtClean="0">
                          <a:latin typeface="Cambria Math"/>
                        </a:rPr>
                        <m:t>ší </m:t>
                      </m:r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  <m:r>
                        <a:rPr lang="cs-CZ" b="0" i="1" smtClean="0">
                          <a:latin typeface="Cambria Math"/>
                        </a:rPr>
                        <m:t>ří</m:t>
                      </m:r>
                      <m:r>
                        <a:rPr lang="cs-CZ" b="0" i="1" smtClean="0">
                          <a:latin typeface="Cambria Math"/>
                        </a:rPr>
                        <m:t>𝑚𝑘𝑎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0481" y="6022130"/>
                <a:ext cx="1653851" cy="369332"/>
              </a:xfrm>
              <a:prstGeom prst="rect">
                <a:avLst/>
              </a:prstGeom>
              <a:blipFill rotWithShape="1">
                <a:blip r:embed="rId16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021165" y="6022130"/>
                <a:ext cx="815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𝑡𝑒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𝑛𝑎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1165" y="6022130"/>
                <a:ext cx="815480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TextovéPole 70"/>
              <p:cNvSpPr txBox="1"/>
              <p:nvPr/>
            </p:nvSpPr>
            <p:spPr>
              <a:xfrm>
                <a:off x="888958" y="6378721"/>
                <a:ext cx="13174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&gt;3,5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8958" y="6378721"/>
                <a:ext cx="1317412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ovéPole 71"/>
              <p:cNvSpPr txBox="1"/>
              <p:nvPr/>
            </p:nvSpPr>
            <p:spPr>
              <a:xfrm>
                <a:off x="6770198" y="6391462"/>
                <a:ext cx="13174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=3,5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70198" y="6391462"/>
                <a:ext cx="1317412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3" name="TextovéPole 72"/>
              <p:cNvSpPr txBox="1"/>
              <p:nvPr/>
            </p:nvSpPr>
            <p:spPr>
              <a:xfrm>
                <a:off x="3659455" y="6378721"/>
                <a:ext cx="13174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3,5 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9455" y="6378721"/>
                <a:ext cx="1317412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9306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13" grpId="0"/>
      <p:bldP spid="14" grpId="0"/>
      <p:bldP spid="51" grpId="0"/>
      <p:bldP spid="53" grpId="0"/>
      <p:bldP spid="54" grpId="0"/>
      <p:bldP spid="57" grpId="0"/>
      <p:bldP spid="59" grpId="0"/>
      <p:bldP spid="60" grpId="0"/>
      <p:bldP spid="15" grpId="0" animBg="1"/>
      <p:bldP spid="16" grpId="0"/>
      <p:bldP spid="67" grpId="0" animBg="1"/>
      <p:bldP spid="68" grpId="0"/>
      <p:bldP spid="69" grpId="0" animBg="1"/>
      <p:bldP spid="70" grpId="0"/>
      <p:bldP spid="17" grpId="0"/>
      <p:bldP spid="19" grpId="0"/>
      <p:bldP spid="24" grpId="0"/>
      <p:bldP spid="71" grpId="0"/>
      <p:bldP spid="72" grpId="0"/>
      <p:bldP spid="7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700672"/>
            <a:ext cx="5780987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Vzájemná poloha přímky a kružnice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899592" y="1586544"/>
            <a:ext cx="8019043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lvl="0"/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 dána k(S;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3,1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cm) a přímky </a:t>
            </a:r>
            <a:r>
              <a:rPr lang="cs-CZ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a, b, c, d,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jejichž vzdálenosti od středu kružnice </a:t>
            </a:r>
            <a:r>
              <a:rPr lang="cs-CZ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jsou</a:t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3,7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cm, 1,6 cm,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3,1cm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3,11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cm. Bez rýsování rozhodni o vzájemné poloze každé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přímky a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kružnice.</a:t>
            </a:r>
          </a:p>
        </p:txBody>
      </p:sp>
      <p:sp>
        <p:nvSpPr>
          <p:cNvPr id="21" name="TextovéPole 13"/>
          <p:cNvSpPr txBox="1"/>
          <p:nvPr/>
        </p:nvSpPr>
        <p:spPr>
          <a:xfrm>
            <a:off x="154004" y="1588802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54005" y="2636912"/>
            <a:ext cx="85683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96736" y="2961564"/>
                <a:ext cx="500540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𝒂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𝒋𝒆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𝒗𝒏</m:t>
                      </m:r>
                      <m:r>
                        <a:rPr lang="cs-CZ" b="1" i="1" smtClean="0">
                          <a:latin typeface="Cambria Math"/>
                        </a:rPr>
                        <m:t>ě</m:t>
                      </m:r>
                      <m:r>
                        <a:rPr lang="cs-CZ" b="1" i="1" smtClean="0">
                          <a:latin typeface="Cambria Math"/>
                        </a:rPr>
                        <m:t>𝒋</m:t>
                      </m:r>
                      <m:r>
                        <a:rPr lang="cs-CZ" b="1" i="1" smtClean="0">
                          <a:latin typeface="Cambria Math"/>
                        </a:rPr>
                        <m:t>ší </m:t>
                      </m:r>
                      <m:r>
                        <a:rPr lang="cs-CZ" b="1" i="1" smtClean="0">
                          <a:latin typeface="Cambria Math"/>
                        </a:rPr>
                        <m:t>𝒑</m:t>
                      </m:r>
                      <m:r>
                        <a:rPr lang="cs-CZ" b="1" i="1" smtClean="0">
                          <a:latin typeface="Cambria Math"/>
                        </a:rPr>
                        <m:t>ří</m:t>
                      </m:r>
                      <m:r>
                        <a:rPr lang="cs-CZ" b="1" i="1" smtClean="0">
                          <a:latin typeface="Cambria Math"/>
                        </a:rPr>
                        <m:t>𝒎𝒌𝒂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𝒓</m:t>
                      </m:r>
                      <m:r>
                        <a:rPr lang="cs-CZ" b="0" i="1" smtClean="0">
                          <a:latin typeface="Cambria Math"/>
                        </a:rPr>
                        <m:t>=3,1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𝒗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=3,7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736" y="2961564"/>
                <a:ext cx="5005409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96736" y="3528199"/>
                <a:ext cx="40804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𝒃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𝒋𝒆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𝒔𝒆</m:t>
                      </m:r>
                      <m:r>
                        <a:rPr lang="cs-CZ" b="1" i="1" smtClean="0">
                          <a:latin typeface="Cambria Math"/>
                        </a:rPr>
                        <m:t>č</m:t>
                      </m:r>
                      <m:r>
                        <a:rPr lang="cs-CZ" b="1" i="1" smtClean="0">
                          <a:latin typeface="Cambria Math"/>
                        </a:rPr>
                        <m:t>𝒏𝒂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𝒓</m:t>
                      </m:r>
                      <m:r>
                        <a:rPr lang="cs-CZ" b="0" i="1" smtClean="0">
                          <a:latin typeface="Cambria Math"/>
                        </a:rPr>
                        <m:t>=3,1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𝒗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=1,6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736" y="3528199"/>
                <a:ext cx="4080476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96736" y="4189444"/>
                <a:ext cx="40900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𝒄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𝒋𝒆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𝒕𝒆</m:t>
                      </m:r>
                      <m:r>
                        <a:rPr lang="cs-CZ" b="1" i="1" smtClean="0">
                          <a:latin typeface="Cambria Math"/>
                        </a:rPr>
                        <m:t>č</m:t>
                      </m:r>
                      <m:r>
                        <a:rPr lang="cs-CZ" b="1" i="1" smtClean="0">
                          <a:latin typeface="Cambria Math"/>
                        </a:rPr>
                        <m:t>𝒏𝒂</m:t>
                      </m:r>
                      <m:r>
                        <a:rPr lang="cs-CZ" b="0" i="1" smtClean="0">
                          <a:latin typeface="Cambria Math"/>
                        </a:rPr>
                        <m:t> −</m:t>
                      </m:r>
                      <m:r>
                        <a:rPr lang="cs-CZ" b="1" i="1" smtClean="0">
                          <a:latin typeface="Cambria Math"/>
                        </a:rPr>
                        <m:t>𝒓</m:t>
                      </m:r>
                      <m:r>
                        <a:rPr lang="cs-CZ" b="0" i="1" smtClean="0">
                          <a:latin typeface="Cambria Math"/>
                        </a:rPr>
                        <m:t>=3,1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𝒗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=3,1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736" y="4189444"/>
                <a:ext cx="4090094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466458" y="4909810"/>
                <a:ext cx="51400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𝒅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𝒋𝒆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𝒗𝒏</m:t>
                      </m:r>
                      <m:r>
                        <a:rPr lang="cs-CZ" b="1" i="1" smtClean="0">
                          <a:latin typeface="Cambria Math"/>
                        </a:rPr>
                        <m:t>ě</m:t>
                      </m:r>
                      <m:r>
                        <a:rPr lang="cs-CZ" b="1" i="1" smtClean="0">
                          <a:latin typeface="Cambria Math"/>
                        </a:rPr>
                        <m:t>𝒋</m:t>
                      </m:r>
                      <m:r>
                        <a:rPr lang="cs-CZ" b="1" i="1" smtClean="0">
                          <a:latin typeface="Cambria Math"/>
                        </a:rPr>
                        <m:t>ší </m:t>
                      </m:r>
                      <m:r>
                        <a:rPr lang="cs-CZ" b="1" i="1" smtClean="0">
                          <a:latin typeface="Cambria Math"/>
                        </a:rPr>
                        <m:t>𝒑</m:t>
                      </m:r>
                      <m:r>
                        <a:rPr lang="cs-CZ" b="1" i="1" smtClean="0">
                          <a:latin typeface="Cambria Math"/>
                        </a:rPr>
                        <m:t>ří</m:t>
                      </m:r>
                      <m:r>
                        <a:rPr lang="cs-CZ" b="1" i="1" smtClean="0">
                          <a:latin typeface="Cambria Math"/>
                        </a:rPr>
                        <m:t>𝒎𝒌𝒂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𝒓</m:t>
                      </m:r>
                      <m:r>
                        <a:rPr lang="cs-CZ" b="0" i="1" smtClean="0">
                          <a:latin typeface="Cambria Math"/>
                        </a:rPr>
                        <m:t>=3,1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𝒗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=3,11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458" y="4909810"/>
                <a:ext cx="5140061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86236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7" grpId="0"/>
      <p:bldP spid="38" grpId="0"/>
      <p:bldP spid="4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700672"/>
            <a:ext cx="5780987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Vzájemná poloha přímky a kružnice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778912" y="1588802"/>
            <a:ext cx="801904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lvl="0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Urči vzájemnou polohu přímek s kružnicí k, urči počet společných bodů.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ovéPole 13"/>
          <p:cNvSpPr txBox="1"/>
          <p:nvPr/>
        </p:nvSpPr>
        <p:spPr>
          <a:xfrm>
            <a:off x="154004" y="1588802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54004" y="2132856"/>
            <a:ext cx="85683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49" name="Picture 1" descr="kružnice přímk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167" y="2492896"/>
            <a:ext cx="2766499" cy="3470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114800" y="2492896"/>
                <a:ext cx="34983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𝑠𝑒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𝑛𝑎</m:t>
                      </m:r>
                      <m:r>
                        <a:rPr lang="cs-CZ" b="0" i="1" smtClean="0">
                          <a:latin typeface="Cambria Math"/>
                        </a:rPr>
                        <m:t> −</m:t>
                      </m:r>
                      <m:r>
                        <a:rPr lang="cs-CZ" b="0" i="1" smtClean="0">
                          <a:latin typeface="Cambria Math"/>
                        </a:rPr>
                        <m:t>𝑑𝑣𝑎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𝑠𝑝𝑜𝑙𝑒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é </m:t>
                      </m:r>
                      <m:r>
                        <a:rPr lang="cs-CZ" b="0" i="1" smtClean="0">
                          <a:latin typeface="Cambria Math"/>
                        </a:rPr>
                        <m:t>𝑏𝑜𝑑𝑦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2492896"/>
                <a:ext cx="3498394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114800" y="2934268"/>
                <a:ext cx="35459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𝑡𝑒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𝑛𝑎</m:t>
                      </m:r>
                      <m:r>
                        <a:rPr lang="cs-CZ" b="0" i="1" smtClean="0">
                          <a:latin typeface="Cambria Math"/>
                        </a:rPr>
                        <m:t> −</m:t>
                      </m:r>
                      <m:r>
                        <a:rPr lang="cs-CZ" b="0" i="1" smtClean="0">
                          <a:latin typeface="Cambria Math"/>
                        </a:rPr>
                        <m:t>𝑗𝑒𝑑𝑒𝑛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𝑠𝑝𝑜𝑙𝑒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ý </m:t>
                      </m:r>
                      <m:r>
                        <a:rPr lang="cs-CZ" b="0" i="1" smtClean="0">
                          <a:latin typeface="Cambria Math"/>
                        </a:rPr>
                        <m:t>𝑏𝑜𝑑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2934268"/>
                <a:ext cx="3545971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086195" y="3382401"/>
                <a:ext cx="43826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𝑣𝑛</m:t>
                      </m:r>
                      <m:r>
                        <a:rPr lang="cs-CZ" b="0" i="1" smtClean="0">
                          <a:latin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</a:rPr>
                        <m:t>𝑗</m:t>
                      </m:r>
                      <m:r>
                        <a:rPr lang="cs-CZ" b="0" i="1" smtClean="0">
                          <a:latin typeface="Cambria Math"/>
                        </a:rPr>
                        <m:t>ší </m:t>
                      </m:r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  <m:r>
                        <a:rPr lang="cs-CZ" b="0" i="1" smtClean="0">
                          <a:latin typeface="Cambria Math"/>
                        </a:rPr>
                        <m:t>ří</m:t>
                      </m:r>
                      <m:r>
                        <a:rPr lang="cs-CZ" b="0" i="1" smtClean="0">
                          <a:latin typeface="Cambria Math"/>
                        </a:rPr>
                        <m:t>𝑚𝑘𝑎</m:t>
                      </m:r>
                      <m:r>
                        <a:rPr lang="cs-CZ" b="0" i="1" smtClean="0">
                          <a:latin typeface="Cambria Math"/>
                        </a:rPr>
                        <m:t> −žá</m:t>
                      </m:r>
                      <m:r>
                        <a:rPr lang="cs-CZ" b="0" i="1" smtClean="0">
                          <a:latin typeface="Cambria Math"/>
                        </a:rPr>
                        <m:t>𝑑𝑛</m:t>
                      </m:r>
                      <m:r>
                        <a:rPr lang="cs-CZ" b="0" i="1" smtClean="0">
                          <a:latin typeface="Cambria Math"/>
                        </a:rPr>
                        <m:t>ý </m:t>
                      </m:r>
                      <m:r>
                        <a:rPr lang="cs-CZ" b="0" i="1" smtClean="0">
                          <a:latin typeface="Cambria Math"/>
                        </a:rPr>
                        <m:t>𝑠𝑝𝑜𝑙𝑒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ý </m:t>
                      </m:r>
                      <m:r>
                        <a:rPr lang="cs-CZ" b="0" i="1" smtClean="0">
                          <a:latin typeface="Cambria Math"/>
                        </a:rPr>
                        <m:t>𝑏𝑜𝑑</m:t>
                      </m:r>
                    </m:oMath>
                  </m:oMathPara>
                </a14:m>
                <a:endParaRPr lang="cs-CZ" i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6195" y="3382401"/>
                <a:ext cx="4382610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064586" y="3858913"/>
                <a:ext cx="441306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𝑣𝑛</m:t>
                      </m:r>
                      <m:r>
                        <a:rPr lang="cs-CZ" b="0" i="1" smtClean="0">
                          <a:latin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</a:rPr>
                        <m:t>𝑗</m:t>
                      </m:r>
                      <m:r>
                        <a:rPr lang="cs-CZ" b="0" i="1" smtClean="0">
                          <a:latin typeface="Cambria Math"/>
                        </a:rPr>
                        <m:t>ší </m:t>
                      </m:r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  <m:r>
                        <a:rPr lang="cs-CZ" b="0" i="1" smtClean="0">
                          <a:latin typeface="Cambria Math"/>
                        </a:rPr>
                        <m:t>ří</m:t>
                      </m:r>
                      <m:r>
                        <a:rPr lang="cs-CZ" b="0" i="1" smtClean="0">
                          <a:latin typeface="Cambria Math"/>
                        </a:rPr>
                        <m:t>𝑚𝑘𝑎</m:t>
                      </m:r>
                      <m:r>
                        <a:rPr lang="cs-CZ" b="0" i="1" smtClean="0">
                          <a:latin typeface="Cambria Math"/>
                        </a:rPr>
                        <m:t> −žá</m:t>
                      </m:r>
                      <m:r>
                        <a:rPr lang="cs-CZ" b="0" i="1" smtClean="0">
                          <a:latin typeface="Cambria Math"/>
                        </a:rPr>
                        <m:t>𝑑𝑛</m:t>
                      </m:r>
                      <m:r>
                        <a:rPr lang="cs-CZ" b="0" i="1" smtClean="0">
                          <a:latin typeface="Cambria Math"/>
                        </a:rPr>
                        <m:t>ý </m:t>
                      </m:r>
                      <m:r>
                        <a:rPr lang="cs-CZ" b="0" i="1" smtClean="0">
                          <a:latin typeface="Cambria Math"/>
                        </a:rPr>
                        <m:t>𝑠𝑝𝑜𝑙𝑒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ý </m:t>
                      </m:r>
                      <m:r>
                        <a:rPr lang="cs-CZ" b="0" i="1" smtClean="0">
                          <a:latin typeface="Cambria Math"/>
                        </a:rPr>
                        <m:t>𝑏𝑜𝑑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4586" y="3858913"/>
                <a:ext cx="4413068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114800" y="4293096"/>
                <a:ext cx="34833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𝑠𝑒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𝑛𝑎</m:t>
                      </m:r>
                      <m:r>
                        <a:rPr lang="cs-CZ" b="0" i="1" smtClean="0">
                          <a:latin typeface="Cambria Math"/>
                        </a:rPr>
                        <m:t> −</m:t>
                      </m:r>
                      <m:r>
                        <a:rPr lang="cs-CZ" b="0" i="1" smtClean="0">
                          <a:latin typeface="Cambria Math"/>
                        </a:rPr>
                        <m:t>𝑑𝑣𝑎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𝑠𝑝𝑜𝑙𝑒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é </m:t>
                      </m:r>
                      <m:r>
                        <a:rPr lang="cs-CZ" b="0" i="1" smtClean="0">
                          <a:latin typeface="Cambria Math"/>
                        </a:rPr>
                        <m:t>𝑏𝑜𝑑𝑦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4293096"/>
                <a:ext cx="3483389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11955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700672"/>
            <a:ext cx="5780987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Vzájemná poloha přímky a kružnice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778912" y="1450303"/>
            <a:ext cx="801904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tabLst>
                <a:tab pos="6858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lvl="0">
              <a:tabLst>
                <a:tab pos="228600" algn="l"/>
              </a:tabLst>
            </a:pPr>
            <a:r>
              <a:rPr lang="cs-CZ" altLang="cs-CZ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Je dána přímka t a bod S, který na ní neleží. Sestroj kružnici k tak, aby přímka t byla tečnou této kružnice.</a:t>
            </a:r>
            <a:endParaRPr lang="cs-CZ" altLang="cs-CZ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ovéPole 13"/>
          <p:cNvSpPr txBox="1"/>
          <p:nvPr/>
        </p:nvSpPr>
        <p:spPr>
          <a:xfrm>
            <a:off x="154004" y="1588802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54004" y="2132856"/>
            <a:ext cx="85683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52400" y="6096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4164391" y="3929431"/>
            <a:ext cx="152399" cy="1157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152428" y="3941843"/>
            <a:ext cx="164363" cy="1033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949567" y="3617988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9567" y="3617988"/>
                <a:ext cx="368691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 flipH="1">
            <a:off x="2411760" y="2708920"/>
            <a:ext cx="1008112" cy="2880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945745" y="2524254"/>
                <a:ext cx="3393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5745" y="2524254"/>
                <a:ext cx="33938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 flipH="1" flipV="1">
            <a:off x="2195736" y="3192323"/>
            <a:ext cx="2242420" cy="8847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 rot="1301480">
                <a:off x="2999798" y="3323637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301480">
                <a:off x="2999798" y="3323637"/>
                <a:ext cx="40107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26"/>
          <p:cNvCxnSpPr/>
          <p:nvPr/>
        </p:nvCxnSpPr>
        <p:spPr>
          <a:xfrm flipH="1" flipV="1">
            <a:off x="3115439" y="3562639"/>
            <a:ext cx="1125152" cy="43088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56" name="TextovéPole 2055"/>
              <p:cNvSpPr txBox="1"/>
              <p:nvPr/>
            </p:nvSpPr>
            <p:spPr>
              <a:xfrm>
                <a:off x="3430892" y="3635552"/>
                <a:ext cx="3564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𝑟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056" name="TextovéPole 20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0892" y="3635552"/>
                <a:ext cx="356443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57" name="Ovál 2056"/>
          <p:cNvSpPr/>
          <p:nvPr/>
        </p:nvSpPr>
        <p:spPr>
          <a:xfrm>
            <a:off x="3048267" y="2789715"/>
            <a:ext cx="2232248" cy="23042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58" name="TextovéPole 2057"/>
              <p:cNvSpPr txBox="1"/>
              <p:nvPr/>
            </p:nvSpPr>
            <p:spPr>
              <a:xfrm>
                <a:off x="5004048" y="2893586"/>
                <a:ext cx="3757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58" name="TextovéPole 20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2893586"/>
                <a:ext cx="375744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80044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5" grpId="0"/>
      <p:bldP spid="22" grpId="0"/>
      <p:bldP spid="2056" grpId="0"/>
      <p:bldP spid="2057" grpId="0" animBg="1"/>
      <p:bldP spid="205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6957" y="250325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prezentace slouží k procvičení a upevnění dovednosti určovat vzájemnou polohu přímky a kružnice. Žák rozlišuje pojmy sečna, tečna a vnější přímka.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8785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7689</TotalTime>
  <Words>585</Words>
  <Application>Microsoft Office PowerPoint</Application>
  <PresentationFormat>Předvádění na obrazovce (4:3)</PresentationFormat>
  <Paragraphs>120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590</cp:revision>
  <dcterms:created xsi:type="dcterms:W3CDTF">2013-01-11T17:11:37Z</dcterms:created>
  <dcterms:modified xsi:type="dcterms:W3CDTF">2014-09-29T07:32:16Z</dcterms:modified>
</cp:coreProperties>
</file>