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44" r:id="rId5"/>
    <p:sldId id="345" r:id="rId6"/>
    <p:sldId id="346" r:id="rId7"/>
    <p:sldId id="347" r:id="rId8"/>
    <p:sldId id="34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727"/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75" autoAdjust="0"/>
    <p:restoredTop sz="98224" autoAdjust="0"/>
  </p:normalViewPr>
  <p:slideViewPr>
    <p:cSldViewPr>
      <p:cViewPr>
        <p:scale>
          <a:sx n="66" d="100"/>
          <a:sy n="66" d="100"/>
        </p:scale>
        <p:origin x="-1200" y="-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18" Type="http://schemas.openxmlformats.org/officeDocument/2006/relationships/image" Target="../media/image53.png"/><Relationship Id="rId3" Type="http://schemas.openxmlformats.org/officeDocument/2006/relationships/image" Target="../media/image38.png"/><Relationship Id="rId21" Type="http://schemas.openxmlformats.org/officeDocument/2006/relationships/image" Target="../media/image56.pn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17" Type="http://schemas.openxmlformats.org/officeDocument/2006/relationships/image" Target="../media/image52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51.png"/><Relationship Id="rId20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5" Type="http://schemas.openxmlformats.org/officeDocument/2006/relationships/image" Target="../media/image50.png"/><Relationship Id="rId10" Type="http://schemas.openxmlformats.org/officeDocument/2006/relationships/image" Target="../media/image45.png"/><Relationship Id="rId19" Type="http://schemas.openxmlformats.org/officeDocument/2006/relationships/image" Target="../media/image54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Relationship Id="rId14" Type="http://schemas.openxmlformats.org/officeDocument/2006/relationships/image" Target="../media/image49.png"/><Relationship Id="rId22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68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0" Type="http://schemas.openxmlformats.org/officeDocument/2006/relationships/image" Target="../media/image65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Části kruhu – jejich obvody a obsahy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III-2-05-18_Planimetrie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Kruhový oblouk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26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Silnice zatáčí tak, že její úsek mezi body A, B je oblouk kružnice, jehož středový úhel je 76°. Určete délku této zatáčky, je-li poloměr kružnice 82 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172096"/>
            <a:ext cx="77537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ýseč 11"/>
          <p:cNvSpPr/>
          <p:nvPr/>
        </p:nvSpPr>
        <p:spPr>
          <a:xfrm rot="17004090">
            <a:off x="-165958" y="2979304"/>
            <a:ext cx="2664296" cy="2592288"/>
          </a:xfrm>
          <a:prstGeom prst="pie">
            <a:avLst>
              <a:gd name="adj1" fmla="val 0"/>
              <a:gd name="adj2" fmla="val 4655223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Výseč 21"/>
          <p:cNvSpPr/>
          <p:nvPr/>
        </p:nvSpPr>
        <p:spPr>
          <a:xfrm rot="17004090">
            <a:off x="658249" y="3805062"/>
            <a:ext cx="1015882" cy="940771"/>
          </a:xfrm>
          <a:prstGeom prst="pie">
            <a:avLst>
              <a:gd name="adj1" fmla="val 0"/>
              <a:gd name="adj2" fmla="val 4655223"/>
            </a:avLst>
          </a:prstGeom>
          <a:noFill/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49696" y="3944567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9696" y="3944567"/>
                <a:ext cx="58541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17690" y="4331063"/>
                <a:ext cx="7480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690" y="4331063"/>
                <a:ext cx="74809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94314" y="3302982"/>
                <a:ext cx="7480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314" y="3302982"/>
                <a:ext cx="74809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17690" y="2494496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690" y="2494496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535357" y="4129233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5357" y="4129233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louk 22"/>
          <p:cNvSpPr/>
          <p:nvPr/>
        </p:nvSpPr>
        <p:spPr>
          <a:xfrm>
            <a:off x="-108520" y="2924944"/>
            <a:ext cx="2592289" cy="2946790"/>
          </a:xfrm>
          <a:prstGeom prst="arc">
            <a:avLst>
              <a:gd name="adj1" fmla="val 16200000"/>
              <a:gd name="adj2" fmla="val 64762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1473984" y="2924944"/>
            <a:ext cx="36004" cy="720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447765" y="4294361"/>
            <a:ext cx="72008" cy="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228819" y="3212976"/>
                <a:ext cx="3218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8819" y="3212976"/>
                <a:ext cx="32181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2550636" y="2547583"/>
            <a:ext cx="4973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Tuto část kružnice nazýváme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kruhový oblouk.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75405" y="31183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075404" y="3582308"/>
                <a:ext cx="53850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𝑜𝑏𝑙𝑜𝑢𝑘𝑢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360°…...2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404" y="3582308"/>
                <a:ext cx="5385027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950150" y="3958052"/>
                <a:ext cx="5385027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𝑜𝑏𝑙𝑜𝑢𝑘𝑢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1°…...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0150" y="3958052"/>
                <a:ext cx="5385027" cy="63478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075405" y="4561186"/>
                <a:ext cx="5385027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é</m:t>
                      </m:r>
                      <m:r>
                        <a:rPr lang="cs-CZ" b="0" i="1" smtClean="0">
                          <a:latin typeface="Cambria Math"/>
                        </a:rPr>
                        <m:t>𝑙𝑘𝑎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𝑜𝑏𝑙𝑜𝑢𝑘𝑢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…...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405" y="4561186"/>
                <a:ext cx="5385027" cy="63478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91750" y="5418598"/>
                <a:ext cx="274806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∙82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∙76≐109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750" y="5418598"/>
                <a:ext cx="2748060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TextovéPole 42"/>
          <p:cNvSpPr txBox="1"/>
          <p:nvPr/>
        </p:nvSpPr>
        <p:spPr>
          <a:xfrm>
            <a:off x="3995936" y="554029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Zatáčka je dlouhá 109 metrů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5" name="Přímá spojnice 44"/>
          <p:cNvCxnSpPr/>
          <p:nvPr/>
        </p:nvCxnSpPr>
        <p:spPr>
          <a:xfrm flipH="1">
            <a:off x="3995936" y="590963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9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Kruhový oblouk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260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Valená klenba průjezdu domu je určena obloukem kružnice o délce 3,35 m. Průměr této kružnice je 6,4 m. Vypočtěte velikost příslušného středového úhlu.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419799"/>
            <a:ext cx="77537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seč 21"/>
          <p:cNvSpPr/>
          <p:nvPr/>
        </p:nvSpPr>
        <p:spPr>
          <a:xfrm rot="14148606">
            <a:off x="2199604" y="5703129"/>
            <a:ext cx="1015882" cy="940771"/>
          </a:xfrm>
          <a:prstGeom prst="pie">
            <a:avLst>
              <a:gd name="adj1" fmla="val 0"/>
              <a:gd name="adj2" fmla="val 4004171"/>
            </a:avLst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 rot="18744516">
            <a:off x="865162" y="3223732"/>
            <a:ext cx="3684768" cy="3677134"/>
          </a:xfrm>
          <a:prstGeom prst="arc">
            <a:avLst>
              <a:gd name="adj1" fmla="val 15749186"/>
              <a:gd name="adj2" fmla="val 64762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23" idx="2"/>
          </p:cNvCxnSpPr>
          <p:nvPr/>
        </p:nvCxnSpPr>
        <p:spPr>
          <a:xfrm flipH="1">
            <a:off x="2707546" y="3958808"/>
            <a:ext cx="1475192" cy="22233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23" idx="0"/>
          </p:cNvCxnSpPr>
          <p:nvPr/>
        </p:nvCxnSpPr>
        <p:spPr>
          <a:xfrm>
            <a:off x="1199498" y="4010464"/>
            <a:ext cx="1508048" cy="2171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23" idx="2"/>
          </p:cNvCxnSpPr>
          <p:nvPr/>
        </p:nvCxnSpPr>
        <p:spPr>
          <a:xfrm>
            <a:off x="4182738" y="3958808"/>
            <a:ext cx="0" cy="143121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207426" y="4025860"/>
            <a:ext cx="0" cy="13795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123728" y="2856183"/>
                <a:ext cx="9244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3,35 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856183"/>
                <a:ext cx="92442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513935" y="5723964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3935" y="5723964"/>
                <a:ext cx="38722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431244" y="252316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899592" y="5405422"/>
            <a:ext cx="3786692" cy="0"/>
          </a:xfrm>
          <a:prstGeom prst="line">
            <a:avLst/>
          </a:prstGeom>
          <a:ln w="31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85938" y="6234282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5938" y="6234282"/>
                <a:ext cx="3686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013628" y="3029275"/>
                <a:ext cx="12379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=6,4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3628" y="3029275"/>
                <a:ext cx="123790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Šipka doprava 32"/>
          <p:cNvSpPr/>
          <p:nvPr/>
        </p:nvSpPr>
        <p:spPr>
          <a:xfrm>
            <a:off x="6227045" y="3121608"/>
            <a:ext cx="288032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515077" y="3029275"/>
                <a:ext cx="1211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=3,2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077" y="3029275"/>
                <a:ext cx="121161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bdélník 35"/>
              <p:cNvSpPr/>
              <p:nvPr/>
            </p:nvSpPr>
            <p:spPr>
              <a:xfrm>
                <a:off x="5059792" y="3611834"/>
                <a:ext cx="138268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 smtClean="0">
                          <a:latin typeface="Cambria Math"/>
                          <a:ea typeface="Cambria Math"/>
                        </a:rPr>
                        <m:t>l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9792" y="3611834"/>
                <a:ext cx="1382686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515077" y="3774142"/>
                <a:ext cx="25028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𝑟𝑜𝑣𝑛𝑖𝑐𝑒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𝑣𝑦𝑗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ří</m:t>
                      </m:r>
                      <m:r>
                        <a:rPr lang="cs-CZ" b="0" i="1" smtClean="0">
                          <a:latin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i="1" dirty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077" y="3774142"/>
                <a:ext cx="2502865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085638" y="4366191"/>
                <a:ext cx="1313052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𝑙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∙360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5638" y="4366191"/>
                <a:ext cx="1313052" cy="61831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097078" y="5062299"/>
                <a:ext cx="2397388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3,35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∙360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3,2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7078" y="5062299"/>
                <a:ext cx="2397388" cy="64761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067944" y="5908630"/>
                <a:ext cx="31683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Středový úhel má velikost 60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5908630"/>
                <a:ext cx="3168352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153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 flipH="1">
            <a:off x="4067944" y="6277962"/>
            <a:ext cx="30529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3370117" y="4911623"/>
                <a:ext cx="79617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3,2 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117" y="4911623"/>
                <a:ext cx="79617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495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14" grpId="0"/>
      <p:bldP spid="16" grpId="0"/>
      <p:bldP spid="28" grpId="0"/>
      <p:bldP spid="31" grpId="0"/>
      <p:bldP spid="32" grpId="0"/>
      <p:bldP spid="33" grpId="0" animBg="1"/>
      <p:bldP spid="34" grpId="0"/>
      <p:bldP spid="36" grpId="0"/>
      <p:bldP spid="37" grpId="0"/>
      <p:bldP spid="38" grpId="0"/>
      <p:bldP spid="39" grpId="0"/>
      <p:bldP spid="40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Kruhová výseč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26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výměru záhonu, který má tvar kruhové výseče o poloměru 5,5 m a středovém úhlu 150°.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142800"/>
            <a:ext cx="77537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23528" y="230259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9" name="Výseč 28"/>
          <p:cNvSpPr/>
          <p:nvPr/>
        </p:nvSpPr>
        <p:spPr>
          <a:xfrm rot="5400000">
            <a:off x="926844" y="3184628"/>
            <a:ext cx="2520280" cy="2504754"/>
          </a:xfrm>
          <a:prstGeom prst="pie">
            <a:avLst>
              <a:gd name="adj1" fmla="val 0"/>
              <a:gd name="adj2" fmla="val 2154450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Výseč 4"/>
          <p:cNvSpPr/>
          <p:nvPr/>
        </p:nvSpPr>
        <p:spPr>
          <a:xfrm>
            <a:off x="919081" y="3248873"/>
            <a:ext cx="2520280" cy="2448272"/>
          </a:xfrm>
          <a:prstGeom prst="pie">
            <a:avLst>
              <a:gd name="adj1" fmla="val 0"/>
              <a:gd name="adj2" fmla="val 1238583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 rot="12492179">
            <a:off x="1819178" y="4112968"/>
            <a:ext cx="720080" cy="720080"/>
          </a:xfrm>
          <a:prstGeom prst="pie">
            <a:avLst>
              <a:gd name="adj1" fmla="val 21529031"/>
              <a:gd name="adj2" fmla="val 9014142"/>
            </a:avLst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79465" y="4139251"/>
                <a:ext cx="7136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150°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9465" y="4139251"/>
                <a:ext cx="71365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57094" y="4473008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5,5 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56152" y="4103676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5,5 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18972" y="2671927"/>
            <a:ext cx="42096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 část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kruhu 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nazýváme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kruhová výseč.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448266" y="3425464"/>
                <a:ext cx="53850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360°…...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266" y="3425464"/>
                <a:ext cx="538502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404508" y="3815188"/>
                <a:ext cx="5385027" cy="6481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1°…...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4508" y="3815188"/>
                <a:ext cx="5385027" cy="6481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448266" y="4473009"/>
                <a:ext cx="5385027" cy="6481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𝑜𝑏𝑠𝑎h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 ú</m:t>
                      </m:r>
                      <m:r>
                        <a:rPr lang="cs-CZ" b="0" i="1" smtClean="0">
                          <a:latin typeface="Cambria Math"/>
                        </a:rPr>
                        <m:t>h𝑙𝑒𝑚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…...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266" y="4473009"/>
                <a:ext cx="5385027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663653" y="5233685"/>
                <a:ext cx="3006721" cy="6481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 smtClean="0">
                          <a:latin typeface="Cambria Math"/>
                          <a:ea typeface="Cambria Math"/>
                        </a:rPr>
                        <m:t>S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5,5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150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39,6 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3653" y="5233685"/>
                <a:ext cx="3006721" cy="6481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56152" y="6093296"/>
                <a:ext cx="31442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Výměra záhonu je 39,6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. 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6152" y="6093296"/>
                <a:ext cx="3144226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1550"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 flipH="1">
            <a:off x="1056152" y="6462628"/>
            <a:ext cx="26075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68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 animBg="1"/>
      <p:bldP spid="5" grpId="0" animBg="1"/>
      <p:bldP spid="7" grpId="0" animBg="1"/>
      <p:bldP spid="8" grpId="0"/>
      <p:bldP spid="9" grpId="0"/>
      <p:bldP spid="12" grpId="0"/>
      <p:bldP spid="13" grpId="0"/>
      <p:bldP spid="35" grpId="0"/>
      <p:bldP spid="41" grpId="0"/>
      <p:bldP spid="44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Kruhová výseč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26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Plech má tvar kruhové výseče. Pásmem byl změřen její poloměr r = 1,2 m a délka oblouku l = 0,5 m. Určete velikost středového úhlu a obsah výseče.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142800"/>
            <a:ext cx="77537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23528" y="230259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9" name="Výseč 28"/>
          <p:cNvSpPr/>
          <p:nvPr/>
        </p:nvSpPr>
        <p:spPr>
          <a:xfrm rot="5400000">
            <a:off x="-853591" y="2374987"/>
            <a:ext cx="3354195" cy="3457376"/>
          </a:xfrm>
          <a:prstGeom prst="pie">
            <a:avLst>
              <a:gd name="adj1" fmla="val 13142764"/>
              <a:gd name="adj2" fmla="val 16195648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seč 6"/>
          <p:cNvSpPr/>
          <p:nvPr/>
        </p:nvSpPr>
        <p:spPr>
          <a:xfrm rot="12492179">
            <a:off x="450936" y="3743635"/>
            <a:ext cx="720080" cy="720080"/>
          </a:xfrm>
          <a:prstGeom prst="pie">
            <a:avLst>
              <a:gd name="adj1" fmla="val 6182539"/>
              <a:gd name="adj2" fmla="val 9014142"/>
            </a:avLst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3752" y="3795580"/>
                <a:ext cx="387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752" y="3795580"/>
                <a:ext cx="38722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1279392" y="4157460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1,2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37213" y="2977792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1,2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920236" y="4960457"/>
                <a:ext cx="3957237" cy="6481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 smtClean="0">
                          <a:latin typeface="Cambria Math"/>
                          <a:ea typeface="Cambria Math"/>
                        </a:rPr>
                        <m:t>S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1,2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∙24=0,3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0236" y="4960457"/>
                <a:ext cx="3957237" cy="64812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56152" y="6093296"/>
                <a:ext cx="59005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Středový úhel má velikost 24°a obsah výseče je  0,3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. 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6152" y="6093296"/>
                <a:ext cx="5900566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826" t="-100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 flipH="1">
            <a:off x="1056153" y="6462628"/>
            <a:ext cx="53880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2273039" y="2996761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0,5 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91896" y="2426577"/>
                <a:ext cx="429731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Úhel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dirty="0" smtClean="0"/>
                  <a:t> vypočítáme ze vztahu pro délku kruhového oblouku: 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1896" y="2426577"/>
                <a:ext cx="4297316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1135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006514" y="3162458"/>
                <a:ext cx="1359539" cy="8897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6514" y="3162458"/>
                <a:ext cx="1359539" cy="8897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6300192" y="3164824"/>
                <a:ext cx="1313052" cy="618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𝑙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∙360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3164824"/>
                <a:ext cx="1313052" cy="6183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Šipka doprava 24"/>
          <p:cNvSpPr/>
          <p:nvPr/>
        </p:nvSpPr>
        <p:spPr>
          <a:xfrm>
            <a:off x="5754839" y="3366093"/>
            <a:ext cx="288032" cy="225677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006514" y="3833653"/>
                <a:ext cx="2182585" cy="6476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0,5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∙360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1,2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=24°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6514" y="3833653"/>
                <a:ext cx="2182585" cy="64761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006514" y="4591125"/>
            <a:ext cx="4165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Výpočet obsahu kruhové výseče: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762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 animBg="1"/>
      <p:bldP spid="7" grpId="0" animBg="1"/>
      <p:bldP spid="8" grpId="0"/>
      <p:bldP spid="9" grpId="0"/>
      <p:bldP spid="12" grpId="0"/>
      <p:bldP spid="18" grpId="0"/>
      <p:bldP spid="19" grpId="0"/>
      <p:bldP spid="3" grpId="0"/>
      <p:bldP spid="10" grpId="0"/>
      <p:bldP spid="14" grpId="0"/>
      <p:bldP spid="16" grpId="0"/>
      <p:bldP spid="25" grpId="0" animBg="1"/>
      <p:bldP spid="27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00672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Kruhová úseč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908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Odvoďte vzorec pro výpočet obsahu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kruhové úseče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 na obrázku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vyšrafovaná plocha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142800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338510" y="218648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82521" y="3174020"/>
            <a:ext cx="261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101666" y="4442893"/>
            <a:ext cx="261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31244" y="2704833"/>
            <a:ext cx="2628588" cy="25922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5572565">
            <a:off x="1205908" y="3508898"/>
            <a:ext cx="1983987" cy="801004"/>
          </a:xfrm>
          <a:prstGeom prst="triangle">
            <a:avLst>
              <a:gd name="adj" fmla="val 484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seč 6"/>
          <p:cNvSpPr/>
          <p:nvPr/>
        </p:nvSpPr>
        <p:spPr>
          <a:xfrm rot="12492179">
            <a:off x="1469609" y="3657565"/>
            <a:ext cx="720080" cy="720080"/>
          </a:xfrm>
          <a:prstGeom prst="pie">
            <a:avLst>
              <a:gd name="adj1" fmla="val 5325058"/>
              <a:gd name="adj2" fmla="val 11728683"/>
            </a:avLst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50520" y="3816311"/>
                <a:ext cx="4044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520" y="3816311"/>
                <a:ext cx="40440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481829" y="4000977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1829" y="4000977"/>
                <a:ext cx="36869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ětiva 20"/>
          <p:cNvSpPr/>
          <p:nvPr/>
        </p:nvSpPr>
        <p:spPr>
          <a:xfrm rot="10014232">
            <a:off x="1699379" y="2828342"/>
            <a:ext cx="1328088" cy="2072694"/>
          </a:xfrm>
          <a:prstGeom prst="chord">
            <a:avLst>
              <a:gd name="adj1" fmla="val 6336710"/>
              <a:gd name="adj2" fmla="val 15615832"/>
            </a:avLst>
          </a:prstGeom>
          <a:pattFill prst="dkHorz">
            <a:fgClr>
              <a:schemeClr val="accent1"/>
            </a:fgClr>
            <a:bgClr>
              <a:schemeClr val="bg1"/>
            </a:bgClr>
          </a:patt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12310" y="2561284"/>
                <a:ext cx="543615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Od obsahu kruhové výseče odečteme obsah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2310" y="2561284"/>
                <a:ext cx="5436153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89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669340" y="4772943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9340" y="4772943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295267" y="2487261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5267" y="2487261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328069" y="2930616"/>
                <a:ext cx="1476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8069" y="2930616"/>
                <a:ext cx="147604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3297227" y="3283555"/>
                <a:ext cx="1473993" cy="6481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𝑣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m:rPr>
                          <m:sty m:val="p"/>
                        </m:rPr>
                        <a:rPr lang="el-GR" i="1" dirty="0" smtClean="0">
                          <a:latin typeface="Cambria Math"/>
                          <a:ea typeface="Cambria Math"/>
                        </a:rPr>
                        <m:t>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7227" y="3283555"/>
                <a:ext cx="1473993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3348811" y="4051979"/>
                <a:ext cx="70185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8811" y="4051979"/>
                <a:ext cx="70185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Rovnoramenný trojúhelník 32"/>
          <p:cNvSpPr/>
          <p:nvPr/>
        </p:nvSpPr>
        <p:spPr>
          <a:xfrm>
            <a:off x="1784449" y="5423853"/>
            <a:ext cx="1983987" cy="801004"/>
          </a:xfrm>
          <a:prstGeom prst="triangle">
            <a:avLst>
              <a:gd name="adj" fmla="val 4842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309041" y="558516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9041" y="5585160"/>
                <a:ext cx="35644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891488" y="558516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1488" y="5585160"/>
                <a:ext cx="35644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>
            <a:stCxn id="33" idx="0"/>
            <a:endCxn id="33" idx="3"/>
          </p:cNvCxnSpPr>
          <p:nvPr/>
        </p:nvCxnSpPr>
        <p:spPr>
          <a:xfrm>
            <a:off x="2745195" y="5423853"/>
            <a:ext cx="0" cy="801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718598" y="5517549"/>
                <a:ext cx="320792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598" y="5517549"/>
                <a:ext cx="320792" cy="27699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506095" y="5815992"/>
                <a:ext cx="31098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6095" y="5815992"/>
                <a:ext cx="310983" cy="27699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696146" y="6250973"/>
                <a:ext cx="311880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6146" y="6250973"/>
                <a:ext cx="311880" cy="27699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979525" y="5302486"/>
                <a:ext cx="1156983" cy="565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525" y="5302486"/>
                <a:ext cx="1156983" cy="565348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Šipka doprava 41"/>
          <p:cNvSpPr/>
          <p:nvPr/>
        </p:nvSpPr>
        <p:spPr>
          <a:xfrm>
            <a:off x="5191600" y="5492827"/>
            <a:ext cx="288032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571588" y="5400494"/>
                <a:ext cx="12659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𝑟𝑐𝑜𝑠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1588" y="5400494"/>
                <a:ext cx="1265988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031859" y="5852735"/>
                <a:ext cx="1159741" cy="7442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1859" y="5852735"/>
                <a:ext cx="1159741" cy="7442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Šipka doprava 44"/>
          <p:cNvSpPr/>
          <p:nvPr/>
        </p:nvSpPr>
        <p:spPr>
          <a:xfrm>
            <a:off x="5190628" y="6224857"/>
            <a:ext cx="288032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571588" y="6132524"/>
                <a:ext cx="13739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𝑟𝑠𝑖𝑛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1588" y="6132524"/>
                <a:ext cx="1373902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979525" y="3910212"/>
                <a:ext cx="409727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𝑟𝑠𝑖𝑛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i="1">
                              <a:latin typeface="Cambria Math"/>
                            </a:rPr>
                            <m:t>𝑟𝑐𝑜𝑠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m:rPr>
                              <m:nor/>
                            </m:rPr>
                            <a:rPr lang="cs-CZ" dirty="0"/>
                            <m:t>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𝑐𝑜𝑠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525" y="3910212"/>
                <a:ext cx="4097275" cy="61093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91582" y="5936218"/>
                <a:ext cx="850617" cy="5651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582" y="5936218"/>
                <a:ext cx="850617" cy="56515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494547" y="4560649"/>
                <a:ext cx="3251916" cy="1209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ú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𝝅</m:t>
                          </m:r>
                          <m:sSup>
                            <m:sSupPr>
                              <m:ctrlPr>
                                <a:rPr lang="cs-CZ" b="1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𝟑𝟔𝟎</m:t>
                          </m:r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𝝋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𝒄𝒐𝒔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4547" y="4560649"/>
                <a:ext cx="3251916" cy="1209177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71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2" grpId="0"/>
      <p:bldP spid="30" grpId="0"/>
      <p:bldP spid="31" grpId="0"/>
      <p:bldP spid="32" grpId="0"/>
      <p:bldP spid="33" grpId="0" animBg="1"/>
      <p:bldP spid="34" grpId="0"/>
      <p:bldP spid="35" grpId="0"/>
      <p:bldP spid="38" grpId="0"/>
      <p:bldP spid="39" grpId="0"/>
      <p:bldP spid="40" grpId="0"/>
      <p:bldP spid="41" grpId="0"/>
      <p:bldP spid="42" grpId="0" animBg="1"/>
      <p:bldP spid="43" grpId="0"/>
      <p:bldP spid="44" grpId="0"/>
      <p:bldP spid="45" grpId="0" animBg="1"/>
      <p:bldP spid="46" grpId="0"/>
      <p:bldP spid="47" grpId="0"/>
      <p:bldP spid="50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1153090" y="3247222"/>
            <a:ext cx="2232248" cy="21602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547664" y="700672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Kruhová úseč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3"/>
          <p:cNvSpPr txBox="1"/>
          <p:nvPr/>
        </p:nvSpPr>
        <p:spPr>
          <a:xfrm>
            <a:off x="431244" y="1588802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56152" y="1496469"/>
            <a:ext cx="7908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obsah kruhové úseče, jejíž tětivou je strana pravidelného šestiúhelníku vepsaného do kružnice o poloměru 25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23528" y="2142800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06113" y="224678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Šestiúhelník 2"/>
          <p:cNvSpPr/>
          <p:nvPr/>
        </p:nvSpPr>
        <p:spPr>
          <a:xfrm>
            <a:off x="1189094" y="3427242"/>
            <a:ext cx="2160240" cy="18002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3" idx="4"/>
            <a:endCxn id="3" idx="1"/>
          </p:cNvCxnSpPr>
          <p:nvPr/>
        </p:nvCxnSpPr>
        <p:spPr>
          <a:xfrm>
            <a:off x="1639144" y="3427242"/>
            <a:ext cx="126014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5"/>
            <a:endCxn id="3" idx="2"/>
          </p:cNvCxnSpPr>
          <p:nvPr/>
        </p:nvCxnSpPr>
        <p:spPr>
          <a:xfrm flipH="1">
            <a:off x="1639144" y="3427242"/>
            <a:ext cx="126014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3" idx="3"/>
            <a:endCxn id="3" idx="0"/>
          </p:cNvCxnSpPr>
          <p:nvPr/>
        </p:nvCxnSpPr>
        <p:spPr>
          <a:xfrm>
            <a:off x="1189094" y="432734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bdélník 69"/>
          <p:cNvSpPr/>
          <p:nvPr/>
        </p:nvSpPr>
        <p:spPr>
          <a:xfrm>
            <a:off x="1986026" y="3427242"/>
            <a:ext cx="6286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 cm</a:t>
            </a:r>
            <a:endParaRPr lang="cs-CZ" sz="1400" dirty="0"/>
          </a:p>
        </p:txBody>
      </p:sp>
      <p:sp>
        <p:nvSpPr>
          <p:cNvPr id="71" name="Obdélník 70"/>
          <p:cNvSpPr/>
          <p:nvPr/>
        </p:nvSpPr>
        <p:spPr>
          <a:xfrm>
            <a:off x="1496848" y="3854175"/>
            <a:ext cx="6286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 cm</a:t>
            </a:r>
            <a:endParaRPr lang="cs-CZ" sz="1400" dirty="0"/>
          </a:p>
        </p:txBody>
      </p:sp>
      <p:sp>
        <p:nvSpPr>
          <p:cNvPr id="72" name="Obdélník 71"/>
          <p:cNvSpPr/>
          <p:nvPr/>
        </p:nvSpPr>
        <p:spPr>
          <a:xfrm>
            <a:off x="2437215" y="3841485"/>
            <a:ext cx="6286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 cm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3851920" y="2776248"/>
                <a:ext cx="33354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𝑒𝑑𝑜𝑣</m:t>
                      </m:r>
                      <m:r>
                        <a:rPr lang="cs-CZ" b="0" i="1" smtClean="0">
                          <a:latin typeface="Cambria Math"/>
                        </a:rPr>
                        <m:t>ý ú</m:t>
                      </m:r>
                      <m:r>
                        <a:rPr lang="cs-CZ" b="0" i="1" smtClean="0">
                          <a:latin typeface="Cambria Math"/>
                        </a:rPr>
                        <m:t>h𝑒𝑙</m:t>
                      </m:r>
                      <m:r>
                        <a:rPr lang="cs-CZ" b="0" i="1" smtClean="0">
                          <a:latin typeface="Cambria Math"/>
                        </a:rPr>
                        <m:t> −360°:6=60°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776248"/>
                <a:ext cx="3335465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2052551" y="3978383"/>
                <a:ext cx="49564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2551" y="3978383"/>
                <a:ext cx="495649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2084868" y="4327342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4868" y="4327342"/>
                <a:ext cx="3686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3851920" y="3248799"/>
                <a:ext cx="1476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248799"/>
                <a:ext cx="147604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3877749" y="3947605"/>
                <a:ext cx="6997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7749" y="3947605"/>
                <a:ext cx="69974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Obdélník 77"/>
              <p:cNvSpPr/>
              <p:nvPr/>
            </p:nvSpPr>
            <p:spPr>
              <a:xfrm>
                <a:off x="4432484" y="3772413"/>
                <a:ext cx="932243" cy="6481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360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Obdélník 7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2484" y="3772413"/>
                <a:ext cx="932243" cy="6481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5296545" y="3808208"/>
                <a:ext cx="3072444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∙60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=327,25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6545" y="3808208"/>
                <a:ext cx="3072444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Obdélník 79"/>
              <p:cNvSpPr/>
              <p:nvPr/>
            </p:nvSpPr>
            <p:spPr>
              <a:xfrm>
                <a:off x="3908096" y="4561532"/>
                <a:ext cx="1287019" cy="67326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Obdélník 7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8096" y="4561532"/>
                <a:ext cx="1287019" cy="6732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5364727" y="4713496"/>
                <a:ext cx="2118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𝑟𝑜𝑣𝑛𝑜𝑠𝑡𝑟𝑎𝑛𝑛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ý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727" y="4713496"/>
                <a:ext cx="2118144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3879304" y="5224553"/>
                <a:ext cx="3080652" cy="6732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=270,63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9304" y="5224553"/>
                <a:ext cx="3080652" cy="67326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3908096" y="6021288"/>
                <a:ext cx="3842077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ú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=327,25−270,63=</m:t>
                      </m:r>
                      <m:r>
                        <a:rPr lang="cs-CZ" b="1" i="1" smtClean="0">
                          <a:latin typeface="Cambria Math"/>
                        </a:rPr>
                        <m:t>𝟓𝟔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𝟔𝟐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8096" y="6021288"/>
                <a:ext cx="3842077" cy="375552"/>
              </a:xfrm>
              <a:prstGeom prst="rect">
                <a:avLst/>
              </a:prstGeom>
              <a:blipFill rotWithShape="1">
                <a:blip r:embed="rId13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9062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8" grpId="0"/>
      <p:bldP spid="3" grpId="0" animBg="1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a upevnění dovednosti určovat obsahy a obvody částí kruhu. Žák určí délku kruhového oblouku, obsah kruhové úseče a obsah kruhové výseče.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92801" y="2690336"/>
            <a:ext cx="835292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RNDr. Milada Hudcová, Libuše Kubičíková: Sbírka úloh z matematiky pro SOU a SOŠ, 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vydání 1994, Prometheus, ISBN 80-85849-40-2 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7864</TotalTime>
  <Words>971</Words>
  <Application>Microsoft Office PowerPoint</Application>
  <PresentationFormat>Předvádění na obrazovce (4:3)</PresentationFormat>
  <Paragraphs>134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610</cp:revision>
  <dcterms:created xsi:type="dcterms:W3CDTF">2013-01-11T17:11:37Z</dcterms:created>
  <dcterms:modified xsi:type="dcterms:W3CDTF">2014-09-29T07:31:55Z</dcterms:modified>
</cp:coreProperties>
</file>