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308" r:id="rId4"/>
    <p:sldId id="319" r:id="rId5"/>
    <p:sldId id="315" r:id="rId6"/>
    <p:sldId id="322" r:id="rId7"/>
    <p:sldId id="323" r:id="rId8"/>
    <p:sldId id="324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8224" autoAdjust="0"/>
  </p:normalViewPr>
  <p:slideViewPr>
    <p:cSldViewPr>
      <p:cViewPr>
        <p:scale>
          <a:sx n="72" d="100"/>
          <a:sy n="72" d="100"/>
        </p:scale>
        <p:origin x="-1020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7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5" Type="http://schemas.openxmlformats.org/officeDocument/2006/relationships/image" Target="../media/image2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Relationship Id="rId1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png"/><Relationship Id="rId4" Type="http://schemas.openxmlformats.org/officeDocument/2006/relationships/image" Target="../media/image37.png"/><Relationship Id="rId9" Type="http://schemas.openxmlformats.org/officeDocument/2006/relationships/image" Target="../media/image4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13" Type="http://schemas.openxmlformats.org/officeDocument/2006/relationships/image" Target="../media/image57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openxmlformats.org/officeDocument/2006/relationships/image" Target="../media/image66.png"/><Relationship Id="rId5" Type="http://schemas.openxmlformats.org/officeDocument/2006/relationships/image" Target="../media/image60.png"/><Relationship Id="rId10" Type="http://schemas.openxmlformats.org/officeDocument/2006/relationships/image" Target="../media/image65.png"/><Relationship Id="rId4" Type="http://schemas.openxmlformats.org/officeDocument/2006/relationships/image" Target="../media/image59.png"/><Relationship Id="rId9" Type="http://schemas.openxmlformats.org/officeDocument/2006/relationships/image" Target="../media/image6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Výpočty obvodů a obsahů </a:t>
            </a:r>
            <a:r>
              <a:rPr lang="cs-CZ" sz="3200" b="1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rovinných obrazců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III-2-05-19_Planimetrie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Při výpočtu obsahu mnohoúhelníků budeme postupovat tak, že  je rozložíme na čtyřúhelníky a trojúhelníky, které se nepřekrývají a jejichž obsahy umíme určit.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467544" y="2408114"/>
            <a:ext cx="78488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593691" y="2643705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2643705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 obsah obrazce ABCD umístěného do čtvercové sítě o straně 1 cm.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462390" y="3209487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312959"/>
              </p:ext>
            </p:extLst>
          </p:nvPr>
        </p:nvGraphicFramePr>
        <p:xfrm>
          <a:off x="593691" y="3573016"/>
          <a:ext cx="2910784" cy="23042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696"/>
                <a:gridCol w="727696"/>
                <a:gridCol w="727696"/>
                <a:gridCol w="727696"/>
              </a:tblGrid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16" name="Přímá spojnice 15"/>
          <p:cNvCxnSpPr>
            <a:endCxn id="9" idx="3"/>
          </p:cNvCxnSpPr>
          <p:nvPr/>
        </p:nvCxnSpPr>
        <p:spPr>
          <a:xfrm>
            <a:off x="2033851" y="3573016"/>
            <a:ext cx="1470624" cy="115212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1313771" y="4725144"/>
            <a:ext cx="2190704" cy="115212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>
            <a:stCxn id="9" idx="0"/>
          </p:cNvCxnSpPr>
          <p:nvPr/>
        </p:nvCxnSpPr>
        <p:spPr>
          <a:xfrm flipH="1">
            <a:off x="593691" y="3573016"/>
            <a:ext cx="1455392" cy="5760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93691" y="4149080"/>
            <a:ext cx="727696" cy="172819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118525" y="5877272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8525" y="5877272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67962" y="3949267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962" y="3949267"/>
                <a:ext cx="409407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853837" y="3203684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53837" y="3203684"/>
                <a:ext cx="390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504475" y="4540478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4475" y="4540478"/>
                <a:ext cx="40087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3882484" y="3545291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624523" y="3551042"/>
            <a:ext cx="2085595" cy="576064"/>
          </a:xfrm>
          <a:prstGeom prst="triangle">
            <a:avLst>
              <a:gd name="adj" fmla="val 65982"/>
            </a:avLst>
          </a:prstGeom>
          <a:solidFill>
            <a:schemeClr val="bg2">
              <a:lumMod val="50000"/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09017" y="3781327"/>
                <a:ext cx="4574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9017" y="3781327"/>
                <a:ext cx="45743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Pravoúhlý trojúhelník 7"/>
          <p:cNvSpPr/>
          <p:nvPr/>
        </p:nvSpPr>
        <p:spPr>
          <a:xfrm rot="10800000">
            <a:off x="577369" y="4133933"/>
            <a:ext cx="727696" cy="1726613"/>
          </a:xfrm>
          <a:prstGeom prst="rtTriangle">
            <a:avLst/>
          </a:prstGeom>
          <a:solidFill>
            <a:schemeClr val="bg2">
              <a:lumMod val="75000"/>
              <a:alpha val="5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769851" y="4188310"/>
                <a:ext cx="4627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851" y="4188310"/>
                <a:ext cx="46275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Pravoúhlý trojúhelník 11"/>
          <p:cNvSpPr/>
          <p:nvPr/>
        </p:nvSpPr>
        <p:spPr>
          <a:xfrm rot="10800000" flipH="1">
            <a:off x="1321387" y="4712525"/>
            <a:ext cx="2183088" cy="1152127"/>
          </a:xfrm>
          <a:prstGeom prst="rtTriangle">
            <a:avLst/>
          </a:prstGeom>
          <a:solidFill>
            <a:schemeClr val="bg2">
              <a:lumMod val="90000"/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529877" y="4889904"/>
                <a:ext cx="4627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𝑇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29877" y="4889904"/>
                <a:ext cx="46275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313771" y="4133933"/>
            <a:ext cx="1455392" cy="574485"/>
          </a:xfrm>
          <a:prstGeom prst="rect">
            <a:avLst/>
          </a:prstGeom>
          <a:solidFill>
            <a:schemeClr val="bg2">
              <a:lumMod val="50000"/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/>
              </a:solidFill>
            </a:endParaRPr>
          </a:p>
        </p:txBody>
      </p:sp>
      <p:sp>
        <p:nvSpPr>
          <p:cNvPr id="23" name="Pravoúhlý trojúhelník 22"/>
          <p:cNvSpPr/>
          <p:nvPr/>
        </p:nvSpPr>
        <p:spPr>
          <a:xfrm>
            <a:off x="2761547" y="4182599"/>
            <a:ext cx="735312" cy="574483"/>
          </a:xfrm>
          <a:prstGeom prst="rtTriangle">
            <a:avLst/>
          </a:prstGeom>
          <a:solidFill>
            <a:schemeClr val="bg2">
              <a:lumMod val="50000"/>
              <a:alpha val="3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2109314" y="4285174"/>
                <a:ext cx="4678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accent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accent1"/>
                              </a:solidFill>
                              <a:latin typeface="Cambria Math"/>
                            </a:rPr>
                            <m:t>𝐿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accent1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accent1"/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9314" y="4285174"/>
                <a:ext cx="467820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007550" y="3475859"/>
                <a:ext cx="219598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7550" y="3475859"/>
                <a:ext cx="2195986" cy="61093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026203" y="4086795"/>
                <a:ext cx="219598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6203" y="4086795"/>
                <a:ext cx="2195986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5037241" y="4725144"/>
                <a:ext cx="2151102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=3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7241" y="4725144"/>
                <a:ext cx="2151102" cy="61093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044087" y="5336080"/>
                <a:ext cx="2659639" cy="6347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𝐿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3+2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4087" y="5336080"/>
                <a:ext cx="2659639" cy="63478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129203" y="6061938"/>
                <a:ext cx="2895729" cy="4896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𝑆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+3+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=8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9203" y="6061938"/>
                <a:ext cx="2895729" cy="48968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4" grpId="0" animBg="1"/>
      <p:bldP spid="6" grpId="0"/>
      <p:bldP spid="8" grpId="0" animBg="1"/>
      <p:bldP spid="10" grpId="0"/>
      <p:bldP spid="12" grpId="0" animBg="1"/>
      <p:bldP spid="15" grpId="0"/>
      <p:bldP spid="21" grpId="0" animBg="1"/>
      <p:bldP spid="23" grpId="0" animBg="1"/>
      <p:bldP spid="28" grpId="0"/>
      <p:bldP spid="30" grpId="0"/>
      <p:bldP spid="31" grpId="0"/>
      <p:bldP spid="32" grpId="0"/>
      <p:bldP spid="33" grpId="0"/>
      <p:bldP spid="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8363" y="1493431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8320" y="1493431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Určete obsah obrazce znázorněného na obrázku, jeho rozměry jsou v milimetrech.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51326" y="2139762"/>
            <a:ext cx="78097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269691" y="3043409"/>
            <a:ext cx="1080120" cy="4320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22756" y="4411561"/>
            <a:ext cx="1773990" cy="4320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rot="5400000">
            <a:off x="922756" y="3714380"/>
            <a:ext cx="1773990" cy="4320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40799" y="267407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0799" y="2674077"/>
                <a:ext cx="49885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23901" y="4458018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901" y="4458018"/>
                <a:ext cx="49885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70836" y="307476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836" y="3074767"/>
                <a:ext cx="49885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593727" y="4843609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3727" y="4843609"/>
                <a:ext cx="49885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560323" y="3554502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12</m:t>
                      </m:r>
                    </m:oMath>
                  </m:oMathPara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0323" y="3554502"/>
                <a:ext cx="49885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se šipkou 14"/>
          <p:cNvCxnSpPr>
            <a:stCxn id="9" idx="0"/>
            <a:endCxn id="9" idx="2"/>
          </p:cNvCxnSpPr>
          <p:nvPr/>
        </p:nvCxnSpPr>
        <p:spPr>
          <a:xfrm flipH="1">
            <a:off x="1593727" y="3930404"/>
            <a:ext cx="432048" cy="0"/>
          </a:xfrm>
          <a:prstGeom prst="straightConnector1">
            <a:avLst/>
          </a:prstGeom>
          <a:ln>
            <a:solidFill>
              <a:schemeClr val="bg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092582" y="304208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349811" y="4815927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925875" y="3043409"/>
            <a:ext cx="0" cy="177251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923274" y="3566847"/>
                <a:ext cx="4988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23274" y="3566847"/>
                <a:ext cx="498855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3779912" y="244295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6" name="Přímá spojnice 25"/>
          <p:cNvCxnSpPr/>
          <p:nvPr/>
        </p:nvCxnSpPr>
        <p:spPr>
          <a:xfrm flipH="1">
            <a:off x="1593727" y="4395209"/>
            <a:ext cx="432049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593726" y="3492819"/>
            <a:ext cx="432048" cy="0"/>
          </a:xfrm>
          <a:prstGeom prst="line">
            <a:avLst/>
          </a:prstGeom>
          <a:ln w="28575"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28" name="TextovéPole 1027"/>
              <p:cNvSpPr txBox="1"/>
              <p:nvPr/>
            </p:nvSpPr>
            <p:spPr>
              <a:xfrm>
                <a:off x="1562214" y="4450686"/>
                <a:ext cx="4950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𝑂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28" name="TextovéPole 10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2214" y="4450686"/>
                <a:ext cx="49507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573822" y="4025877"/>
                <a:ext cx="4950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𝑂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3822" y="4025877"/>
                <a:ext cx="49507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593726" y="3080265"/>
                <a:ext cx="48974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𝑂</m:t>
                          </m:r>
                        </m:e>
                        <m:sub>
                          <m:r>
                            <a:rPr lang="cs-CZ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3726" y="3080265"/>
                <a:ext cx="48974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9" name="TextovéPole 1028"/>
              <p:cNvSpPr txBox="1"/>
              <p:nvPr/>
            </p:nvSpPr>
            <p:spPr>
              <a:xfrm>
                <a:off x="4082578" y="3225102"/>
                <a:ext cx="2772426" cy="3986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𝑂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∙36=360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29" name="TextovéPole 10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2578" y="3225102"/>
                <a:ext cx="2772426" cy="39863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4100462" y="3608123"/>
                <a:ext cx="2772426" cy="3986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𝑂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∙44=528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00462" y="3608123"/>
                <a:ext cx="2772426" cy="39863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114154" y="4019103"/>
                <a:ext cx="2772426" cy="3999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sSub>
                            <m:sSub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𝑂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=10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∙56=560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154" y="4019103"/>
                <a:ext cx="2772426" cy="39991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30" name="TextovéPole 1029"/>
              <p:cNvSpPr txBox="1"/>
              <p:nvPr/>
            </p:nvSpPr>
            <p:spPr>
              <a:xfrm>
                <a:off x="3285915" y="5085184"/>
                <a:ext cx="50652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=360+528+560=1 448</m:t>
                      </m:r>
                      <m:sSup>
                        <m:sSup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𝑚𝑚</m:t>
                          </m:r>
                        </m:e>
                        <m:sup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=14,48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30" name="TextovéPole 10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5915" y="5085184"/>
                <a:ext cx="5065296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26301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028" grpId="0"/>
      <p:bldP spid="38" grpId="0"/>
      <p:bldP spid="39" grpId="0"/>
      <p:bldP spid="1029" grpId="0"/>
      <p:bldP spid="41" grpId="0"/>
      <p:bldP spid="42" grpId="0"/>
      <p:bldP spid="10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Obdélník 57"/>
          <p:cNvSpPr/>
          <p:nvPr/>
        </p:nvSpPr>
        <p:spPr>
          <a:xfrm>
            <a:off x="411986" y="2996952"/>
            <a:ext cx="3921010" cy="24482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832" y="164920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36467" y="1649204"/>
            <a:ext cx="7400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obsahy součástek, volte d = </a:t>
            </a:r>
            <a:r>
              <a:rPr lang="cs-CZ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 cm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449832" y="2208521"/>
            <a:ext cx="8010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72000" y="2546535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1986" y="2384341"/>
                <a:ext cx="4724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986" y="2384341"/>
                <a:ext cx="472437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762286" y="3429000"/>
            <a:ext cx="2751473" cy="1152128"/>
          </a:xfrm>
          <a:prstGeom prst="rect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913379" y="3429000"/>
            <a:ext cx="1200759" cy="11521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29" idx="0"/>
          </p:cNvCxnSpPr>
          <p:nvPr/>
        </p:nvCxnSpPr>
        <p:spPr>
          <a:xfrm>
            <a:off x="3513759" y="3429000"/>
            <a:ext cx="0" cy="115212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3513760" y="3392996"/>
            <a:ext cx="819236" cy="122413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/>
          <p:nvPr/>
        </p:nvCxnSpPr>
        <p:spPr>
          <a:xfrm>
            <a:off x="2987824" y="3429000"/>
            <a:ext cx="1126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071705" y="4581128"/>
            <a:ext cx="112631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62286" y="4365104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504519" y="4394423"/>
            <a:ext cx="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39552" y="4005064"/>
            <a:ext cx="3403992" cy="36004"/>
          </a:xfrm>
          <a:prstGeom prst="line">
            <a:avLst/>
          </a:prstGeom>
          <a:ln w="28575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762286" y="4869160"/>
            <a:ext cx="274223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>
            <a:stCxn id="36" idx="0"/>
            <a:endCxn id="36" idx="2"/>
          </p:cNvCxnSpPr>
          <p:nvPr/>
        </p:nvCxnSpPr>
        <p:spPr>
          <a:xfrm>
            <a:off x="3923378" y="3392996"/>
            <a:ext cx="0" cy="122413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1882535" y="4569797"/>
                <a:ext cx="5109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2535" y="4569797"/>
                <a:ext cx="51097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 rot="16200000">
                <a:off x="3547345" y="3629030"/>
                <a:ext cx="382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16200000">
                <a:off x="3547345" y="3629030"/>
                <a:ext cx="38273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4663792" y="3071812"/>
                <a:ext cx="252453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𝑜𝑏𝑑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é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𝑘𝑟𝑢h𝑢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3792" y="3071812"/>
                <a:ext cx="2524537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1" name="TextovéPole 60"/>
              <p:cNvSpPr txBox="1"/>
              <p:nvPr/>
            </p:nvSpPr>
            <p:spPr>
              <a:xfrm>
                <a:off x="4594845" y="3673333"/>
                <a:ext cx="3641381" cy="8964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𝑑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1" name="TextovéPole 6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4845" y="3673333"/>
                <a:ext cx="3641381" cy="8964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4626446" y="4762018"/>
                <a:ext cx="4399345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=18−3,5=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446" y="4762018"/>
                <a:ext cx="4399345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5" name="Přímá spojnice 64"/>
          <p:cNvCxnSpPr/>
          <p:nvPr/>
        </p:nvCxnSpPr>
        <p:spPr>
          <a:xfrm flipH="1">
            <a:off x="7956376" y="5301208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358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60" grpId="0"/>
      <p:bldP spid="61" grpId="0"/>
      <p:bldP spid="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49832" y="3003131"/>
            <a:ext cx="3151902" cy="3005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832" y="164920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4072" y="1649204"/>
            <a:ext cx="7400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obsahy součástek, volte d = 3 cm, r = 1 cm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449832" y="2208521"/>
            <a:ext cx="8010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80297" y="2358704"/>
            <a:ext cx="230425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11986" y="2384341"/>
                <a:ext cx="47243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986" y="2384341"/>
                <a:ext cx="472437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993205" y="3492630"/>
            <a:ext cx="2218247" cy="2109766"/>
          </a:xfrm>
          <a:prstGeom prst="ellipse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2102328" y="4553288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2328" y="4553288"/>
                <a:ext cx="36869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vál 17"/>
          <p:cNvSpPr/>
          <p:nvPr/>
        </p:nvSpPr>
        <p:spPr>
          <a:xfrm>
            <a:off x="993205" y="4230645"/>
            <a:ext cx="576064" cy="63373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59637" y="4230645"/>
            <a:ext cx="651815" cy="63373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993205" y="4547513"/>
            <a:ext cx="221824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864365" y="4564319"/>
            <a:ext cx="2391433" cy="129614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2102328" y="3385827"/>
            <a:ext cx="0" cy="1826564"/>
          </a:xfrm>
          <a:prstGeom prst="line">
            <a:avLst/>
          </a:prstGeom>
          <a:ln w="28575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102328" y="4564319"/>
                <a:ext cx="36869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2328" y="4564319"/>
                <a:ext cx="368691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3211452" y="4299109"/>
            <a:ext cx="0" cy="8340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993205" y="4282301"/>
            <a:ext cx="13164" cy="8676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993205" y="5042011"/>
            <a:ext cx="221824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556105" y="4314844"/>
            <a:ext cx="13164" cy="49895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993205" y="4813794"/>
            <a:ext cx="57606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286673" y="4737954"/>
                <a:ext cx="382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673" y="4737954"/>
                <a:ext cx="38273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6" name="Přímá spojnice 35"/>
          <p:cNvCxnSpPr/>
          <p:nvPr/>
        </p:nvCxnSpPr>
        <p:spPr>
          <a:xfrm>
            <a:off x="2891474" y="4491027"/>
            <a:ext cx="0" cy="1008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259632" y="4505741"/>
            <a:ext cx="0" cy="1008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993205" y="4496606"/>
                <a:ext cx="4560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205" y="4496606"/>
                <a:ext cx="456087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Obdélník 39"/>
              <p:cNvSpPr/>
              <p:nvPr/>
            </p:nvSpPr>
            <p:spPr>
              <a:xfrm>
                <a:off x="2750044" y="4495048"/>
                <a:ext cx="461408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0" name="Obdélník 3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0044" y="4495048"/>
                <a:ext cx="46140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464270" y="4600287"/>
                <a:ext cx="317779" cy="4417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2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200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sz="12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1200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4270" y="4600287"/>
                <a:ext cx="317779" cy="441724"/>
              </a:xfrm>
              <a:prstGeom prst="rect">
                <a:avLst/>
              </a:prstGeom>
              <a:blipFill rotWithShape="1">
                <a:blip r:embed="rId9"/>
                <a:stretch>
                  <a:fillRect b="-13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4836655" y="3008116"/>
                <a:ext cx="222317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𝑘𝑟𝑢h𝑢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dirty="0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𝑘𝑟𝑢h𝑢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6655" y="3008116"/>
                <a:ext cx="2223173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4738308" y="3640155"/>
                <a:ext cx="3777252" cy="97045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𝑑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8308" y="3640155"/>
                <a:ext cx="3777252" cy="97045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836653" y="4612812"/>
                <a:ext cx="2670283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36653" y="4612812"/>
                <a:ext cx="2670283" cy="64812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904259" y="5417730"/>
                <a:ext cx="2439770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   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4259" y="5417730"/>
                <a:ext cx="2439770" cy="64812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7399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42" grpId="0"/>
      <p:bldP spid="43" grpId="0"/>
      <p:bldP spid="44" grpId="0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bdélník 55"/>
          <p:cNvSpPr/>
          <p:nvPr/>
        </p:nvSpPr>
        <p:spPr>
          <a:xfrm>
            <a:off x="521270" y="2935774"/>
            <a:ext cx="3457858" cy="30515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832" y="164920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4072" y="1649204"/>
            <a:ext cx="7400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obsahy součástek, volte d = 3 cm, r = 1 cm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449832" y="2208521"/>
            <a:ext cx="8010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580297" y="2358704"/>
            <a:ext cx="230425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07936" y="2492413"/>
                <a:ext cx="45166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936" y="2492413"/>
                <a:ext cx="45166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863648" y="4029522"/>
            <a:ext cx="2556224" cy="576064"/>
          </a:xfrm>
          <a:prstGeom prst="rect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seč 20"/>
          <p:cNvSpPr/>
          <p:nvPr/>
        </p:nvSpPr>
        <p:spPr>
          <a:xfrm rot="18959976">
            <a:off x="842636" y="2791147"/>
            <a:ext cx="2545946" cy="2523199"/>
          </a:xfrm>
          <a:prstGeom prst="pie">
            <a:avLst>
              <a:gd name="adj1" fmla="val 13432375"/>
              <a:gd name="adj2" fmla="val 16200000"/>
            </a:avLst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Výseč 38"/>
          <p:cNvSpPr/>
          <p:nvPr/>
        </p:nvSpPr>
        <p:spPr>
          <a:xfrm rot="8131580">
            <a:off x="878352" y="3343986"/>
            <a:ext cx="2545946" cy="2523199"/>
          </a:xfrm>
          <a:prstGeom prst="pie">
            <a:avLst>
              <a:gd name="adj1" fmla="val 13432375"/>
              <a:gd name="adj2" fmla="val 16200000"/>
            </a:avLst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3419872" y="4461570"/>
            <a:ext cx="0" cy="1382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863648" y="4461570"/>
            <a:ext cx="0" cy="13829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863648" y="5613698"/>
            <a:ext cx="255622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1768592" y="5244366"/>
                <a:ext cx="382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8592" y="5244366"/>
                <a:ext cx="38273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887565" y="4612311"/>
                <a:ext cx="4560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7565" y="4612311"/>
                <a:ext cx="456087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1959958" y="3683414"/>
                <a:ext cx="46140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59958" y="3683414"/>
                <a:ext cx="461408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50"/>
          <p:cNvCxnSpPr/>
          <p:nvPr/>
        </p:nvCxnSpPr>
        <p:spPr>
          <a:xfrm>
            <a:off x="3131840" y="4029522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124557" y="4605585"/>
            <a:ext cx="6480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>
            <a:off x="3635896" y="4029522"/>
            <a:ext cx="0" cy="57606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3639676" y="4063960"/>
                <a:ext cx="339452" cy="4999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14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0" i="1" smtClean="0">
                              <a:latin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sz="14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9676" y="4063960"/>
                <a:ext cx="339452" cy="499945"/>
              </a:xfrm>
              <a:prstGeom prst="rect">
                <a:avLst/>
              </a:prstGeom>
              <a:blipFill rotWithShape="1">
                <a:blip r:embed="rId7"/>
                <a:stretch>
                  <a:fillRect b="-12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1" name="Výseč 60"/>
          <p:cNvSpPr/>
          <p:nvPr/>
        </p:nvSpPr>
        <p:spPr>
          <a:xfrm rot="18928478">
            <a:off x="1529691" y="3473756"/>
            <a:ext cx="1224136" cy="1180406"/>
          </a:xfrm>
          <a:prstGeom prst="pie">
            <a:avLst>
              <a:gd name="adj1" fmla="val 13557376"/>
              <a:gd name="adj2" fmla="val 1620000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2" name="Výseč 61"/>
          <p:cNvSpPr/>
          <p:nvPr/>
        </p:nvSpPr>
        <p:spPr>
          <a:xfrm rot="8031247">
            <a:off x="1539256" y="4022107"/>
            <a:ext cx="1224136" cy="1180406"/>
          </a:xfrm>
          <a:prstGeom prst="pie">
            <a:avLst>
              <a:gd name="adj1" fmla="val 13557376"/>
              <a:gd name="adj2" fmla="val 16200000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2013314" y="4856312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3314" y="4856312"/>
                <a:ext cx="58541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1726149" y="3498748"/>
                <a:ext cx="5854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6149" y="3498748"/>
                <a:ext cx="58541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4556401" y="2959443"/>
                <a:ext cx="2524537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𝑜𝑏𝑑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é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𝑘𝑟𝑢h𝑢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6401" y="2959443"/>
                <a:ext cx="2524537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4507949" y="3630348"/>
                <a:ext cx="3384901" cy="8964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𝑑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949" y="3630348"/>
                <a:ext cx="3384901" cy="8964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4580297" y="4716915"/>
                <a:ext cx="1710596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0297" y="4716915"/>
                <a:ext cx="1710596" cy="64812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4556401" y="5520484"/>
                <a:ext cx="2956643" cy="6481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6401" y="5520484"/>
                <a:ext cx="2956643" cy="64812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9199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65" grpId="0"/>
      <p:bldP spid="67" grpId="0"/>
      <p:bldP spid="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762285" y="2861744"/>
            <a:ext cx="4141973" cy="344757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925873" y="692696"/>
            <a:ext cx="5821564" cy="504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Obvody a obsahy rovinných obrazců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832" y="1649204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04072" y="1649204"/>
            <a:ext cx="7400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obsahy součástek, volte d = 3 cm, r = 1 cm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449832" y="2208521"/>
            <a:ext cx="80106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148064" y="2383297"/>
            <a:ext cx="2304256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07936" y="2492413"/>
                <a:ext cx="4789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936" y="2492413"/>
                <a:ext cx="478914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vál 5"/>
          <p:cNvSpPr/>
          <p:nvPr/>
        </p:nvSpPr>
        <p:spPr>
          <a:xfrm>
            <a:off x="1619672" y="3501008"/>
            <a:ext cx="2232248" cy="2232248"/>
          </a:xfrm>
          <a:prstGeom prst="ellipse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087724" y="4041068"/>
            <a:ext cx="1296144" cy="11521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331640" y="5193196"/>
            <a:ext cx="2880320" cy="8280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oúhlý trojúhelník 11"/>
          <p:cNvSpPr/>
          <p:nvPr/>
        </p:nvSpPr>
        <p:spPr>
          <a:xfrm>
            <a:off x="3783428" y="4617132"/>
            <a:ext cx="603212" cy="576064"/>
          </a:xfrm>
          <a:prstGeom prst="rtTriangle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ravoúhlý trojúhelník 35"/>
          <p:cNvSpPr/>
          <p:nvPr/>
        </p:nvSpPr>
        <p:spPr>
          <a:xfrm rot="16200000">
            <a:off x="1039306" y="4609382"/>
            <a:ext cx="584667" cy="600167"/>
          </a:xfrm>
          <a:prstGeom prst="rtTriangle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619671" y="4616996"/>
            <a:ext cx="2232249" cy="576200"/>
          </a:xfrm>
          <a:prstGeom prst="rect">
            <a:avLst/>
          </a:prstGeom>
          <a:pattFill prst="wdDn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1619671" y="5193196"/>
            <a:ext cx="223224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2087724" y="4608528"/>
            <a:ext cx="1296144" cy="8604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746953" y="2975721"/>
            <a:ext cx="0" cy="2733675"/>
          </a:xfrm>
          <a:prstGeom prst="line">
            <a:avLst/>
          </a:prstGeom>
          <a:ln w="38100"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31556" y="5142049"/>
            <a:ext cx="0" cy="6619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386640" y="5201799"/>
            <a:ext cx="0" cy="59424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087724" y="4542656"/>
            <a:ext cx="0" cy="9303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372747" y="4542655"/>
            <a:ext cx="0" cy="9303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3851920" y="4562428"/>
            <a:ext cx="0" cy="93038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>
            <a:off x="1031556" y="5643641"/>
            <a:ext cx="335508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2888333" y="5651956"/>
                <a:ext cx="4846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6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88333" y="5651956"/>
                <a:ext cx="48468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2" name="Přímá spojnice se šipkou 31"/>
          <p:cNvCxnSpPr/>
          <p:nvPr/>
        </p:nvCxnSpPr>
        <p:spPr>
          <a:xfrm flipH="1">
            <a:off x="2087724" y="5330849"/>
            <a:ext cx="128502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800706" y="5282624"/>
                <a:ext cx="4846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0706" y="5282624"/>
                <a:ext cx="48468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7" name="Přímá spojnice se šipkou 36"/>
          <p:cNvCxnSpPr/>
          <p:nvPr/>
        </p:nvCxnSpPr>
        <p:spPr>
          <a:xfrm>
            <a:off x="3851920" y="5330849"/>
            <a:ext cx="5347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3851920" y="4622507"/>
            <a:ext cx="81643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3939976" y="5197320"/>
            <a:ext cx="72837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 flipV="1">
            <a:off x="4580297" y="4612830"/>
            <a:ext cx="0" cy="588969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276910" y="4720430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6910" y="4720430"/>
                <a:ext cx="35644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3906812" y="5237910"/>
                <a:ext cx="356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6812" y="5237910"/>
                <a:ext cx="356443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148064" y="2863783"/>
                <a:ext cx="383098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𝑆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</a:rPr>
                                <m:t>𝑚𝑒𝑧𝑖𝑘𝑟𝑢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ží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𝑜𝑏𝑑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é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𝑙𝑛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í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𝑘𝑢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č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𝑡𝑣𝑒𝑟𝑐𝑒</m:t>
                          </m:r>
                        </m:sub>
                      </m:sSub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2863783"/>
                <a:ext cx="3830985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1" name="TextovéPole 70"/>
              <p:cNvSpPr txBox="1"/>
              <p:nvPr/>
            </p:nvSpPr>
            <p:spPr>
              <a:xfrm>
                <a:off x="5167672" y="3624994"/>
                <a:ext cx="329276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+4</m:t>
                      </m:r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1" name="TextovéPole 7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7672" y="3624994"/>
                <a:ext cx="3292760" cy="646331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2" name="TextovéPole 71"/>
              <p:cNvSpPr txBox="1"/>
              <p:nvPr/>
            </p:nvSpPr>
            <p:spPr>
              <a:xfrm>
                <a:off x="5148064" y="4437840"/>
                <a:ext cx="185640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+5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2" name="TextovéPole 7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8064" y="4437840"/>
                <a:ext cx="1856406" cy="6463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4" name="Obdélník 73"/>
              <p:cNvSpPr/>
              <p:nvPr/>
            </p:nvSpPr>
            <p:spPr>
              <a:xfrm>
                <a:off x="5167672" y="5183495"/>
                <a:ext cx="2928366" cy="52270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prstClr val="black"/>
                        </a:solidFill>
                        <a:latin typeface="Cambria Math"/>
                      </a:rPr>
                      <m:t>𝑆</m:t>
                    </m:r>
                    <m:r>
                      <a:rPr lang="cs-CZ" b="0" i="1" smtClean="0">
                        <a:solidFill>
                          <a:prstClr val="black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𝜋</m:t>
                        </m:r>
                        <m:sSup>
                          <m:sSupPr>
                            <m:ctrlPr>
                              <a:rPr lang="cs-CZ" b="0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b="0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e>
                          <m:sup>
                            <m:r>
                              <a:rPr lang="cs-CZ" b="0" i="1" smtClean="0">
                                <a:solidFill>
                                  <a:prstClr val="black"/>
                                </a:solidFill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b="0" i="1" smtClean="0">
                            <a:solidFill>
                              <a:prstClr val="black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b="0" i="1" smtClean="0">
                        <a:solidFill>
                          <a:prstClr val="black"/>
                        </a:solidFill>
                        <a:latin typeface="Cambria Math"/>
                      </a:rPr>
                      <m:t>+5</m:t>
                    </m:r>
                    <m:r>
                      <a:rPr lang="cs-CZ" b="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∙</m:t>
                    </m:r>
                    <m:sSup>
                      <m:sSupPr>
                        <m:ctrlPr>
                          <a:rPr lang="cs-CZ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1</m:t>
                        </m:r>
                      </m:e>
                      <m:sup>
                        <m:r>
                          <a:rPr lang="cs-CZ" b="0" i="1" smtClean="0">
                            <a:solidFill>
                              <a:prstClr val="black"/>
                            </a:solidFill>
                            <a:latin typeface="Cambria Math"/>
                            <a:ea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𝟗</m:t>
                    </m:r>
                    <m:r>
                      <a:rPr lang="cs-CZ" b="1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prstClr val="black"/>
                        </a:solidFill>
                        <a:latin typeface="Cambria Math"/>
                        <a:ea typeface="Cambria Math"/>
                      </a:rPr>
                      <m:t>𝟕</m:t>
                    </m:r>
                  </m:oMath>
                </a14:m>
                <a:r>
                  <a:rPr lang="cs-CZ" b="1" dirty="0" smtClean="0"/>
                  <a:t>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dirty="0" smtClean="0">
                            <a:latin typeface="Cambria Math"/>
                          </a:rPr>
                          <m:t>𝒄𝒎</m:t>
                        </m:r>
                      </m:e>
                      <m:sup>
                        <m:r>
                          <a:rPr lang="cs-CZ" b="1" i="1" dirty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74" name="Obdélník 7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7672" y="5183495"/>
                <a:ext cx="2928366" cy="52270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2559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60" grpId="0"/>
      <p:bldP spid="71" grpId="0"/>
      <p:bldP spid="72" grpId="0"/>
      <p:bldP spid="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procvičení výpočtů obvodů a obsahů rovinných obrazců. Žák řeší úlohy z praxe s využitím vzorců pro výpočet obvodů a obsahů.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7135</TotalTime>
  <Words>910</Words>
  <Application>Microsoft Office PowerPoint</Application>
  <PresentationFormat>Předvádění na obrazovce (4:3)</PresentationFormat>
  <Paragraphs>116</Paragraphs>
  <Slides>9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539</cp:revision>
  <dcterms:created xsi:type="dcterms:W3CDTF">2013-01-11T17:11:37Z</dcterms:created>
  <dcterms:modified xsi:type="dcterms:W3CDTF">2014-09-29T07:31:13Z</dcterms:modified>
</cp:coreProperties>
</file>