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8"/>
  </p:notesMasterIdLst>
  <p:sldIdLst>
    <p:sldId id="256" r:id="rId2"/>
    <p:sldId id="257" r:id="rId3"/>
    <p:sldId id="308" r:id="rId4"/>
    <p:sldId id="344" r:id="rId5"/>
    <p:sldId id="345" r:id="rId6"/>
    <p:sldId id="26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74727"/>
    <a:srgbClr val="FF00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175" autoAdjust="0"/>
    <p:restoredTop sz="98224" autoAdjust="0"/>
  </p:normalViewPr>
  <p:slideViewPr>
    <p:cSldViewPr>
      <p:cViewPr>
        <p:scale>
          <a:sx n="84" d="100"/>
          <a:sy n="84" d="100"/>
        </p:scale>
        <p:origin x="-660" y="3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34" Type="http://schemas.openxmlformats.org/officeDocument/2006/relationships/image" Target="../media/image35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33" Type="http://schemas.openxmlformats.org/officeDocument/2006/relationships/image" Target="../media/image34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29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32" Type="http://schemas.openxmlformats.org/officeDocument/2006/relationships/image" Target="../media/image33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28" Type="http://schemas.openxmlformats.org/officeDocument/2006/relationships/image" Target="../media/image29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31" Type="http://schemas.openxmlformats.org/officeDocument/2006/relationships/image" Target="../media/image32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png"/><Relationship Id="rId30" Type="http://schemas.openxmlformats.org/officeDocument/2006/relationships/image" Target="../media/image3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13" Type="http://schemas.openxmlformats.org/officeDocument/2006/relationships/image" Target="../media/image46.png"/><Relationship Id="rId18" Type="http://schemas.openxmlformats.org/officeDocument/2006/relationships/image" Target="../media/image51.png"/><Relationship Id="rId26" Type="http://schemas.openxmlformats.org/officeDocument/2006/relationships/image" Target="../media/image59.png"/><Relationship Id="rId3" Type="http://schemas.openxmlformats.org/officeDocument/2006/relationships/image" Target="../media/image36.png"/><Relationship Id="rId21" Type="http://schemas.openxmlformats.org/officeDocument/2006/relationships/image" Target="../media/image54.png"/><Relationship Id="rId7" Type="http://schemas.openxmlformats.org/officeDocument/2006/relationships/image" Target="../media/image40.png"/><Relationship Id="rId12" Type="http://schemas.openxmlformats.org/officeDocument/2006/relationships/image" Target="../media/image45.png"/><Relationship Id="rId17" Type="http://schemas.openxmlformats.org/officeDocument/2006/relationships/image" Target="../media/image50.png"/><Relationship Id="rId25" Type="http://schemas.openxmlformats.org/officeDocument/2006/relationships/image" Target="../media/image58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49.png"/><Relationship Id="rId20" Type="http://schemas.openxmlformats.org/officeDocument/2006/relationships/image" Target="../media/image53.png"/><Relationship Id="rId29" Type="http://schemas.openxmlformats.org/officeDocument/2006/relationships/image" Target="../media/image6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11" Type="http://schemas.openxmlformats.org/officeDocument/2006/relationships/image" Target="../media/image44.png"/><Relationship Id="rId24" Type="http://schemas.openxmlformats.org/officeDocument/2006/relationships/image" Target="../media/image57.png"/><Relationship Id="rId5" Type="http://schemas.openxmlformats.org/officeDocument/2006/relationships/image" Target="../media/image38.png"/><Relationship Id="rId15" Type="http://schemas.openxmlformats.org/officeDocument/2006/relationships/image" Target="../media/image48.png"/><Relationship Id="rId23" Type="http://schemas.openxmlformats.org/officeDocument/2006/relationships/image" Target="../media/image56.png"/><Relationship Id="rId28" Type="http://schemas.openxmlformats.org/officeDocument/2006/relationships/image" Target="../media/image61.png"/><Relationship Id="rId10" Type="http://schemas.openxmlformats.org/officeDocument/2006/relationships/image" Target="../media/image43.png"/><Relationship Id="rId19" Type="http://schemas.openxmlformats.org/officeDocument/2006/relationships/image" Target="../media/image52.png"/><Relationship Id="rId31" Type="http://schemas.openxmlformats.org/officeDocument/2006/relationships/image" Target="../media/image64.png"/><Relationship Id="rId4" Type="http://schemas.openxmlformats.org/officeDocument/2006/relationships/image" Target="../media/image37.png"/><Relationship Id="rId9" Type="http://schemas.openxmlformats.org/officeDocument/2006/relationships/image" Target="../media/image42.png"/><Relationship Id="rId14" Type="http://schemas.openxmlformats.org/officeDocument/2006/relationships/image" Target="../media/image47.png"/><Relationship Id="rId22" Type="http://schemas.openxmlformats.org/officeDocument/2006/relationships/image" Target="../media/image55.png"/><Relationship Id="rId27" Type="http://schemas.openxmlformats.org/officeDocument/2006/relationships/image" Target="../media/image60.png"/><Relationship Id="rId30" Type="http://schemas.openxmlformats.org/officeDocument/2006/relationships/image" Target="../media/image6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13" Type="http://schemas.openxmlformats.org/officeDocument/2006/relationships/image" Target="../media/image75.png"/><Relationship Id="rId18" Type="http://schemas.openxmlformats.org/officeDocument/2006/relationships/image" Target="../media/image80.png"/><Relationship Id="rId26" Type="http://schemas.openxmlformats.org/officeDocument/2006/relationships/image" Target="../media/image88.png"/><Relationship Id="rId39" Type="http://schemas.openxmlformats.org/officeDocument/2006/relationships/image" Target="../media/image101.png"/><Relationship Id="rId3" Type="http://schemas.openxmlformats.org/officeDocument/2006/relationships/image" Target="../media/image65.png"/><Relationship Id="rId21" Type="http://schemas.openxmlformats.org/officeDocument/2006/relationships/image" Target="../media/image83.png"/><Relationship Id="rId34" Type="http://schemas.openxmlformats.org/officeDocument/2006/relationships/image" Target="../media/image96.png"/><Relationship Id="rId7" Type="http://schemas.openxmlformats.org/officeDocument/2006/relationships/image" Target="../media/image69.png"/><Relationship Id="rId12" Type="http://schemas.openxmlformats.org/officeDocument/2006/relationships/image" Target="../media/image74.png"/><Relationship Id="rId17" Type="http://schemas.openxmlformats.org/officeDocument/2006/relationships/image" Target="../media/image79.png"/><Relationship Id="rId25" Type="http://schemas.openxmlformats.org/officeDocument/2006/relationships/image" Target="../media/image87.png"/><Relationship Id="rId33" Type="http://schemas.openxmlformats.org/officeDocument/2006/relationships/image" Target="../media/image95.png"/><Relationship Id="rId38" Type="http://schemas.openxmlformats.org/officeDocument/2006/relationships/image" Target="../media/image100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78.png"/><Relationship Id="rId20" Type="http://schemas.openxmlformats.org/officeDocument/2006/relationships/image" Target="../media/image82.png"/><Relationship Id="rId29" Type="http://schemas.openxmlformats.org/officeDocument/2006/relationships/image" Target="../media/image9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8.png"/><Relationship Id="rId11" Type="http://schemas.openxmlformats.org/officeDocument/2006/relationships/image" Target="../media/image73.png"/><Relationship Id="rId24" Type="http://schemas.openxmlformats.org/officeDocument/2006/relationships/image" Target="../media/image86.png"/><Relationship Id="rId32" Type="http://schemas.openxmlformats.org/officeDocument/2006/relationships/image" Target="../media/image94.png"/><Relationship Id="rId37" Type="http://schemas.openxmlformats.org/officeDocument/2006/relationships/image" Target="../media/image99.png"/><Relationship Id="rId40" Type="http://schemas.openxmlformats.org/officeDocument/2006/relationships/image" Target="../media/image102.png"/><Relationship Id="rId5" Type="http://schemas.openxmlformats.org/officeDocument/2006/relationships/image" Target="../media/image67.png"/><Relationship Id="rId15" Type="http://schemas.openxmlformats.org/officeDocument/2006/relationships/image" Target="../media/image77.png"/><Relationship Id="rId23" Type="http://schemas.openxmlformats.org/officeDocument/2006/relationships/image" Target="../media/image85.png"/><Relationship Id="rId28" Type="http://schemas.openxmlformats.org/officeDocument/2006/relationships/image" Target="../media/image90.png"/><Relationship Id="rId36" Type="http://schemas.openxmlformats.org/officeDocument/2006/relationships/image" Target="../media/image98.png"/><Relationship Id="rId10" Type="http://schemas.openxmlformats.org/officeDocument/2006/relationships/image" Target="../media/image72.png"/><Relationship Id="rId19" Type="http://schemas.openxmlformats.org/officeDocument/2006/relationships/image" Target="../media/image81.png"/><Relationship Id="rId31" Type="http://schemas.openxmlformats.org/officeDocument/2006/relationships/image" Target="../media/image93.png"/><Relationship Id="rId4" Type="http://schemas.openxmlformats.org/officeDocument/2006/relationships/image" Target="../media/image66.png"/><Relationship Id="rId9" Type="http://schemas.openxmlformats.org/officeDocument/2006/relationships/image" Target="../media/image71.png"/><Relationship Id="rId14" Type="http://schemas.openxmlformats.org/officeDocument/2006/relationships/image" Target="../media/image76.png"/><Relationship Id="rId22" Type="http://schemas.openxmlformats.org/officeDocument/2006/relationships/image" Target="../media/image84.png"/><Relationship Id="rId27" Type="http://schemas.openxmlformats.org/officeDocument/2006/relationships/image" Target="../media/image89.png"/><Relationship Id="rId30" Type="http://schemas.openxmlformats.org/officeDocument/2006/relationships/image" Target="../media/image92.png"/><Relationship Id="rId35" Type="http://schemas.openxmlformats.org/officeDocument/2006/relationships/image" Target="../media/image9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93547" y="3516620"/>
            <a:ext cx="5688632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Písemná práce</a:t>
            </a:r>
          </a:p>
          <a:p>
            <a:pPr algn="ctr"/>
            <a:r>
              <a:rPr lang="cs-CZ" sz="3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</a:p>
          <a:p>
            <a:pPr algn="ctr"/>
            <a:r>
              <a:rPr lang="cs-CZ" sz="32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její analýza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III-2-05-20_Planimetrie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03. 2014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4"/>
              <p:cNvSpPr txBox="1">
                <a:spLocks/>
              </p:cNvSpPr>
              <p:nvPr/>
            </p:nvSpPr>
            <p:spPr>
              <a:xfrm>
                <a:off x="299908" y="1186119"/>
                <a:ext cx="4168028" cy="525582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>
                <a:normAutofit lnSpcReduction="10000"/>
              </a:bodyPr>
              <a:lstStyle>
                <a:lvl1pPr marL="274320" indent="-274320" algn="l" rtl="0" eaLnBrk="1" latinLnBrk="0" hangingPunct="1">
                  <a:spcBef>
                    <a:spcPct val="20000"/>
                  </a:spcBef>
                  <a:buClr>
                    <a:schemeClr val="accent3"/>
                  </a:buClr>
                  <a:buSzPct val="95000"/>
                  <a:buFont typeface="Wingdings 2"/>
                  <a:buChar char=""/>
                  <a:defRPr kumimoji="0"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46888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Wingdings 2"/>
                  <a:buChar char="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246888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SzPct val="7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210312" algn="l" rtl="0" eaLnBrk="1" latinLnBrk="0" hangingPunct="1">
                  <a:spcBef>
                    <a:spcPct val="20000"/>
                  </a:spcBef>
                  <a:buClr>
                    <a:schemeClr val="accent3"/>
                  </a:buClr>
                  <a:buSzPct val="65000"/>
                  <a:buFont typeface="Wingdings 2"/>
                  <a:buChar char=""/>
                  <a:defRPr kumimoji="0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210312" algn="l" rtl="0" eaLnBrk="1" latinLnBrk="0" hangingPunct="1">
                  <a:spcBef>
                    <a:spcPct val="20000"/>
                  </a:spcBef>
                  <a:buClr>
                    <a:schemeClr val="accent4"/>
                  </a:buClr>
                  <a:buSzPct val="65000"/>
                  <a:buFont typeface="Wingdings 2"/>
                  <a:buChar char=""/>
                  <a:defRPr kumimoji="0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210312" algn="l" rtl="0" eaLnBrk="1" latinLnBrk="0" hangingPunct="1">
                  <a:spcBef>
                    <a:spcPct val="20000"/>
                  </a:spcBef>
                  <a:buClr>
                    <a:schemeClr val="accent5"/>
                  </a:buClr>
                  <a:buSzPct val="80000"/>
                  <a:buFont typeface="Wingdings 2"/>
                  <a:buChar char="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1920240" indent="-182880" algn="l" rtl="0" eaLnBrk="1" latinLnBrk="0" hangingPunct="1">
                  <a:spcBef>
                    <a:spcPct val="20000"/>
                  </a:spcBef>
                  <a:buClr>
                    <a:schemeClr val="accent6"/>
                  </a:buClr>
                  <a:buSzPct val="80000"/>
                  <a:buFont typeface="Wingdings 2"/>
                  <a:buChar char=""/>
                  <a:defRPr kumimoji="0"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194560" indent="-182880" algn="l" rtl="0" eaLnBrk="1" latinLnBrk="0" hangingPunct="1">
                  <a:spcBef>
                    <a:spcPct val="20000"/>
                  </a:spcBef>
                  <a:buClr>
                    <a:schemeClr val="tx2"/>
                  </a:buClr>
                  <a:buChar char="•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468880" indent="-182880" algn="l" rtl="0" eaLnBrk="1" latinLnBrk="0" hangingPunct="1">
                  <a:spcBef>
                    <a:spcPct val="20000"/>
                  </a:spcBef>
                  <a:buClr>
                    <a:schemeClr val="tx2"/>
                  </a:buClr>
                  <a:buFontTx/>
                  <a:buChar char="•"/>
                  <a:defRPr kumimoji="0" sz="14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Wingdings 2"/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endParaRPr lang="cs-CZ" sz="1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endParaRPr lang="cs-CZ" sz="1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342900" indent="-342900">
                  <a:buFont typeface="Wingdings 2"/>
                  <a:buAutoNum type="arabicPeriod" startAt="2"/>
                </a:pPr>
                <a:r>
                  <a:rPr lang="cs-CZ" sz="1400" i="1" dirty="0" smtClean="0">
                    <a:latin typeface="Times New Roman" panose="02020603050405020304" pitchFamily="18" charset="0"/>
                    <a:cs typeface="Times New Roman" pitchFamily="18" charset="0"/>
                  </a:rPr>
                  <a:t>Určete velikost úhlu 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𝛿</m:t>
                    </m:r>
                    <m:r>
                      <a:rPr lang="cs-CZ" sz="1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  <m:r>
                      <a:rPr lang="cs-CZ" sz="1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𝑛𝑎</m:t>
                    </m:r>
                    <m:r>
                      <a:rPr lang="cs-CZ" sz="1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  <m:r>
                      <a:rPr lang="cs-CZ" sz="1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𝑜𝑏𝑟</m:t>
                    </m:r>
                    <m:r>
                      <a:rPr lang="cs-CZ" sz="1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., </m:t>
                    </m:r>
                    <m:r>
                      <a:rPr lang="cs-CZ" sz="1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𝑗𝑒𝑠𝑡𝑙𝑖</m:t>
                    </m:r>
                    <m:r>
                      <a:rPr lang="cs-CZ" sz="1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ž</m:t>
                    </m:r>
                    <m:r>
                      <a:rPr lang="cs-CZ" sz="1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𝑒</m:t>
                    </m:r>
                    <m:r>
                      <a:rPr lang="cs-CZ" sz="1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endParaRPr lang="cs-CZ" sz="1400" b="0" i="1" dirty="0" smtClean="0">
                  <a:latin typeface="Times New Roman" panose="02020603050405020304" pitchFamily="18" charset="0"/>
                  <a:ea typeface="Cambria Math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r>
                  <a:rPr lang="cs-CZ" sz="1400" b="0" i="1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        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𝛾</m:t>
                    </m:r>
                    <m:r>
                      <a:rPr lang="cs-CZ" sz="1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=136°</m:t>
                    </m:r>
                  </m:oMath>
                </a14:m>
                <a:r>
                  <a:rPr lang="cs-CZ" sz="1400" i="1" dirty="0" smtClean="0">
                    <a:latin typeface="Times New Roman" pitchFamily="18" charset="0"/>
                    <a:cs typeface="Times New Roman" pitchFamily="18" charset="0"/>
                  </a:rPr>
                  <a:t>. Zdůvodněte.</a:t>
                </a:r>
              </a:p>
              <a:p>
                <a:pPr marL="342900" indent="-342900">
                  <a:buAutoNum type="arabicPeriod" startAt="3"/>
                </a:pPr>
                <a:r>
                  <a:rPr lang="cs-CZ" sz="1400" i="1" dirty="0" smtClean="0">
                    <a:latin typeface="Times New Roman" pitchFamily="18" charset="0"/>
                    <a:cs typeface="Times New Roman" pitchFamily="18" charset="0"/>
                  </a:rPr>
                  <a:t>Rozhodněte, zda lze sestrojit </a:t>
                </a:r>
                <a14:m>
                  <m:oMath xmlns:m="http://schemas.openxmlformats.org/officeDocument/2006/math">
                    <m:r>
                      <a:rPr lang="cs-CZ" sz="14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∆</m:t>
                    </m:r>
                  </m:oMath>
                </a14:m>
                <a:r>
                  <a:rPr lang="cs-CZ" sz="1400" i="1" dirty="0" smtClean="0">
                    <a:latin typeface="Times New Roman" pitchFamily="18" charset="0"/>
                    <a:cs typeface="Times New Roman" pitchFamily="18" charset="0"/>
                  </a:rPr>
                  <a:t>, jehož strany</a:t>
                </a:r>
              </a:p>
              <a:p>
                <a:pPr marL="0" indent="0">
                  <a:buNone/>
                </a:pPr>
                <a:r>
                  <a:rPr lang="cs-CZ" sz="1400" i="1" dirty="0" smtClean="0">
                    <a:latin typeface="Times New Roman" pitchFamily="18" charset="0"/>
                    <a:cs typeface="Times New Roman" pitchFamily="18" charset="0"/>
                  </a:rPr>
                  <a:t>        mají </a:t>
                </a:r>
                <a:r>
                  <a:rPr lang="cs-CZ" sz="1400" i="1" dirty="0">
                    <a:latin typeface="Times New Roman" pitchFamily="18" charset="0"/>
                    <a:cs typeface="Times New Roman" pitchFamily="18" charset="0"/>
                  </a:rPr>
                  <a:t>délky</a:t>
                </a:r>
                <a:r>
                  <a:rPr lang="cs-CZ" sz="1400" i="1" dirty="0" smtClean="0">
                    <a:latin typeface="Times New Roman" pitchFamily="18" charset="0"/>
                    <a:cs typeface="Times New Roman" pitchFamily="18" charset="0"/>
                  </a:rPr>
                  <a:t>: 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2 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𝑐𝑚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, 4 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𝑐𝑚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, </m:t>
                    </m:r>
                  </m:oMath>
                </a14:m>
                <a:r>
                  <a:rPr lang="cs-CZ" sz="1400" i="1" dirty="0" smtClean="0">
                    <a:latin typeface="Times New Roman" pitchFamily="18" charset="0"/>
                    <a:cs typeface="Times New Roman" pitchFamily="18" charset="0"/>
                  </a:rPr>
                  <a:t>5 cm. Zdůvodněte.</a:t>
                </a:r>
              </a:p>
              <a:p>
                <a:pPr marL="342900" indent="-342900">
                  <a:buAutoNum type="arabicPeriod" startAt="4"/>
                </a:pPr>
                <a:r>
                  <a:rPr lang="cs-CZ" sz="1400" i="1" dirty="0" smtClean="0">
                    <a:latin typeface="Times New Roman" pitchFamily="18" charset="0"/>
                    <a:cs typeface="Times New Roman" pitchFamily="18" charset="0"/>
                  </a:rPr>
                  <a:t>Jaký je obsah destičky s rozměry podle obrázku?</a:t>
                </a: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  <a:p>
                <a:pPr marL="0" indent="0"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342900" indent="-342900">
                  <a:buAutoNum type="arabicPeriod" startAt="4"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342900" indent="-342900">
                  <a:buAutoNum type="arabicPeriod" startAt="4"/>
                </a:pPr>
                <a:endParaRPr lang="cs-CZ" sz="13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342900" indent="-342900">
                  <a:buAutoNum type="arabicPeriod" startAt="4"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342900" indent="-342900">
                  <a:buAutoNum type="arabicPeriod" startAt="4"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5. </a:t>
                </a:r>
                <a:r>
                  <a:rPr lang="cs-CZ" sz="1400" i="1" dirty="0" smtClean="0">
                    <a:latin typeface="Times New Roman" pitchFamily="18" charset="0"/>
                    <a:cs typeface="Times New Roman" pitchFamily="18" charset="0"/>
                  </a:rPr>
                  <a:t>Jak dlouhé úhlopříčky má obdélník ABCD</a:t>
                </a:r>
                <a:r>
                  <a:rPr lang="cs-CZ" sz="1400" i="1" dirty="0">
                    <a:latin typeface="Times New Roman" pitchFamily="18" charset="0"/>
                    <a:cs typeface="Times New Roman" pitchFamily="18" charset="0"/>
                  </a:rPr>
                  <a:t>, </a:t>
                </a:r>
                <a:endParaRPr lang="cs-CZ" sz="1400" i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i="1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1400" i="1" dirty="0" smtClean="0">
                    <a:latin typeface="Times New Roman" pitchFamily="18" charset="0"/>
                    <a:cs typeface="Times New Roman" pitchFamily="18" charset="0"/>
                  </a:rPr>
                  <a:t>   jehož strany </a:t>
                </a:r>
                <a:r>
                  <a:rPr lang="cs-CZ" sz="1400" i="1" dirty="0">
                    <a:latin typeface="Times New Roman" pitchFamily="18" charset="0"/>
                    <a:cs typeface="Times New Roman" pitchFamily="18" charset="0"/>
                  </a:rPr>
                  <a:t>mají délky 2,5 dm a 14 cm</a:t>
                </a:r>
                <a:r>
                  <a:rPr lang="cs-CZ" sz="1400" i="1" dirty="0" smtClean="0">
                    <a:latin typeface="Times New Roman" pitchFamily="18" charset="0"/>
                    <a:cs typeface="Times New Roman" pitchFamily="18" charset="0"/>
                  </a:rPr>
                  <a:t>?</a:t>
                </a:r>
              </a:p>
              <a:p>
                <a:pPr marL="0" indent="0">
                  <a:buNone/>
                </a:pPr>
                <a:endParaRPr lang="cs-CZ" sz="1400" i="1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6.  </a:t>
                </a:r>
                <a:r>
                  <a:rPr lang="cs-CZ" sz="1400" i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Řešte pravoúhlý </a:t>
                </a:r>
                <a14:m>
                  <m:oMath xmlns:m="http://schemas.openxmlformats.org/officeDocument/2006/math">
                    <m:r>
                      <a:rPr lang="cs-CZ" sz="1400" i="1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∆</m:t>
                    </m:r>
                  </m:oMath>
                </a14:m>
                <a:r>
                  <a:rPr lang="cs-CZ" sz="1400" i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ABC s přeponou c je-li dáno</a:t>
                </a:r>
                <a:r>
                  <a:rPr lang="cs-CZ" sz="1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        </a:t>
                </a:r>
                <a14:m>
                  <m:oMath xmlns:m="http://schemas.openxmlformats.org/officeDocument/2006/math">
                    <m:r>
                      <a:rPr lang="cs-CZ" sz="1400" b="0" i="0" smtClean="0">
                        <a:latin typeface="Cambria Math"/>
                        <a:cs typeface="Times New Roman" panose="02020603050405020304" pitchFamily="18" charset="0"/>
                      </a:rPr>
                      <m:t>      </m:t>
                    </m:r>
                    <m:r>
                      <a:rPr lang="cs-CZ" sz="1400" b="0" i="1" smtClean="0">
                        <a:latin typeface="Cambria Math"/>
                        <a:cs typeface="Times New Roman" panose="02020603050405020304" pitchFamily="18" charset="0"/>
                      </a:rPr>
                      <m:t>𝑎</m:t>
                    </m:r>
                    <m:r>
                      <a:rPr lang="cs-CZ" sz="1400" i="1">
                        <a:latin typeface="Cambria Math"/>
                        <a:cs typeface="Times New Roman" panose="02020603050405020304" pitchFamily="18" charset="0"/>
                      </a:rPr>
                      <m:t>=</m:t>
                    </m:r>
                    <m:r>
                      <a:rPr lang="cs-CZ" sz="1400" b="0" i="1" smtClean="0">
                        <a:latin typeface="Cambria Math"/>
                        <a:cs typeface="Times New Roman" panose="02020603050405020304" pitchFamily="18" charset="0"/>
                      </a:rPr>
                      <m:t>0,5</m:t>
                    </m:r>
                    <m:r>
                      <a:rPr lang="cs-CZ" sz="1400" i="1">
                        <a:latin typeface="Cambria Math"/>
                        <a:cs typeface="Times New Roman" panose="02020603050405020304" pitchFamily="18" charset="0"/>
                      </a:rPr>
                      <m:t> </m:t>
                    </m:r>
                    <m:r>
                      <a:rPr lang="cs-CZ" sz="1400" i="1">
                        <a:latin typeface="Cambria Math"/>
                        <a:cs typeface="Times New Roman" panose="02020603050405020304" pitchFamily="18" charset="0"/>
                      </a:rPr>
                      <m:t>𝑐𝑚</m:t>
                    </m:r>
                    <m:r>
                      <a:rPr lang="cs-CZ" sz="1400" i="1">
                        <a:latin typeface="Cambria Math"/>
                        <a:cs typeface="Times New Roman" panose="02020603050405020304" pitchFamily="18" charset="0"/>
                      </a:rPr>
                      <m:t>, </m:t>
                    </m:r>
                    <m:r>
                      <a:rPr lang="cs-CZ" sz="1400" i="1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𝛼</m:t>
                    </m:r>
                    <m:r>
                      <a:rPr lang="cs-CZ" sz="1400" i="1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=30°</m:t>
                    </m:r>
                  </m:oMath>
                </a14:m>
                <a:r>
                  <a:rPr lang="cs-CZ" sz="14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28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908" y="1186119"/>
                <a:ext cx="4168028" cy="5255826"/>
              </a:xfrm>
              <a:prstGeom prst="rect">
                <a:avLst/>
              </a:prstGeom>
              <a:blipFill rotWithShape="1">
                <a:blip r:embed="rId3"/>
                <a:stretch>
                  <a:fillRect l="-2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5"/>
              <p:cNvSpPr txBox="1">
                <a:spLocks/>
              </p:cNvSpPr>
              <p:nvPr/>
            </p:nvSpPr>
            <p:spPr>
              <a:xfrm>
                <a:off x="4644008" y="1179911"/>
                <a:ext cx="4392488" cy="5256584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>
                <a:normAutofit/>
              </a:bodyPr>
              <a:lstStyle>
                <a:lvl1pPr marL="274320" indent="-274320" algn="l" rtl="0" eaLnBrk="1" latinLnBrk="0" hangingPunct="1">
                  <a:spcBef>
                    <a:spcPct val="20000"/>
                  </a:spcBef>
                  <a:buClr>
                    <a:schemeClr val="accent3"/>
                  </a:buClr>
                  <a:buSzPct val="95000"/>
                  <a:buFont typeface="Wingdings 2"/>
                  <a:buChar char=""/>
                  <a:defRPr kumimoji="0"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46888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Wingdings 2"/>
                  <a:buChar char="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246888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SzPct val="7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210312" algn="l" rtl="0" eaLnBrk="1" latinLnBrk="0" hangingPunct="1">
                  <a:spcBef>
                    <a:spcPct val="20000"/>
                  </a:spcBef>
                  <a:buClr>
                    <a:schemeClr val="accent3"/>
                  </a:buClr>
                  <a:buSzPct val="65000"/>
                  <a:buFont typeface="Wingdings 2"/>
                  <a:buChar char=""/>
                  <a:defRPr kumimoji="0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210312" algn="l" rtl="0" eaLnBrk="1" latinLnBrk="0" hangingPunct="1">
                  <a:spcBef>
                    <a:spcPct val="20000"/>
                  </a:spcBef>
                  <a:buClr>
                    <a:schemeClr val="accent4"/>
                  </a:buClr>
                  <a:buSzPct val="65000"/>
                  <a:buFont typeface="Wingdings 2"/>
                  <a:buChar char=""/>
                  <a:defRPr kumimoji="0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210312" algn="l" rtl="0" eaLnBrk="1" latinLnBrk="0" hangingPunct="1">
                  <a:spcBef>
                    <a:spcPct val="20000"/>
                  </a:spcBef>
                  <a:buClr>
                    <a:schemeClr val="accent5"/>
                  </a:buClr>
                  <a:buSzPct val="80000"/>
                  <a:buFont typeface="Wingdings 2"/>
                  <a:buChar char="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1920240" indent="-182880" algn="l" rtl="0" eaLnBrk="1" latinLnBrk="0" hangingPunct="1">
                  <a:spcBef>
                    <a:spcPct val="20000"/>
                  </a:spcBef>
                  <a:buClr>
                    <a:schemeClr val="accent6"/>
                  </a:buClr>
                  <a:buSzPct val="80000"/>
                  <a:buFont typeface="Wingdings 2"/>
                  <a:buChar char=""/>
                  <a:defRPr kumimoji="0"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194560" indent="-182880" algn="l" rtl="0" eaLnBrk="1" latinLnBrk="0" hangingPunct="1">
                  <a:spcBef>
                    <a:spcPct val="20000"/>
                  </a:spcBef>
                  <a:buClr>
                    <a:schemeClr val="tx2"/>
                  </a:buClr>
                  <a:buChar char="•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468880" indent="-182880" algn="l" rtl="0" eaLnBrk="1" latinLnBrk="0" hangingPunct="1">
                  <a:spcBef>
                    <a:spcPct val="20000"/>
                  </a:spcBef>
                  <a:buClr>
                    <a:schemeClr val="tx2"/>
                  </a:buClr>
                  <a:buFontTx/>
                  <a:buChar char="•"/>
                  <a:defRPr kumimoji="0" sz="14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Wingdings 2"/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  </a:t>
                </a: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342900" indent="-342900">
                  <a:buFont typeface="Wingdings 2"/>
                  <a:buAutoNum type="arabicPeriod" startAt="2"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1400" i="1" dirty="0">
                    <a:latin typeface="Times New Roman" panose="02020603050405020304" pitchFamily="18" charset="0"/>
                    <a:cs typeface="Times New Roman" pitchFamily="18" charset="0"/>
                  </a:rPr>
                  <a:t>Určete velikost úhlu </a:t>
                </a:r>
                <a14:m>
                  <m:oMath xmlns:m="http://schemas.openxmlformats.org/officeDocument/2006/math">
                    <m:r>
                      <a:rPr lang="cs-CZ" sz="1400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𝜀</m:t>
                    </m:r>
                    <m:r>
                      <a:rPr lang="cs-CZ" sz="1400" i="1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  <m:r>
                      <a:rPr lang="cs-CZ" sz="1400" i="1">
                        <a:latin typeface="Cambria Math"/>
                        <a:ea typeface="Cambria Math"/>
                        <a:cs typeface="Times New Roman" pitchFamily="18" charset="0"/>
                      </a:rPr>
                      <m:t>𝑛𝑎</m:t>
                    </m:r>
                    <m:r>
                      <a:rPr lang="cs-CZ" sz="1400" i="1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  <m:r>
                      <a:rPr lang="cs-CZ" sz="1400" i="1">
                        <a:latin typeface="Cambria Math"/>
                        <a:ea typeface="Cambria Math"/>
                        <a:cs typeface="Times New Roman" pitchFamily="18" charset="0"/>
                      </a:rPr>
                      <m:t>𝑜𝑏𝑟</m:t>
                    </m:r>
                    <m:r>
                      <a:rPr lang="cs-CZ" sz="1400" i="1">
                        <a:latin typeface="Cambria Math"/>
                        <a:ea typeface="Cambria Math"/>
                        <a:cs typeface="Times New Roman" pitchFamily="18" charset="0"/>
                      </a:rPr>
                      <m:t>. , </m:t>
                    </m:r>
                    <m:r>
                      <a:rPr lang="cs-CZ" sz="1400" i="1">
                        <a:latin typeface="Cambria Math"/>
                        <a:ea typeface="Cambria Math"/>
                        <a:cs typeface="Times New Roman" pitchFamily="18" charset="0"/>
                      </a:rPr>
                      <m:t>𝑗𝑒𝑠𝑡𝑙𝑖</m:t>
                    </m:r>
                    <m:r>
                      <a:rPr lang="cs-CZ" sz="1400" i="1">
                        <a:latin typeface="Cambria Math"/>
                        <a:ea typeface="Cambria Math"/>
                        <a:cs typeface="Times New Roman" pitchFamily="18" charset="0"/>
                      </a:rPr>
                      <m:t>ž</m:t>
                    </m:r>
                    <m:r>
                      <a:rPr lang="cs-CZ" sz="1400" i="1">
                        <a:latin typeface="Cambria Math"/>
                        <a:ea typeface="Cambria Math"/>
                        <a:cs typeface="Times New Roman" pitchFamily="18" charset="0"/>
                      </a:rPr>
                      <m:t>𝑒</m:t>
                    </m:r>
                    <m:r>
                      <a:rPr lang="cs-CZ" sz="1400" i="1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endParaRPr lang="cs-CZ" sz="1400" i="1" dirty="0">
                  <a:latin typeface="Times New Roman" panose="02020603050405020304" pitchFamily="18" charset="0"/>
                  <a:ea typeface="Cambria Math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r>
                  <a:rPr lang="cs-CZ" sz="1400" i="1" dirty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        </a:t>
                </a:r>
                <a14:m>
                  <m:oMath xmlns:m="http://schemas.openxmlformats.org/officeDocument/2006/math">
                    <m:r>
                      <a:rPr lang="cs-CZ" sz="1400" i="1">
                        <a:latin typeface="Cambria Math"/>
                        <a:ea typeface="Cambria Math"/>
                        <a:cs typeface="Times New Roman" pitchFamily="18" charset="0"/>
                      </a:rPr>
                      <m:t>𝛾</m:t>
                    </m:r>
                    <m:r>
                      <a:rPr lang="cs-CZ" sz="1400" i="1">
                        <a:latin typeface="Cambria Math"/>
                        <a:ea typeface="Cambria Math"/>
                        <a:cs typeface="Times New Roman" pitchFamily="18" charset="0"/>
                      </a:rPr>
                      <m:t>=156°</m:t>
                    </m:r>
                  </m:oMath>
                </a14:m>
                <a:r>
                  <a:rPr lang="cs-CZ" sz="1400" i="1" dirty="0">
                    <a:latin typeface="Times New Roman" pitchFamily="18" charset="0"/>
                    <a:cs typeface="Times New Roman" pitchFamily="18" charset="0"/>
                  </a:rPr>
                  <a:t>. Zdůvodněte</a:t>
                </a:r>
                <a:r>
                  <a:rPr lang="cs-CZ" sz="1400" i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sz="1400" i="1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342900" indent="-342900">
                  <a:buAutoNum type="arabicPeriod" startAt="3"/>
                </a:pPr>
                <a:r>
                  <a:rPr lang="cs-CZ" sz="1400" i="1" dirty="0">
                    <a:latin typeface="Times New Roman" pitchFamily="18" charset="0"/>
                    <a:cs typeface="Times New Roman" pitchFamily="18" charset="0"/>
                  </a:rPr>
                  <a:t>Rozhodněte, zda lze sestrojit </a:t>
                </a:r>
                <a14:m>
                  <m:oMath xmlns:m="http://schemas.openxmlformats.org/officeDocument/2006/math">
                    <m:r>
                      <a:rPr lang="cs-CZ" sz="1400" i="1">
                        <a:latin typeface="Cambria Math"/>
                        <a:ea typeface="Cambria Math"/>
                        <a:cs typeface="Times New Roman" pitchFamily="18" charset="0"/>
                      </a:rPr>
                      <m:t>∆</m:t>
                    </m:r>
                  </m:oMath>
                </a14:m>
                <a:r>
                  <a:rPr lang="cs-CZ" sz="1400" i="1" dirty="0">
                    <a:latin typeface="Times New Roman" pitchFamily="18" charset="0"/>
                    <a:cs typeface="Times New Roman" pitchFamily="18" charset="0"/>
                  </a:rPr>
                  <a:t>, jehož strany</a:t>
                </a:r>
              </a:p>
              <a:p>
                <a:pPr marL="0" indent="0">
                  <a:buNone/>
                </a:pPr>
                <a:r>
                  <a:rPr lang="cs-CZ" sz="1400" i="1" dirty="0">
                    <a:latin typeface="Times New Roman" pitchFamily="18" charset="0"/>
                    <a:cs typeface="Times New Roman" pitchFamily="18" charset="0"/>
                  </a:rPr>
                  <a:t>        mají délky: </a:t>
                </a:r>
                <a14:m>
                  <m:oMath xmlns:m="http://schemas.openxmlformats.org/officeDocument/2006/math"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2 </m:t>
                    </m:r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𝑐𝑚</m:t>
                    </m:r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, 4 </m:t>
                    </m:r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𝑐𝑚</m:t>
                    </m:r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, </m:t>
                    </m:r>
                  </m:oMath>
                </a14:m>
                <a:r>
                  <a:rPr lang="cs-CZ" sz="1400" i="1" dirty="0" smtClean="0">
                    <a:latin typeface="Times New Roman" pitchFamily="18" charset="0"/>
                    <a:cs typeface="Times New Roman" pitchFamily="18" charset="0"/>
                  </a:rPr>
                  <a:t>7 </a:t>
                </a:r>
                <a:r>
                  <a:rPr lang="cs-CZ" sz="1400" i="1" dirty="0">
                    <a:latin typeface="Times New Roman" pitchFamily="18" charset="0"/>
                    <a:cs typeface="Times New Roman" pitchFamily="18" charset="0"/>
                  </a:rPr>
                  <a:t>cm. Zdůvodněte</a:t>
                </a:r>
                <a:r>
                  <a:rPr lang="cs-CZ" sz="1400" i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4.    </a:t>
                </a:r>
              </a:p>
              <a:p>
                <a:pPr marL="0" indent="0"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  <a:p>
                <a:pPr marL="0" indent="0"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5.   </a:t>
                </a:r>
                <a:r>
                  <a:rPr lang="cs-CZ" sz="1400" i="1" dirty="0" smtClean="0">
                    <a:latin typeface="Times New Roman" pitchFamily="18" charset="0"/>
                    <a:cs typeface="Times New Roman" pitchFamily="18" charset="0"/>
                  </a:rPr>
                  <a:t>Určete průměr kružnice opsané čtverci o straně 2 cm.</a:t>
                </a:r>
              </a:p>
            </p:txBody>
          </p:sp>
        </mc:Choice>
        <mc:Fallback xmlns="">
          <p:sp>
            <p:nvSpPr>
              <p:cNvPr id="25" name="Zástupný symbol pro obsah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4008" y="1179911"/>
                <a:ext cx="4392488" cy="5256584"/>
              </a:xfrm>
              <a:prstGeom prst="rect">
                <a:avLst/>
              </a:prstGeom>
              <a:blipFill rotWithShape="1">
                <a:blip r:embed="rId4"/>
                <a:stretch>
                  <a:fillRect l="-4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Nadpis 1"/>
          <p:cNvSpPr txBox="1">
            <a:spLocks/>
          </p:cNvSpPr>
          <p:nvPr/>
        </p:nvSpPr>
        <p:spPr>
          <a:xfrm>
            <a:off x="395536" y="260648"/>
            <a:ext cx="8280920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tIns="72000" bIns="7200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2. písemná práce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2" name="Zástupný symbol pro text 2"/>
          <p:cNvSpPr txBox="1">
            <a:spLocks/>
          </p:cNvSpPr>
          <p:nvPr/>
        </p:nvSpPr>
        <p:spPr>
          <a:xfrm>
            <a:off x="427748" y="764704"/>
            <a:ext cx="4040188" cy="659352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3" name="Zástupný symbol pro text 3"/>
          <p:cNvSpPr txBox="1">
            <a:spLocks/>
          </p:cNvSpPr>
          <p:nvPr/>
        </p:nvSpPr>
        <p:spPr>
          <a:xfrm>
            <a:off x="4535996" y="743212"/>
            <a:ext cx="4041775" cy="654843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452320" y="466213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/>
              <a:t>ZADÁNÍ</a:t>
            </a:r>
            <a:endParaRPr lang="cs-CZ" sz="1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366613" y="1371727"/>
                <a:ext cx="405313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FontTx/>
                  <a:buAutoNum type="arabicPeriod"/>
                </a:pPr>
                <a:r>
                  <a:rPr lang="cs-CZ" sz="1400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K danému úhlu </a:t>
                </a:r>
                <a14:m>
                  <m:oMath xmlns:m="http://schemas.openxmlformats.org/officeDocument/2006/math">
                    <m:r>
                      <a:rPr lang="cs-CZ" sz="1400" b="1" i="1"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r>
                  <a:rPr lang="cs-CZ" sz="1400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na obr. určete úhel a)vrcholový, b) vedlejší, c) střídavý, d)souhlasný</a:t>
                </a: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6613" y="1371727"/>
                <a:ext cx="4053139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150" t="-1163" b="-104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4644008" y="1337187"/>
                <a:ext cx="4069225" cy="7386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FontTx/>
                  <a:buAutoNum type="arabicPeriod"/>
                </a:pPr>
                <a:r>
                  <a:rPr lang="cs-CZ" sz="1400" i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K danému úhlu </a:t>
                </a:r>
                <a14:m>
                  <m:oMath xmlns:m="http://schemas.openxmlformats.org/officeDocument/2006/math">
                    <m:r>
                      <a:rPr lang="cs-CZ" sz="1400" b="1" i="1" dirty="0" smtClean="0">
                        <a:latin typeface="Cambria Math"/>
                        <a:ea typeface="Cambria Math"/>
                      </a:rPr>
                      <m:t>𝜷</m:t>
                    </m:r>
                  </m:oMath>
                </a14:m>
                <a:r>
                  <a:rPr lang="cs-CZ" sz="1400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r>
                  <a:rPr lang="cs-CZ" sz="1400" i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na obr. určete úhel a)vrcholový, b) vedlejší, c) střídavý, d)souhlasný</a:t>
                </a:r>
              </a:p>
              <a:p>
                <a:endParaRPr lang="cs-CZ" sz="1400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4008" y="1337187"/>
                <a:ext cx="4069225" cy="738664"/>
              </a:xfrm>
              <a:prstGeom prst="rect">
                <a:avLst/>
              </a:prstGeom>
              <a:blipFill rotWithShape="1">
                <a:blip r:embed="rId6"/>
                <a:stretch>
                  <a:fillRect l="-300" t="-8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4644008" y="5877272"/>
                <a:ext cx="424847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AutoNum type="arabicPeriod" startAt="6"/>
                </a:pPr>
                <a:r>
                  <a:rPr lang="cs-CZ" sz="1400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Řešte pravoúhlý </a:t>
                </a:r>
                <a14:m>
                  <m:oMath xmlns:m="http://schemas.openxmlformats.org/officeDocument/2006/math">
                    <m:r>
                      <a:rPr lang="cs-CZ" sz="140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∆</m:t>
                    </m:r>
                  </m:oMath>
                </a14:m>
                <a:r>
                  <a:rPr lang="cs-CZ" sz="1400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ABC s přeponou c je-li dáno</a:t>
                </a:r>
                <a:r>
                  <a:rPr lang="cs-CZ" sz="1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</a:t>
                </a:r>
              </a:p>
              <a:p>
                <a:r>
                  <a:rPr lang="cs-CZ" sz="1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      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  <a:cs typeface="Times New Roman" panose="02020603050405020304" pitchFamily="18" charset="0"/>
                      </a:rPr>
                      <m:t>𝑐</m:t>
                    </m:r>
                    <m:r>
                      <a:rPr lang="cs-CZ" sz="1400" b="0" i="1" smtClean="0">
                        <a:latin typeface="Cambria Math"/>
                        <a:cs typeface="Times New Roman" panose="02020603050405020304" pitchFamily="18" charset="0"/>
                      </a:rPr>
                      <m:t>=20 </m:t>
                    </m:r>
                    <m:r>
                      <a:rPr lang="cs-CZ" sz="1400" b="0" i="1" smtClean="0">
                        <a:latin typeface="Cambria Math"/>
                        <a:cs typeface="Times New Roman" panose="02020603050405020304" pitchFamily="18" charset="0"/>
                      </a:rPr>
                      <m:t>𝑐𝑚</m:t>
                    </m:r>
                    <m:r>
                      <a:rPr lang="cs-CZ" sz="1400" b="0" i="1" smtClean="0">
                        <a:latin typeface="Cambria Math"/>
                        <a:cs typeface="Times New Roman" panose="02020603050405020304" pitchFamily="18" charset="0"/>
                      </a:rPr>
                      <m:t>, </m:t>
                    </m:r>
                    <m:r>
                      <a:rPr lang="cs-CZ" sz="1400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𝛼</m:t>
                    </m:r>
                    <m:r>
                      <a:rPr lang="cs-CZ" sz="1400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=30°</m:t>
                    </m:r>
                  </m:oMath>
                </a14:m>
                <a:r>
                  <a:rPr lang="cs-CZ" sz="1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endParaRPr lang="cs-CZ" sz="14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4008" y="5877272"/>
                <a:ext cx="4248472" cy="523220"/>
              </a:xfrm>
              <a:prstGeom prst="rect">
                <a:avLst/>
              </a:prstGeom>
              <a:blipFill rotWithShape="1">
                <a:blip r:embed="rId7"/>
                <a:stretch>
                  <a:fillRect l="-287" t="-1163" b="-104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Přímá spojnice 3"/>
          <p:cNvCxnSpPr/>
          <p:nvPr/>
        </p:nvCxnSpPr>
        <p:spPr>
          <a:xfrm flipH="1">
            <a:off x="892068" y="2060848"/>
            <a:ext cx="1403363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1044479" y="2405789"/>
            <a:ext cx="1403363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187624" y="1965005"/>
            <a:ext cx="936104" cy="6719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259713" y="1894947"/>
                <a:ext cx="33329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59713" y="1894947"/>
                <a:ext cx="333296" cy="30777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449733" y="2164497"/>
                <a:ext cx="32970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9733" y="2164497"/>
                <a:ext cx="329706" cy="30777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66738" y="1780339"/>
                <a:ext cx="31861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𝑐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6738" y="1780339"/>
                <a:ext cx="318612" cy="30777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781327" y="2226052"/>
                <a:ext cx="34240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81327" y="2226052"/>
                <a:ext cx="342401" cy="30777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730683" y="2423656"/>
                <a:ext cx="344005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0683" y="2423656"/>
                <a:ext cx="344005" cy="307777"/>
              </a:xfrm>
              <a:prstGeom prst="rect">
                <a:avLst/>
              </a:prstGeom>
              <a:blipFill rotWithShape="1">
                <a:blip r:embed="rId12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516559" y="2251900"/>
                <a:ext cx="33271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 smtClean="0">
                          <a:latin typeface="Cambria Math"/>
                          <a:ea typeface="Cambria Math"/>
                        </a:rPr>
                        <m:t>𝛿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6559" y="2251900"/>
                <a:ext cx="332719" cy="30777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1353982" y="1918275"/>
                <a:ext cx="32893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 smtClean="0"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53982" y="1918275"/>
                <a:ext cx="328936" cy="307777"/>
              </a:xfrm>
              <a:prstGeom prst="rect">
                <a:avLst/>
              </a:prstGeom>
              <a:blipFill rotWithShape="1">
                <a:blip r:embed="rId14"/>
                <a:stretch>
                  <a:fillRect b="-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261476" y="2072163"/>
                <a:ext cx="317010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 smtClean="0">
                          <a:latin typeface="Cambria Math"/>
                          <a:ea typeface="Cambria Math"/>
                        </a:rPr>
                        <m:t>𝜀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1476" y="2072163"/>
                <a:ext cx="317010" cy="307777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025188" y="1882568"/>
                <a:ext cx="3497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5188" y="1882568"/>
                <a:ext cx="349775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2200075" y="2202072"/>
                <a:ext cx="3497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00075" y="2202072"/>
                <a:ext cx="349775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6" name="Přímá spojnice 75"/>
          <p:cNvCxnSpPr/>
          <p:nvPr/>
        </p:nvCxnSpPr>
        <p:spPr>
          <a:xfrm flipH="1">
            <a:off x="5577537" y="2132856"/>
            <a:ext cx="1403363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 flipH="1">
            <a:off x="5729948" y="2477797"/>
            <a:ext cx="1403363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5873093" y="2037013"/>
            <a:ext cx="936104" cy="6719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9" name="TextovéPole 78"/>
              <p:cNvSpPr txBox="1"/>
              <p:nvPr/>
            </p:nvSpPr>
            <p:spPr>
              <a:xfrm>
                <a:off x="6945182" y="1966955"/>
                <a:ext cx="33329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79" name="TextovéPole 7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45182" y="1966955"/>
                <a:ext cx="333296" cy="307777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0" name="TextovéPole 79"/>
              <p:cNvSpPr txBox="1"/>
              <p:nvPr/>
            </p:nvSpPr>
            <p:spPr>
              <a:xfrm>
                <a:off x="7135202" y="2236505"/>
                <a:ext cx="32970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80" name="TextovéPole 7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35202" y="2236505"/>
                <a:ext cx="329706" cy="307777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1" name="TextovéPole 80"/>
              <p:cNvSpPr txBox="1"/>
              <p:nvPr/>
            </p:nvSpPr>
            <p:spPr>
              <a:xfrm>
                <a:off x="5552207" y="1852347"/>
                <a:ext cx="31861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𝑐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81" name="TextovéPole 8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52207" y="1852347"/>
                <a:ext cx="318612" cy="307777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2" name="TextovéPole 81"/>
              <p:cNvSpPr txBox="1"/>
              <p:nvPr/>
            </p:nvSpPr>
            <p:spPr>
              <a:xfrm>
                <a:off x="6466796" y="2298060"/>
                <a:ext cx="34240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82" name="TextovéPole 8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66796" y="2298060"/>
                <a:ext cx="342401" cy="307777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3" name="TextovéPole 82"/>
              <p:cNvSpPr txBox="1"/>
              <p:nvPr/>
            </p:nvSpPr>
            <p:spPr>
              <a:xfrm>
                <a:off x="6416152" y="2495664"/>
                <a:ext cx="344005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83" name="TextovéPole 8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16152" y="2495664"/>
                <a:ext cx="344005" cy="307777"/>
              </a:xfrm>
              <a:prstGeom prst="rect">
                <a:avLst/>
              </a:prstGeom>
              <a:blipFill rotWithShape="1">
                <a:blip r:embed="rId22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4" name="TextovéPole 83"/>
              <p:cNvSpPr txBox="1"/>
              <p:nvPr/>
            </p:nvSpPr>
            <p:spPr>
              <a:xfrm>
                <a:off x="6202028" y="2323908"/>
                <a:ext cx="33271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 smtClean="0">
                          <a:latin typeface="Cambria Math"/>
                          <a:ea typeface="Cambria Math"/>
                        </a:rPr>
                        <m:t>𝛿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84" name="TextovéPole 8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02028" y="2323908"/>
                <a:ext cx="332719" cy="307777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5" name="TextovéPole 84"/>
              <p:cNvSpPr txBox="1"/>
              <p:nvPr/>
            </p:nvSpPr>
            <p:spPr>
              <a:xfrm>
                <a:off x="6039451" y="1990283"/>
                <a:ext cx="32893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 smtClean="0"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85" name="TextovéPole 8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39451" y="1990283"/>
                <a:ext cx="328936" cy="307777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6" name="TextovéPole 85"/>
              <p:cNvSpPr txBox="1"/>
              <p:nvPr/>
            </p:nvSpPr>
            <p:spPr>
              <a:xfrm>
                <a:off x="5946945" y="2144171"/>
                <a:ext cx="317010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 smtClean="0">
                          <a:latin typeface="Cambria Math"/>
                          <a:ea typeface="Cambria Math"/>
                        </a:rPr>
                        <m:t>𝜀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86" name="TextovéPole 8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6945" y="2144171"/>
                <a:ext cx="317010" cy="307777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7" name="TextovéPole 86"/>
              <p:cNvSpPr txBox="1"/>
              <p:nvPr/>
            </p:nvSpPr>
            <p:spPr>
              <a:xfrm>
                <a:off x="6710657" y="1954576"/>
                <a:ext cx="3497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7" name="TextovéPole 8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10657" y="1954576"/>
                <a:ext cx="349775" cy="369332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8" name="TextovéPole 87"/>
              <p:cNvSpPr txBox="1"/>
              <p:nvPr/>
            </p:nvSpPr>
            <p:spPr>
              <a:xfrm>
                <a:off x="6885544" y="2274080"/>
                <a:ext cx="3497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8" name="TextovéPole 8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85544" y="2274080"/>
                <a:ext cx="349775" cy="369332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Obdélník 1"/>
          <p:cNvSpPr/>
          <p:nvPr/>
        </p:nvSpPr>
        <p:spPr>
          <a:xfrm>
            <a:off x="862546" y="4419761"/>
            <a:ext cx="986732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63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ovnoramenný trojúhelník 2"/>
          <p:cNvSpPr/>
          <p:nvPr/>
        </p:nvSpPr>
        <p:spPr>
          <a:xfrm>
            <a:off x="862546" y="4005064"/>
            <a:ext cx="986732" cy="414697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398514" y="4199128"/>
                <a:ext cx="450764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45</m:t>
                      </m:r>
                      <m:r>
                        <a:rPr lang="cs-CZ" sz="1200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8514" y="4199128"/>
                <a:ext cx="450764" cy="276999"/>
              </a:xfrm>
              <a:prstGeom prst="rect">
                <a:avLst/>
              </a:prstGeom>
              <a:blipFill rotWithShape="1">
                <a:blip r:embed="rId2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876362" y="4208492"/>
                <a:ext cx="450764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45</m:t>
                      </m:r>
                      <m:r>
                        <a:rPr lang="cs-CZ" sz="1200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6362" y="4208492"/>
                <a:ext cx="450764" cy="276999"/>
              </a:xfrm>
              <a:prstGeom prst="rect">
                <a:avLst/>
              </a:prstGeom>
              <a:blipFill rotWithShape="1">
                <a:blip r:embed="rId2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084453" y="4773675"/>
                <a:ext cx="628121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40 </m:t>
                      </m:r>
                      <m:r>
                        <a:rPr lang="cs-CZ" sz="12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4453" y="4773675"/>
                <a:ext cx="628121" cy="276999"/>
              </a:xfrm>
              <a:prstGeom prst="rect">
                <a:avLst/>
              </a:prstGeom>
              <a:blipFill rotWithShape="1">
                <a:blip r:embed="rId2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1819721" y="4459340"/>
                <a:ext cx="628121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20 </m:t>
                      </m:r>
                      <m:r>
                        <a:rPr lang="cs-CZ" sz="12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9721" y="4459340"/>
                <a:ext cx="628121" cy="276999"/>
              </a:xfrm>
              <a:prstGeom prst="rect">
                <a:avLst/>
              </a:prstGeom>
              <a:blipFill rotWithShape="1">
                <a:blip r:embed="rId3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5004048" y="3752651"/>
            <a:ext cx="381642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Podložka nakreslená na obr. má vyříznutý čtvercový otvor. Vypočtěte obsah podložky, jsou-li údaje v cm.</a:t>
            </a:r>
            <a:endParaRPr lang="cs-CZ" sz="14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341145" y="4459340"/>
            <a:ext cx="1123763" cy="59133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/>
          <p:nvPr/>
        </p:nvCxnSpPr>
        <p:spPr>
          <a:xfrm>
            <a:off x="6341145" y="4459340"/>
            <a:ext cx="1111175" cy="320461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Pravoúhlý trojúhelník 18"/>
          <p:cNvSpPr/>
          <p:nvPr/>
        </p:nvSpPr>
        <p:spPr>
          <a:xfrm flipH="1" flipV="1">
            <a:off x="6317523" y="4450711"/>
            <a:ext cx="1189471" cy="337717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456102" y="4722063"/>
            <a:ext cx="216024" cy="17727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6060289" y="4586059"/>
                <a:ext cx="308097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9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60289" y="4586059"/>
                <a:ext cx="308097" cy="276999"/>
              </a:xfrm>
              <a:prstGeom prst="rect">
                <a:avLst/>
              </a:prstGeom>
              <a:blipFill rotWithShape="1">
                <a:blip r:embed="rId3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7464229" y="4688181"/>
                <a:ext cx="308097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4229" y="4688181"/>
                <a:ext cx="308097" cy="276999"/>
              </a:xfrm>
              <a:prstGeom prst="rect">
                <a:avLst/>
              </a:prstGeom>
              <a:blipFill rotWithShape="1">
                <a:blip r:embed="rId3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6531856" y="5044963"/>
                <a:ext cx="510075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12,5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31856" y="5044963"/>
                <a:ext cx="510075" cy="276999"/>
              </a:xfrm>
              <a:prstGeom prst="rect">
                <a:avLst/>
              </a:prstGeom>
              <a:blipFill rotWithShape="1">
                <a:blip r:embed="rId3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6594928" y="4685686"/>
                <a:ext cx="308098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94928" y="4685686"/>
                <a:ext cx="308098" cy="276999"/>
              </a:xfrm>
              <a:prstGeom prst="rect">
                <a:avLst/>
              </a:prstGeom>
              <a:blipFill rotWithShape="1">
                <a:blip r:embed="rId3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Nadpis 1"/>
          <p:cNvSpPr txBox="1">
            <a:spLocks/>
          </p:cNvSpPr>
          <p:nvPr/>
        </p:nvSpPr>
        <p:spPr>
          <a:xfrm>
            <a:off x="224649" y="537824"/>
            <a:ext cx="8280920" cy="4825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bIns="7200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Analýza písemné práce</a:t>
            </a:r>
            <a:endParaRPr lang="cs-CZ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6" name="Zástupný symbol pro text 2"/>
          <p:cNvSpPr txBox="1">
            <a:spLocks/>
          </p:cNvSpPr>
          <p:nvPr/>
        </p:nvSpPr>
        <p:spPr>
          <a:xfrm>
            <a:off x="224649" y="954131"/>
            <a:ext cx="4040188" cy="659352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7" name="Zástupný symbol pro text 3"/>
          <p:cNvSpPr txBox="1">
            <a:spLocks/>
          </p:cNvSpPr>
          <p:nvPr/>
        </p:nvSpPr>
        <p:spPr>
          <a:xfrm>
            <a:off x="4463794" y="954131"/>
            <a:ext cx="4041775" cy="654843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8" name="Zástupný symbol pro obsah 4"/>
              <p:cNvSpPr txBox="1">
                <a:spLocks/>
              </p:cNvSpPr>
              <p:nvPr/>
            </p:nvSpPr>
            <p:spPr>
              <a:xfrm>
                <a:off x="167536" y="1394880"/>
                <a:ext cx="4154413" cy="521875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>
                <a:norm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1. </a:t>
                </a:r>
              </a:p>
              <a:p>
                <a:pPr marL="0" indent="0"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  <a:cs typeface="Times New Roman" pitchFamily="18" charset="0"/>
                        </a:rPr>
                        <m:t>               </m:t>
                      </m:r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𝑠𝑜𝑢h𝑙𝑎𝑠𝑛</m:t>
                      </m:r>
                      <m:r>
                        <a:rPr lang="cs-CZ" sz="1400" i="1">
                          <a:latin typeface="Cambria Math"/>
                          <a:cs typeface="Times New Roman" pitchFamily="18" charset="0"/>
                        </a:rPr>
                        <m:t>ý </m:t>
                      </m:r>
                      <m:r>
                        <a:rPr lang="cs-CZ" sz="1400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𝛾</m:t>
                      </m:r>
                    </m:oMath>
                  </m:oMathPara>
                </a14:m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. </a:t>
                </a: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3.      </a:t>
                </a: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8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536" y="1394880"/>
                <a:ext cx="4154413" cy="5218751"/>
              </a:xfrm>
              <a:prstGeom prst="rect">
                <a:avLst/>
              </a:prstGeom>
              <a:blipFill rotWithShape="1">
                <a:blip r:embed="rId3"/>
                <a:stretch>
                  <a:fillRect l="-293" t="-1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9" name="Zástupný symbol pro obsah 5"/>
          <p:cNvSpPr txBox="1">
            <a:spLocks/>
          </p:cNvSpPr>
          <p:nvPr/>
        </p:nvSpPr>
        <p:spPr>
          <a:xfrm>
            <a:off x="4463794" y="1387703"/>
            <a:ext cx="4543118" cy="5264419"/>
          </a:xfrm>
          <a:prstGeom prst="rect">
            <a:avLst/>
          </a:prstGeom>
          <a:solidFill>
            <a:schemeClr val="bg1"/>
          </a:solidFill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TextovéPole 48"/>
          <p:cNvSpPr txBox="1"/>
          <p:nvPr/>
        </p:nvSpPr>
        <p:spPr>
          <a:xfrm>
            <a:off x="7281433" y="743389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cs-CZ" sz="1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</a:t>
            </a:r>
            <a:endParaRPr lang="cs-CZ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35993" y="1604233"/>
                <a:ext cx="321543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1400" i="1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1400" b="0" i="1" smtClean="0">
                        <a:latin typeface="Cambria Math"/>
                        <a:ea typeface="Cambria Math"/>
                      </a:rPr>
                      <m:t> −</m:t>
                    </m:r>
                    <m:r>
                      <a:rPr lang="cs-CZ" sz="1400" b="0" i="1" smtClean="0">
                        <a:latin typeface="Cambria Math"/>
                        <a:ea typeface="Cambria Math"/>
                      </a:rPr>
                      <m:t>𝑣𝑟𝑐h𝑜𝑙𝑜𝑣</m:t>
                    </m:r>
                    <m:r>
                      <a:rPr lang="cs-CZ" sz="1400" b="0" i="1" smtClean="0">
                        <a:latin typeface="Cambria Math"/>
                        <a:ea typeface="Cambria Math"/>
                      </a:rPr>
                      <m:t>ý </m:t>
                    </m:r>
                    <m:r>
                      <a:rPr lang="cs-CZ" sz="1400" b="0" i="1" smtClean="0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1400" b="0" i="1" smtClean="0">
                        <a:latin typeface="Cambria Math"/>
                        <a:ea typeface="Cambria Math"/>
                      </a:rPr>
                      <m:t>,</m:t>
                    </m:r>
                  </m:oMath>
                </a14:m>
                <a:r>
                  <a:rPr lang="cs-CZ" sz="1400" dirty="0" smtClean="0"/>
                  <a:t> vedlejší </a:t>
                </a:r>
                <a14:m>
                  <m:oMath xmlns:m="http://schemas.openxmlformats.org/officeDocument/2006/math">
                    <m:r>
                      <a:rPr lang="cs-CZ" sz="1400" i="1" smtClean="0">
                        <a:latin typeface="Cambria Math"/>
                        <a:ea typeface="Cambria Math"/>
                      </a:rPr>
                      <m:t>𝛿</m:t>
                    </m:r>
                    <m:r>
                      <a:rPr lang="cs-CZ" sz="1400" b="0" i="1" smtClean="0">
                        <a:latin typeface="Cambria Math"/>
                        <a:ea typeface="Cambria Math"/>
                      </a:rPr>
                      <m:t>, </m:t>
                    </m:r>
                  </m:oMath>
                </a14:m>
                <a:r>
                  <a:rPr lang="cs-CZ" sz="1400" dirty="0" smtClean="0"/>
                  <a:t> střídavý </a:t>
                </a:r>
                <a14:m>
                  <m:oMath xmlns:m="http://schemas.openxmlformats.org/officeDocument/2006/math">
                    <m:r>
                      <a:rPr lang="cs-CZ" sz="1400" i="1" smtClean="0">
                        <a:latin typeface="Cambria Math"/>
                        <a:ea typeface="Cambria Math"/>
                      </a:rPr>
                      <m:t>𝜀</m:t>
                    </m:r>
                    <m:r>
                      <a:rPr lang="cs-CZ" sz="1400" b="0" i="1" smtClean="0">
                        <a:latin typeface="Cambria Math"/>
                        <a:ea typeface="Cambria Math"/>
                      </a:rPr>
                      <m:t>,</m:t>
                    </m:r>
                  </m:oMath>
                </a14:m>
                <a:endParaRPr lang="cs-CZ" sz="14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5993" y="1604233"/>
                <a:ext cx="3215432" cy="307777"/>
              </a:xfrm>
              <a:prstGeom prst="rect">
                <a:avLst/>
              </a:prstGeom>
              <a:blipFill rotWithShape="1">
                <a:blip r:embed="rId4"/>
                <a:stretch>
                  <a:fillRect t="-1961" b="-176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1" name="TextovéPole 70"/>
              <p:cNvSpPr txBox="1"/>
              <p:nvPr/>
            </p:nvSpPr>
            <p:spPr>
              <a:xfrm>
                <a:off x="4977407" y="1613483"/>
                <a:ext cx="322735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1400" i="1" smtClean="0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1400" b="0" i="1" smtClean="0">
                        <a:latin typeface="Cambria Math"/>
                        <a:ea typeface="Cambria Math"/>
                      </a:rPr>
                      <m:t> −</m:t>
                    </m:r>
                    <m:r>
                      <a:rPr lang="cs-CZ" sz="1400" b="0" i="1" smtClean="0">
                        <a:latin typeface="Cambria Math"/>
                        <a:ea typeface="Cambria Math"/>
                      </a:rPr>
                      <m:t>𝑣𝑟𝑐h𝑜𝑙𝑜𝑣</m:t>
                    </m:r>
                    <m:r>
                      <a:rPr lang="cs-CZ" sz="1400" b="0" i="1" smtClean="0">
                        <a:latin typeface="Cambria Math"/>
                        <a:ea typeface="Cambria Math"/>
                      </a:rPr>
                      <m:t>ý </m:t>
                    </m:r>
                    <m:r>
                      <a:rPr lang="cs-CZ" sz="1400" b="0" i="1" dirty="0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1400" b="0" i="1" smtClean="0">
                        <a:latin typeface="Cambria Math"/>
                        <a:ea typeface="Cambria Math"/>
                      </a:rPr>
                      <m:t>,</m:t>
                    </m:r>
                  </m:oMath>
                </a14:m>
                <a:r>
                  <a:rPr lang="cs-CZ" sz="1400" dirty="0" smtClean="0"/>
                  <a:t> vedlejší </a:t>
                </a:r>
                <a14:m>
                  <m:oMath xmlns:m="http://schemas.openxmlformats.org/officeDocument/2006/math">
                    <m:r>
                      <a:rPr lang="cs-CZ" sz="1400" i="1" smtClean="0">
                        <a:latin typeface="Cambria Math"/>
                        <a:ea typeface="Cambria Math"/>
                      </a:rPr>
                      <m:t>𝛿</m:t>
                    </m:r>
                    <m:r>
                      <a:rPr lang="cs-CZ" sz="1400" b="0" i="1" smtClean="0">
                        <a:latin typeface="Cambria Math"/>
                        <a:ea typeface="Cambria Math"/>
                      </a:rPr>
                      <m:t>, </m:t>
                    </m:r>
                  </m:oMath>
                </a14:m>
                <a:r>
                  <a:rPr lang="cs-CZ" sz="1400" dirty="0" smtClean="0"/>
                  <a:t> střídavý </a:t>
                </a:r>
                <a14:m>
                  <m:oMath xmlns:m="http://schemas.openxmlformats.org/officeDocument/2006/math">
                    <m:r>
                      <a:rPr lang="cs-CZ" sz="1400" i="1" dirty="0" smtClean="0">
                        <a:latin typeface="Cambria Math"/>
                        <a:ea typeface="Cambria Math"/>
                      </a:rPr>
                      <m:t>𝛾</m:t>
                    </m:r>
                    <m:r>
                      <a:rPr lang="cs-CZ" sz="1400" b="0" i="1" smtClean="0">
                        <a:latin typeface="Cambria Math"/>
                        <a:ea typeface="Cambria Math"/>
                      </a:rPr>
                      <m:t>,</m:t>
                    </m:r>
                  </m:oMath>
                </a14:m>
                <a:endParaRPr lang="cs-CZ" sz="1400" b="0" i="1" dirty="0" smtClean="0">
                  <a:latin typeface="Cambria Math"/>
                  <a:ea typeface="Cambria Math"/>
                </a:endParaRPr>
              </a:p>
              <a:p>
                <a:r>
                  <a:rPr lang="cs-CZ" sz="1400" dirty="0" smtClean="0">
                    <a:cs typeface="Times New Roman" pitchFamily="18" charset="0"/>
                  </a:rPr>
                  <a:t>        </a:t>
                </a:r>
                <a14:m>
                  <m:oMath xmlns:m="http://schemas.openxmlformats.org/officeDocument/2006/math"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𝑠𝑜𝑢h𝑙𝑎𝑠𝑛</m:t>
                    </m:r>
                    <m:r>
                      <a:rPr lang="cs-CZ" sz="1400" i="1">
                        <a:latin typeface="Cambria Math"/>
                        <a:cs typeface="Times New Roman" pitchFamily="18" charset="0"/>
                      </a:rPr>
                      <m:t>ý</m:t>
                    </m:r>
                    <m:r>
                      <a:rPr lang="cs-CZ" sz="1400" i="1">
                        <a:latin typeface="Cambria Math"/>
                        <a:ea typeface="Cambria Math"/>
                      </a:rPr>
                      <m:t>𝜀</m:t>
                    </m:r>
                  </m:oMath>
                </a14:m>
                <a:endParaRPr lang="cs-CZ" sz="1400" dirty="0"/>
              </a:p>
            </p:txBody>
          </p:sp>
        </mc:Choice>
        <mc:Fallback xmlns="">
          <p:sp>
            <p:nvSpPr>
              <p:cNvPr id="71" name="TextovéPole 7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7407" y="1613483"/>
                <a:ext cx="3227358" cy="523220"/>
              </a:xfrm>
              <a:prstGeom prst="rect">
                <a:avLst/>
              </a:prstGeom>
              <a:blipFill rotWithShape="1">
                <a:blip r:embed="rId5"/>
                <a:stretch>
                  <a:fillRect b="-34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00949" y="2321369"/>
                <a:ext cx="1246430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 smtClean="0">
                          <a:latin typeface="Cambria Math"/>
                          <a:ea typeface="Cambria Math"/>
                        </a:rPr>
                        <m:t>𝛿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=180°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949" y="2321369"/>
                <a:ext cx="1246430" cy="307777"/>
              </a:xfrm>
              <a:prstGeom prst="rect">
                <a:avLst/>
              </a:prstGeom>
              <a:blipFill rotWithShape="1">
                <a:blip r:embed="rId6"/>
                <a:stretch>
                  <a:fillRect b="-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Šipka doprava 7"/>
          <p:cNvSpPr/>
          <p:nvPr/>
        </p:nvSpPr>
        <p:spPr>
          <a:xfrm>
            <a:off x="1774436" y="2415161"/>
            <a:ext cx="220165" cy="120192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143373" y="2321368"/>
                <a:ext cx="833240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 smtClean="0">
                          <a:latin typeface="Cambria Math"/>
                          <a:ea typeface="Cambria Math"/>
                        </a:rPr>
                        <m:t>𝛿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=44°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3373" y="2321368"/>
                <a:ext cx="833240" cy="30777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2" name="TextovéPole 71"/>
              <p:cNvSpPr txBox="1"/>
              <p:nvPr/>
            </p:nvSpPr>
            <p:spPr>
              <a:xfrm>
                <a:off x="4895926" y="2352147"/>
                <a:ext cx="65242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 dirty="0" smtClean="0">
                          <a:latin typeface="Cambria Math"/>
                          <a:ea typeface="Cambria Math"/>
                        </a:rPr>
                        <m:t>𝜀</m:t>
                      </m:r>
                      <m:r>
                        <a:rPr lang="cs-CZ" sz="1400" b="0" i="1" dirty="0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72" name="TextovéPole 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5926" y="2352147"/>
                <a:ext cx="652423" cy="307777"/>
              </a:xfrm>
              <a:prstGeom prst="rect">
                <a:avLst/>
              </a:prstGeom>
              <a:blipFill rotWithShape="1">
                <a:blip r:embed="rId8"/>
                <a:stretch>
                  <a:fillRect b="-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3" name="Šipka doprava 72"/>
          <p:cNvSpPr/>
          <p:nvPr/>
        </p:nvSpPr>
        <p:spPr>
          <a:xfrm>
            <a:off x="5664904" y="2475256"/>
            <a:ext cx="220165" cy="120192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4" name="TextovéPole 73"/>
              <p:cNvSpPr txBox="1"/>
              <p:nvPr/>
            </p:nvSpPr>
            <p:spPr>
              <a:xfrm>
                <a:off x="6142767" y="2354866"/>
                <a:ext cx="91691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 dirty="0" smtClean="0">
                          <a:latin typeface="Cambria Math"/>
                          <a:ea typeface="Cambria Math"/>
                        </a:rPr>
                        <m:t>𝜀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=156°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74" name="TextovéPole 7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42767" y="2354866"/>
                <a:ext cx="916918" cy="30777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50513" y="2852936"/>
                <a:ext cx="350692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</a:rPr>
                      <m:t>𝑇𝑟𝑜𝑗</m:t>
                    </m:r>
                    <m:r>
                      <a:rPr lang="cs-CZ" sz="1400" b="0" i="1" smtClean="0">
                        <a:latin typeface="Cambria Math"/>
                      </a:rPr>
                      <m:t>ú</m:t>
                    </m:r>
                    <m:r>
                      <a:rPr lang="cs-CZ" sz="1400" b="0" i="1" smtClean="0">
                        <a:latin typeface="Cambria Math"/>
                      </a:rPr>
                      <m:t>h𝑒𝑙𝑛</m:t>
                    </m:r>
                    <m:r>
                      <a:rPr lang="cs-CZ" sz="1400" b="0" i="1" smtClean="0">
                        <a:latin typeface="Cambria Math"/>
                      </a:rPr>
                      <m:t>í</m:t>
                    </m:r>
                    <m:r>
                      <a:rPr lang="cs-CZ" sz="1400" b="0" i="1" smtClean="0">
                        <a:latin typeface="Cambria Math"/>
                      </a:rPr>
                      <m:t>𝑘</m:t>
                    </m:r>
                    <m:r>
                      <a:rPr lang="cs-CZ" sz="1400" b="0" i="1" smtClean="0">
                        <a:latin typeface="Cambria Math"/>
                      </a:rPr>
                      <m:t> </m:t>
                    </m:r>
                    <m:r>
                      <a:rPr lang="cs-CZ" sz="1400" b="0" i="1" smtClean="0">
                        <a:latin typeface="Cambria Math"/>
                      </a:rPr>
                      <m:t>𝑜</m:t>
                    </m:r>
                    <m:r>
                      <a:rPr lang="cs-CZ" sz="1400" b="0" i="1" smtClean="0">
                        <a:latin typeface="Cambria Math"/>
                      </a:rPr>
                      <m:t> </m:t>
                    </m:r>
                    <m:r>
                      <a:rPr lang="cs-CZ" sz="1400" b="0" i="1" smtClean="0">
                        <a:latin typeface="Cambria Math"/>
                      </a:rPr>
                      <m:t>𝑠𝑡𝑟𝑎𝑛</m:t>
                    </m:r>
                    <m:r>
                      <a:rPr lang="cs-CZ" sz="1400" b="0" i="1" smtClean="0">
                        <a:latin typeface="Cambria Math"/>
                      </a:rPr>
                      <m:t>á</m:t>
                    </m:r>
                    <m:r>
                      <a:rPr lang="cs-CZ" sz="1400" b="0" i="1" smtClean="0">
                        <a:latin typeface="Cambria Math"/>
                      </a:rPr>
                      <m:t>𝑐h</m:t>
                    </m:r>
                    <m:r>
                      <a:rPr lang="cs-CZ" sz="1400" b="0" i="1" smtClean="0">
                        <a:latin typeface="Cambria Math"/>
                      </a:rPr>
                      <m:t> 2,</m:t>
                    </m:r>
                  </m:oMath>
                </a14:m>
                <a:r>
                  <a:rPr lang="cs-CZ" sz="1400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4 a 5 cm lze</a:t>
                </a:r>
              </a:p>
              <a:p>
                <a:r>
                  <a:rPr lang="cs-CZ" sz="1400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sestrojit, je splněna trojúhelníková nerovnost</a:t>
                </a:r>
                <a:r>
                  <a:rPr lang="cs-CZ" sz="1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endParaRPr lang="cs-CZ" sz="14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0513" y="2852936"/>
                <a:ext cx="3506922" cy="523220"/>
              </a:xfrm>
              <a:prstGeom prst="rect">
                <a:avLst/>
              </a:prstGeom>
              <a:blipFill rotWithShape="1">
                <a:blip r:embed="rId10"/>
                <a:stretch>
                  <a:fillRect t="-1163" b="-104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4490796" y="2259814"/>
            <a:ext cx="4321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cs-CZ" sz="1400" dirty="0" smtClean="0"/>
              <a:t>.</a:t>
            </a:r>
            <a:endParaRPr lang="cs-CZ" sz="1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5" name="TextovéPole 74"/>
              <p:cNvSpPr txBox="1"/>
              <p:nvPr/>
            </p:nvSpPr>
            <p:spPr>
              <a:xfrm>
                <a:off x="4837599" y="2867980"/>
                <a:ext cx="368241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</a:rPr>
                      <m:t>𝑇𝑟𝑜𝑗</m:t>
                    </m:r>
                    <m:r>
                      <a:rPr lang="cs-CZ" sz="1400" b="0" i="1" smtClean="0">
                        <a:latin typeface="Cambria Math"/>
                      </a:rPr>
                      <m:t>ú</m:t>
                    </m:r>
                    <m:r>
                      <a:rPr lang="cs-CZ" sz="1400" b="0" i="1" smtClean="0">
                        <a:latin typeface="Cambria Math"/>
                      </a:rPr>
                      <m:t>h𝑒𝑙𝑛</m:t>
                    </m:r>
                    <m:r>
                      <a:rPr lang="cs-CZ" sz="1400" b="0" i="1" smtClean="0">
                        <a:latin typeface="Cambria Math"/>
                      </a:rPr>
                      <m:t>í</m:t>
                    </m:r>
                    <m:r>
                      <a:rPr lang="cs-CZ" sz="1400" b="0" i="1" smtClean="0">
                        <a:latin typeface="Cambria Math"/>
                      </a:rPr>
                      <m:t>𝑘</m:t>
                    </m:r>
                    <m:r>
                      <a:rPr lang="cs-CZ" sz="1400" b="0" i="1" smtClean="0">
                        <a:latin typeface="Cambria Math"/>
                      </a:rPr>
                      <m:t> </m:t>
                    </m:r>
                    <m:r>
                      <a:rPr lang="cs-CZ" sz="1400" b="0" i="1" smtClean="0">
                        <a:latin typeface="Cambria Math"/>
                      </a:rPr>
                      <m:t>𝑜</m:t>
                    </m:r>
                    <m:r>
                      <a:rPr lang="cs-CZ" sz="1400" b="0" i="1" smtClean="0">
                        <a:latin typeface="Cambria Math"/>
                      </a:rPr>
                      <m:t> </m:t>
                    </m:r>
                    <m:r>
                      <a:rPr lang="cs-CZ" sz="1400" b="0" i="1" smtClean="0">
                        <a:latin typeface="Cambria Math"/>
                      </a:rPr>
                      <m:t>𝑠𝑡𝑟𝑎𝑛</m:t>
                    </m:r>
                    <m:r>
                      <a:rPr lang="cs-CZ" sz="1400" b="0" i="1" smtClean="0">
                        <a:latin typeface="Cambria Math"/>
                      </a:rPr>
                      <m:t>á</m:t>
                    </m:r>
                    <m:r>
                      <a:rPr lang="cs-CZ" sz="1400" b="0" i="1" smtClean="0">
                        <a:latin typeface="Cambria Math"/>
                      </a:rPr>
                      <m:t>𝑐h</m:t>
                    </m:r>
                    <m:r>
                      <a:rPr lang="cs-CZ" sz="1400" b="0" i="1" smtClean="0">
                        <a:latin typeface="Cambria Math"/>
                      </a:rPr>
                      <m:t> 2,</m:t>
                    </m:r>
                  </m:oMath>
                </a14:m>
                <a:r>
                  <a:rPr lang="cs-CZ" sz="1400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4 a 7 cm nelze</a:t>
                </a:r>
              </a:p>
              <a:p>
                <a:r>
                  <a:rPr lang="cs-CZ" sz="1400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sestrojit, není splněna trojúhelníková nerovnost</a:t>
                </a:r>
                <a:r>
                  <a:rPr lang="cs-CZ" sz="1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endParaRPr lang="cs-CZ" sz="14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5" name="TextovéPole 7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37599" y="2867980"/>
                <a:ext cx="3682418" cy="523220"/>
              </a:xfrm>
              <a:prstGeom prst="rect">
                <a:avLst/>
              </a:prstGeom>
              <a:blipFill rotWithShape="1">
                <a:blip r:embed="rId11"/>
                <a:stretch>
                  <a:fillRect t="-1163" b="-104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6" name="TextovéPole 75"/>
          <p:cNvSpPr txBox="1"/>
          <p:nvPr/>
        </p:nvSpPr>
        <p:spPr>
          <a:xfrm>
            <a:off x="4490796" y="2867980"/>
            <a:ext cx="4321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cs-CZ" sz="1400" dirty="0" smtClean="0"/>
              <a:t>.</a:t>
            </a:r>
            <a:endParaRPr lang="cs-CZ" sz="1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86661" y="3535875"/>
                <a:ext cx="365805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4.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661" y="3535875"/>
                <a:ext cx="365805" cy="30777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Obdélník 17"/>
          <p:cNvSpPr/>
          <p:nvPr/>
        </p:nvSpPr>
        <p:spPr>
          <a:xfrm>
            <a:off x="820707" y="4196684"/>
            <a:ext cx="1063811" cy="61266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820707" y="3712136"/>
            <a:ext cx="1063811" cy="484548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999855" y="4782378"/>
                <a:ext cx="70551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40 </m:t>
                      </m:r>
                      <m:r>
                        <a:rPr lang="cs-CZ" sz="14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9855" y="4782378"/>
                <a:ext cx="705513" cy="30777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7" name="TextovéPole 76"/>
              <p:cNvSpPr txBox="1"/>
              <p:nvPr/>
            </p:nvSpPr>
            <p:spPr>
              <a:xfrm>
                <a:off x="1803571" y="4349125"/>
                <a:ext cx="70551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20 </m:t>
                      </m:r>
                      <m:r>
                        <a:rPr lang="cs-CZ" sz="14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77" name="TextovéPole 7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3571" y="4349125"/>
                <a:ext cx="705513" cy="30777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857928" y="3928977"/>
                <a:ext cx="49564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45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7928" y="3928977"/>
                <a:ext cx="495649" cy="307777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8" name="TextovéPole 77"/>
              <p:cNvSpPr txBox="1"/>
              <p:nvPr/>
            </p:nvSpPr>
            <p:spPr>
              <a:xfrm>
                <a:off x="1319078" y="3922778"/>
                <a:ext cx="49564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45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78" name="TextovéPole 7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9078" y="3922778"/>
                <a:ext cx="495649" cy="307777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9" name="TextovéPole 78"/>
              <p:cNvSpPr txBox="1"/>
              <p:nvPr/>
            </p:nvSpPr>
            <p:spPr>
              <a:xfrm>
                <a:off x="1149510" y="4318347"/>
                <a:ext cx="45608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9" name="TextovéPole 7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9510" y="4318347"/>
                <a:ext cx="456087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0" name="TextovéPole 79"/>
              <p:cNvSpPr txBox="1"/>
              <p:nvPr/>
            </p:nvSpPr>
            <p:spPr>
              <a:xfrm>
                <a:off x="794560" y="3572887"/>
                <a:ext cx="46140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0" name="TextovéPole 7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4560" y="3572887"/>
                <a:ext cx="461408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1" name="TextovéPole 80"/>
              <p:cNvSpPr txBox="1"/>
              <p:nvPr/>
            </p:nvSpPr>
            <p:spPr>
              <a:xfrm>
                <a:off x="2339752" y="3712136"/>
                <a:ext cx="168405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14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1400" b="0" i="1" smtClean="0">
                          <a:latin typeface="Cambria Math"/>
                        </a:rPr>
                        <m:t>=40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∙20=800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81" name="TextovéPole 8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9752" y="3712136"/>
                <a:ext cx="1684051" cy="307777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3" name="Přímá spojnice 82"/>
          <p:cNvCxnSpPr>
            <a:stCxn id="19" idx="0"/>
          </p:cNvCxnSpPr>
          <p:nvPr/>
        </p:nvCxnSpPr>
        <p:spPr>
          <a:xfrm flipH="1">
            <a:off x="1352611" y="3712136"/>
            <a:ext cx="2" cy="4845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Pravoúhlý trojúhelník 84"/>
          <p:cNvSpPr/>
          <p:nvPr/>
        </p:nvSpPr>
        <p:spPr>
          <a:xfrm flipH="1" flipV="1">
            <a:off x="1352611" y="3712136"/>
            <a:ext cx="539838" cy="493317"/>
          </a:xfrm>
          <a:prstGeom prst="rtTriangle">
            <a:avLst/>
          </a:prstGeom>
          <a:noFill/>
          <a:ln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6" name="TextovéPole 85"/>
              <p:cNvSpPr txBox="1"/>
              <p:nvPr/>
            </p:nvSpPr>
            <p:spPr>
              <a:xfrm>
                <a:off x="2339752" y="4049924"/>
                <a:ext cx="168821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1400" b="0" i="1" smtClean="0">
                          <a:latin typeface="Cambria Math"/>
                        </a:rPr>
                        <m:t>=20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∙20=400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86" name="TextovéPole 8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9752" y="4049924"/>
                <a:ext cx="1688219" cy="307777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7" name="TextovéPole 86"/>
              <p:cNvSpPr txBox="1"/>
              <p:nvPr/>
            </p:nvSpPr>
            <p:spPr>
              <a:xfrm>
                <a:off x="2562128" y="4613314"/>
                <a:ext cx="131959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𝑆</m:t>
                      </m:r>
                      <m:r>
                        <a:rPr lang="cs-CZ" sz="1400" b="0" i="1" smtClean="0">
                          <a:latin typeface="Cambria Math"/>
                        </a:rPr>
                        <m:t>=1200 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87" name="TextovéPole 8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2128" y="4613314"/>
                <a:ext cx="1319592" cy="307777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8" name="TextovéPole 87"/>
              <p:cNvSpPr txBox="1"/>
              <p:nvPr/>
            </p:nvSpPr>
            <p:spPr>
              <a:xfrm>
                <a:off x="4471794" y="3528564"/>
                <a:ext cx="365805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4.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88" name="TextovéPole 8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71794" y="3528564"/>
                <a:ext cx="365805" cy="307777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9" name="Obdélník 88"/>
          <p:cNvSpPr/>
          <p:nvPr/>
        </p:nvSpPr>
        <p:spPr>
          <a:xfrm>
            <a:off x="5323187" y="3911680"/>
            <a:ext cx="1123763" cy="59133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Pravoúhlý trojúhelník 89"/>
          <p:cNvSpPr/>
          <p:nvPr/>
        </p:nvSpPr>
        <p:spPr>
          <a:xfrm flipH="1" flipV="1">
            <a:off x="5148064" y="3858964"/>
            <a:ext cx="1453162" cy="377789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bdélník 90"/>
          <p:cNvSpPr/>
          <p:nvPr/>
        </p:nvSpPr>
        <p:spPr>
          <a:xfrm>
            <a:off x="5448880" y="4178554"/>
            <a:ext cx="216024" cy="17727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2" name="TextovéPole 91"/>
              <p:cNvSpPr txBox="1"/>
              <p:nvPr/>
            </p:nvSpPr>
            <p:spPr>
              <a:xfrm>
                <a:off x="5768123" y="4129855"/>
                <a:ext cx="45608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2" name="TextovéPole 9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68123" y="4129855"/>
                <a:ext cx="456087" cy="369332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3" name="TextovéPole 92"/>
              <p:cNvSpPr txBox="1"/>
              <p:nvPr/>
            </p:nvSpPr>
            <p:spPr>
              <a:xfrm>
                <a:off x="5386670" y="4082527"/>
                <a:ext cx="46140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3" name="TextovéPole 9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86670" y="4082527"/>
                <a:ext cx="461408" cy="369332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5" name="Přímá spojnice 94"/>
          <p:cNvCxnSpPr/>
          <p:nvPr/>
        </p:nvCxnSpPr>
        <p:spPr>
          <a:xfrm>
            <a:off x="5323187" y="3922778"/>
            <a:ext cx="1161494" cy="28456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6" name="TextovéPole 95"/>
              <p:cNvSpPr txBox="1"/>
              <p:nvPr/>
            </p:nvSpPr>
            <p:spPr>
              <a:xfrm>
                <a:off x="6782236" y="3757553"/>
                <a:ext cx="1111265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𝑆</m:t>
                      </m:r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14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1400" b="0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96" name="TextovéPole 9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82236" y="3757553"/>
                <a:ext cx="1111265" cy="307777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7" name="TextovéPole 96"/>
              <p:cNvSpPr txBox="1"/>
              <p:nvPr/>
            </p:nvSpPr>
            <p:spPr>
              <a:xfrm>
                <a:off x="4972397" y="4113304"/>
                <a:ext cx="32893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9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97" name="TextovéPole 9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2397" y="4113304"/>
                <a:ext cx="328936" cy="307777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8" name="TextovéPole 97"/>
              <p:cNvSpPr txBox="1"/>
              <p:nvPr/>
            </p:nvSpPr>
            <p:spPr>
              <a:xfrm>
                <a:off x="6380771" y="4164458"/>
                <a:ext cx="32893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98" name="TextovéPole 9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80771" y="4164458"/>
                <a:ext cx="328936" cy="307777"/>
              </a:xfrm>
              <a:prstGeom prst="rect">
                <a:avLst/>
              </a:prstGeom>
              <a:blipFill rotWithShape="1">
                <a:blip r:embed="rId2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9" name="TextovéPole 98"/>
              <p:cNvSpPr txBox="1"/>
              <p:nvPr/>
            </p:nvSpPr>
            <p:spPr>
              <a:xfrm>
                <a:off x="5565789" y="4533790"/>
                <a:ext cx="56457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12,5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99" name="TextovéPole 9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5789" y="4533790"/>
                <a:ext cx="564578" cy="307777"/>
              </a:xfrm>
              <a:prstGeom prst="rect">
                <a:avLst/>
              </a:prstGeom>
              <a:blipFill rotWithShape="1">
                <a:blip r:embed="rId2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0" name="TextovéPole 99"/>
              <p:cNvSpPr txBox="1"/>
              <p:nvPr/>
            </p:nvSpPr>
            <p:spPr>
              <a:xfrm>
                <a:off x="6692531" y="4113306"/>
                <a:ext cx="2170979" cy="49564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14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2+9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∙12,5=68,75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00" name="TextovéPole 9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92531" y="4113306"/>
                <a:ext cx="2170979" cy="495649"/>
              </a:xfrm>
              <a:prstGeom prst="rect">
                <a:avLst/>
              </a:prstGeom>
              <a:blipFill rotWithShape="1">
                <a:blip r:embed="rId29"/>
                <a:stretch>
                  <a:fillRect b="-12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1" name="TextovéPole 100"/>
              <p:cNvSpPr txBox="1"/>
              <p:nvPr/>
            </p:nvSpPr>
            <p:spPr>
              <a:xfrm>
                <a:off x="6739200" y="4591739"/>
                <a:ext cx="129067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1400" b="0" i="1" smtClean="0">
                          <a:latin typeface="Cambria Math"/>
                        </a:rPr>
                        <m:t>=3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∙3=9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01" name="TextovéPole 10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9200" y="4591739"/>
                <a:ext cx="1290674" cy="307777"/>
              </a:xfrm>
              <a:prstGeom prst="rect">
                <a:avLst/>
              </a:prstGeom>
              <a:blipFill rotWithShape="1">
                <a:blip r:embed="rId3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2" name="TextovéPole 101"/>
              <p:cNvSpPr txBox="1"/>
              <p:nvPr/>
            </p:nvSpPr>
            <p:spPr>
              <a:xfrm>
                <a:off x="6739200" y="4943291"/>
                <a:ext cx="139653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𝑆</m:t>
                      </m:r>
                      <m:r>
                        <a:rPr lang="cs-CZ" sz="1400" b="0" i="1" smtClean="0">
                          <a:latin typeface="Cambria Math"/>
                        </a:rPr>
                        <m:t>=59,75  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02" name="TextovéPole 10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9200" y="4943291"/>
                <a:ext cx="1396536" cy="307777"/>
              </a:xfrm>
              <a:prstGeom prst="rect">
                <a:avLst/>
              </a:prstGeom>
              <a:blipFill rotWithShape="1">
                <a:blip r:embed="rId3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74957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Nadpis 1"/>
          <p:cNvSpPr txBox="1">
            <a:spLocks/>
          </p:cNvSpPr>
          <p:nvPr/>
        </p:nvSpPr>
        <p:spPr>
          <a:xfrm>
            <a:off x="224649" y="537824"/>
            <a:ext cx="8280920" cy="4825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bIns="7200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Analýza písemné práce</a:t>
            </a:r>
            <a:endParaRPr lang="cs-CZ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6" name="Zástupný symbol pro text 2"/>
          <p:cNvSpPr txBox="1">
            <a:spLocks/>
          </p:cNvSpPr>
          <p:nvPr/>
        </p:nvSpPr>
        <p:spPr>
          <a:xfrm>
            <a:off x="224649" y="954131"/>
            <a:ext cx="4040188" cy="659352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7" name="Zástupný symbol pro text 3"/>
          <p:cNvSpPr txBox="1">
            <a:spLocks/>
          </p:cNvSpPr>
          <p:nvPr/>
        </p:nvSpPr>
        <p:spPr>
          <a:xfrm>
            <a:off x="4463794" y="954131"/>
            <a:ext cx="4041775" cy="654843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8" name="Zástupný symbol pro obsah 4"/>
          <p:cNvSpPr txBox="1">
            <a:spLocks/>
          </p:cNvSpPr>
          <p:nvPr/>
        </p:nvSpPr>
        <p:spPr>
          <a:xfrm>
            <a:off x="376089" y="1338329"/>
            <a:ext cx="4248472" cy="5424396"/>
          </a:xfrm>
          <a:prstGeom prst="rect">
            <a:avLst/>
          </a:prstGeom>
          <a:solidFill>
            <a:schemeClr val="bg1"/>
          </a:solidFill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400" dirty="0"/>
          </a:p>
        </p:txBody>
      </p:sp>
      <p:sp>
        <p:nvSpPr>
          <p:cNvPr id="59" name="Zástupný symbol pro obsah 5"/>
          <p:cNvSpPr txBox="1">
            <a:spLocks/>
          </p:cNvSpPr>
          <p:nvPr/>
        </p:nvSpPr>
        <p:spPr>
          <a:xfrm>
            <a:off x="4730126" y="1349210"/>
            <a:ext cx="4286340" cy="5447231"/>
          </a:xfrm>
          <a:prstGeom prst="rect">
            <a:avLst/>
          </a:prstGeom>
          <a:solidFill>
            <a:schemeClr val="bg1"/>
          </a:solidFill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5.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TextovéPole 48"/>
          <p:cNvSpPr txBox="1"/>
          <p:nvPr/>
        </p:nvSpPr>
        <p:spPr>
          <a:xfrm>
            <a:off x="7281433" y="743389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cs-CZ" sz="1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</a:t>
            </a:r>
            <a:endParaRPr lang="cs-CZ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755576" y="2204864"/>
            <a:ext cx="1565048" cy="86409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85343" y="3068960"/>
                <a:ext cx="70551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25 </m:t>
                      </m:r>
                      <m:r>
                        <a:rPr lang="cs-CZ" sz="14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5343" y="3068960"/>
                <a:ext cx="705513" cy="3077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2283048" y="2483023"/>
                <a:ext cx="70551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14 </m:t>
                      </m:r>
                      <m:r>
                        <a:rPr lang="cs-CZ" sz="14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3048" y="2483023"/>
                <a:ext cx="705514" cy="30777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 flipH="1">
            <a:off x="755576" y="2204864"/>
            <a:ext cx="1565048" cy="86409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635805" y="2889825"/>
                <a:ext cx="143141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𝑢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25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14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35805" y="2889825"/>
                <a:ext cx="1431417" cy="30777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186425" y="2480355"/>
                <a:ext cx="336695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𝑢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6425" y="2480355"/>
                <a:ext cx="336695" cy="30777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647968" y="3197602"/>
                <a:ext cx="987193" cy="3331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𝑢</m:t>
                      </m:r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821</m:t>
                          </m:r>
                        </m:e>
                      </m:rad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7968" y="3197602"/>
                <a:ext cx="987193" cy="33316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2647968" y="3511330"/>
                <a:ext cx="128272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𝑢</m:t>
                      </m:r>
                      <m:r>
                        <a:rPr lang="cs-CZ" sz="1400" b="0" i="1" smtClean="0">
                          <a:latin typeface="Cambria Math"/>
                        </a:rPr>
                        <m:t>=28,65 </m:t>
                      </m:r>
                      <m:r>
                        <a:rPr lang="cs-CZ" sz="14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7968" y="3511330"/>
                <a:ext cx="1282723" cy="30777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Přímá spojnice 20"/>
          <p:cNvCxnSpPr/>
          <p:nvPr/>
        </p:nvCxnSpPr>
        <p:spPr>
          <a:xfrm flipH="1">
            <a:off x="2647968" y="3819107"/>
            <a:ext cx="128272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5652120" y="2348880"/>
            <a:ext cx="832561" cy="84872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4850204" y="2636912"/>
                <a:ext cx="60612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2 </m:t>
                      </m:r>
                      <m:r>
                        <a:rPr lang="cs-CZ" sz="14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0204" y="2636912"/>
                <a:ext cx="606128" cy="30777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ovéPole 62"/>
              <p:cNvSpPr txBox="1"/>
              <p:nvPr/>
            </p:nvSpPr>
            <p:spPr>
              <a:xfrm>
                <a:off x="5682704" y="2936707"/>
                <a:ext cx="60612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2 </m:t>
                      </m:r>
                      <m:r>
                        <a:rPr lang="cs-CZ" sz="14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82704" y="2936707"/>
                <a:ext cx="606128" cy="30777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Ovál 22"/>
          <p:cNvSpPr/>
          <p:nvPr/>
        </p:nvSpPr>
        <p:spPr>
          <a:xfrm>
            <a:off x="5456332" y="2192313"/>
            <a:ext cx="1224136" cy="117187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/>
          <p:cNvCxnSpPr>
            <a:stCxn id="23" idx="1"/>
            <a:endCxn id="23" idx="5"/>
          </p:cNvCxnSpPr>
          <p:nvPr/>
        </p:nvCxnSpPr>
        <p:spPr>
          <a:xfrm>
            <a:off x="5635603" y="2363930"/>
            <a:ext cx="865594" cy="82863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5952137" y="2516759"/>
                <a:ext cx="336695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2137" y="2516759"/>
                <a:ext cx="336695" cy="30777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7074152" y="2350239"/>
                <a:ext cx="123540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𝑑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14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74152" y="2350239"/>
                <a:ext cx="1235403" cy="30777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9" name="TextovéPole 68"/>
              <p:cNvSpPr txBox="1"/>
              <p:nvPr/>
            </p:nvSpPr>
            <p:spPr>
              <a:xfrm>
                <a:off x="7074152" y="2710545"/>
                <a:ext cx="791178" cy="3331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𝑑</m:t>
                      </m:r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8</m:t>
                          </m:r>
                        </m:e>
                      </m:rad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69" name="TextovéPole 6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74152" y="2710545"/>
                <a:ext cx="791178" cy="333168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0" name="TextovéPole 69"/>
              <p:cNvSpPr txBox="1"/>
              <p:nvPr/>
            </p:nvSpPr>
            <p:spPr>
              <a:xfrm>
                <a:off x="7102323" y="3091952"/>
                <a:ext cx="118609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𝑑</m:t>
                      </m:r>
                      <m:r>
                        <a:rPr lang="cs-CZ" sz="1400" b="0" i="1" smtClean="0">
                          <a:latin typeface="Cambria Math"/>
                        </a:rPr>
                        <m:t>=2,83 </m:t>
                      </m:r>
                      <m:r>
                        <a:rPr lang="cs-CZ" sz="14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70" name="TextovéPole 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02323" y="3091952"/>
                <a:ext cx="1186094" cy="30777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9" name="Přímá spojnice 28"/>
          <p:cNvCxnSpPr/>
          <p:nvPr/>
        </p:nvCxnSpPr>
        <p:spPr>
          <a:xfrm flipH="1">
            <a:off x="7102323" y="3399729"/>
            <a:ext cx="118609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352213" y="4013279"/>
                <a:ext cx="365805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6.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2213" y="4013279"/>
                <a:ext cx="365805" cy="307777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2" name="TextovéPole 81"/>
              <p:cNvSpPr txBox="1"/>
              <p:nvPr/>
            </p:nvSpPr>
            <p:spPr>
              <a:xfrm>
                <a:off x="4850204" y="3896639"/>
                <a:ext cx="365805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6.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82" name="TextovéPole 8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0204" y="3896639"/>
                <a:ext cx="365805" cy="307777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Pravoúhlý trojúhelník 31"/>
          <p:cNvSpPr/>
          <p:nvPr/>
        </p:nvSpPr>
        <p:spPr>
          <a:xfrm>
            <a:off x="1043608" y="4321056"/>
            <a:ext cx="1201135" cy="1052160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2003359" y="5301208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3359" y="5301208"/>
                <a:ext cx="390492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4" name="TextovéPole 93"/>
              <p:cNvSpPr txBox="1"/>
              <p:nvPr/>
            </p:nvSpPr>
            <p:spPr>
              <a:xfrm>
                <a:off x="784464" y="3982501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4" name="TextovéPole 9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4464" y="3982501"/>
                <a:ext cx="400879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3" name="TextovéPole 102"/>
              <p:cNvSpPr txBox="1"/>
              <p:nvPr/>
            </p:nvSpPr>
            <p:spPr>
              <a:xfrm>
                <a:off x="755576" y="5347142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3" name="TextovéPole 10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5347142"/>
                <a:ext cx="390492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352213" y="4693247"/>
                <a:ext cx="74238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0,5 </m:t>
                      </m:r>
                      <m:r>
                        <a:rPr lang="cs-CZ" sz="14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2213" y="4693247"/>
                <a:ext cx="742383" cy="307777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1643031" y="5074060"/>
                <a:ext cx="49564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30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43031" y="5074060"/>
                <a:ext cx="495649" cy="307777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2" name="Pravoúhlý trojúhelník 111"/>
          <p:cNvSpPr/>
          <p:nvPr/>
        </p:nvSpPr>
        <p:spPr>
          <a:xfrm>
            <a:off x="5523053" y="4470534"/>
            <a:ext cx="1201135" cy="1052160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3" name="TextovéPole 112"/>
              <p:cNvSpPr txBox="1"/>
              <p:nvPr/>
            </p:nvSpPr>
            <p:spPr>
              <a:xfrm>
                <a:off x="6482804" y="5450686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3" name="TextovéPole 1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82804" y="5450686"/>
                <a:ext cx="390492" cy="369332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4" name="TextovéPole 113"/>
              <p:cNvSpPr txBox="1"/>
              <p:nvPr/>
            </p:nvSpPr>
            <p:spPr>
              <a:xfrm>
                <a:off x="5263909" y="4131979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4" name="TextovéPole 1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3909" y="4131979"/>
                <a:ext cx="400879" cy="369332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5" name="TextovéPole 114"/>
              <p:cNvSpPr txBox="1"/>
              <p:nvPr/>
            </p:nvSpPr>
            <p:spPr>
              <a:xfrm>
                <a:off x="5235021" y="5496620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5" name="TextovéPole 1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5021" y="5496620"/>
                <a:ext cx="390492" cy="369332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6" name="TextovéPole 115"/>
              <p:cNvSpPr txBox="1"/>
              <p:nvPr/>
            </p:nvSpPr>
            <p:spPr>
              <a:xfrm>
                <a:off x="5981805" y="4703149"/>
                <a:ext cx="66543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20</m:t>
                      </m:r>
                      <m:r>
                        <a:rPr lang="cs-CZ" sz="14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16" name="TextovéPole 1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1805" y="4703149"/>
                <a:ext cx="665439" cy="307777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7" name="TextovéPole 116"/>
              <p:cNvSpPr txBox="1"/>
              <p:nvPr/>
            </p:nvSpPr>
            <p:spPr>
              <a:xfrm>
                <a:off x="6122476" y="5223538"/>
                <a:ext cx="49564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30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17" name="TextovéPole 1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22476" y="5223538"/>
                <a:ext cx="495649" cy="307777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2469680" y="4351833"/>
                <a:ext cx="84452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1400" i="1">
                          <a:latin typeface="Cambria Math"/>
                          <a:ea typeface="Cambria Math"/>
                        </a:rPr>
                        <m:t>=60°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9680" y="4351833"/>
                <a:ext cx="844527" cy="307777"/>
              </a:xfrm>
              <a:prstGeom prst="rect">
                <a:avLst/>
              </a:prstGeom>
              <a:blipFill rotWithShape="1">
                <a:blip r:embed="rId26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8" name="TextovéPole 117"/>
              <p:cNvSpPr txBox="1"/>
              <p:nvPr/>
            </p:nvSpPr>
            <p:spPr>
              <a:xfrm>
                <a:off x="7661042" y="4205077"/>
                <a:ext cx="844527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1400" i="1">
                          <a:latin typeface="Cambria Math"/>
                          <a:ea typeface="Cambria Math"/>
                        </a:rPr>
                        <m:t>=60°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18" name="TextovéPole 1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61042" y="4205077"/>
                <a:ext cx="844527" cy="307777"/>
              </a:xfrm>
              <a:prstGeom prst="rect">
                <a:avLst/>
              </a:prstGeom>
              <a:blipFill rotWithShape="1">
                <a:blip r:embed="rId27"/>
                <a:stretch>
                  <a:fillRect b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2415136" y="4714692"/>
                <a:ext cx="1146852" cy="50141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𝑡𝑔</m:t>
                      </m:r>
                      <m:r>
                        <a:rPr lang="cs-CZ" sz="1400" b="0" i="1" smtClean="0">
                          <a:latin typeface="Cambria Math"/>
                        </a:rPr>
                        <m:t>30°=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0,5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5136" y="4714692"/>
                <a:ext cx="1146852" cy="501419"/>
              </a:xfrm>
              <a:prstGeom prst="rect">
                <a:avLst/>
              </a:prstGeom>
              <a:blipFill rotWithShape="1">
                <a:blip r:embed="rId28"/>
                <a:stretch>
                  <a:fillRect b="-12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2388367" y="5192635"/>
                <a:ext cx="1858009" cy="5391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𝑏</m:t>
                      </m:r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0,5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𝑡𝑔</m:t>
                          </m:r>
                          <m:r>
                            <a:rPr lang="cs-CZ" sz="1400" b="0" i="1" smtClean="0">
                              <a:latin typeface="Cambria Math"/>
                            </a:rPr>
                            <m:t>30°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=0,87 </m:t>
                      </m:r>
                      <m:r>
                        <a:rPr lang="cs-CZ" sz="14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8367" y="5192635"/>
                <a:ext cx="1858009" cy="539187"/>
              </a:xfrm>
              <a:prstGeom prst="rect">
                <a:avLst/>
              </a:prstGeom>
              <a:blipFill rotWithShape="1">
                <a:blip r:embed="rId29"/>
                <a:stretch>
                  <a:fillRect b="-45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1344645" y="5424045"/>
                <a:ext cx="32970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44645" y="5424045"/>
                <a:ext cx="329706" cy="307777"/>
              </a:xfrm>
              <a:prstGeom prst="rect">
                <a:avLst/>
              </a:prstGeom>
              <a:blipFill rotWithShape="1">
                <a:blip r:embed="rId3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9" name="TextovéPole 118"/>
              <p:cNvSpPr txBox="1"/>
              <p:nvPr/>
            </p:nvSpPr>
            <p:spPr>
              <a:xfrm>
                <a:off x="6013616" y="5551042"/>
                <a:ext cx="32970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19" name="TextovéPole 1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3616" y="5551042"/>
                <a:ext cx="329706" cy="307777"/>
              </a:xfrm>
              <a:prstGeom prst="rect">
                <a:avLst/>
              </a:prstGeom>
              <a:blipFill rotWithShape="1">
                <a:blip r:embed="rId3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0" name="TextovéPole 119"/>
              <p:cNvSpPr txBox="1"/>
              <p:nvPr/>
            </p:nvSpPr>
            <p:spPr>
              <a:xfrm>
                <a:off x="1479322" y="4512854"/>
                <a:ext cx="32970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𝑐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20" name="TextovéPole 1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9322" y="4512854"/>
                <a:ext cx="329706" cy="307777"/>
              </a:xfrm>
              <a:prstGeom prst="rect">
                <a:avLst/>
              </a:prstGeom>
              <a:blipFill rotWithShape="1">
                <a:blip r:embed="rId3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1" name="TextovéPole 120"/>
              <p:cNvSpPr txBox="1"/>
              <p:nvPr/>
            </p:nvSpPr>
            <p:spPr>
              <a:xfrm>
                <a:off x="5170600" y="4989481"/>
                <a:ext cx="33329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21" name="TextovéPole 1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70600" y="4989481"/>
                <a:ext cx="333296" cy="307777"/>
              </a:xfrm>
              <a:prstGeom prst="rect">
                <a:avLst/>
              </a:prstGeom>
              <a:blipFill rotWithShape="1">
                <a:blip r:embed="rId3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Obdélník 39"/>
              <p:cNvSpPr/>
              <p:nvPr/>
            </p:nvSpPr>
            <p:spPr>
              <a:xfrm>
                <a:off x="928198" y="4364267"/>
                <a:ext cx="388824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0" name="Obdélník 3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8198" y="4364267"/>
                <a:ext cx="388824" cy="369332"/>
              </a:xfrm>
              <a:prstGeom prst="rect">
                <a:avLst/>
              </a:prstGeom>
              <a:blipFill rotWithShape="1">
                <a:blip r:embed="rId34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Obdélník 40"/>
              <p:cNvSpPr/>
              <p:nvPr/>
            </p:nvSpPr>
            <p:spPr>
              <a:xfrm>
                <a:off x="5464348" y="4537390"/>
                <a:ext cx="388824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Obdélník 4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64348" y="4537390"/>
                <a:ext cx="388824" cy="369332"/>
              </a:xfrm>
              <a:prstGeom prst="rect">
                <a:avLst/>
              </a:prstGeom>
              <a:blipFill rotWithShape="1">
                <a:blip r:embed="rId35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2007878" y="5877495"/>
                <a:ext cx="2238498" cy="35323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𝑐</m:t>
                      </m:r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</a:rPr>
                                <m:t>0,5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1400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0" i="1" smtClean="0">
                                  <a:latin typeface="Cambria Math"/>
                                </a:rPr>
                                <m:t>0,87</m:t>
                              </m:r>
                            </m:e>
                            <m:sup>
                              <m:r>
                                <a:rPr lang="cs-CZ" sz="14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1400" b="0" i="0" smtClean="0">
                          <a:latin typeface="Cambria Math"/>
                        </a:rPr>
                        <m:t>=1 </m:t>
                      </m:r>
                      <m:r>
                        <m:rPr>
                          <m:sty m:val="p"/>
                        </m:rPr>
                        <a:rPr lang="cs-CZ" sz="1400" b="0" i="0" smtClean="0">
                          <a:latin typeface="Cambria Math"/>
                        </a:rPr>
                        <m:t>cm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7878" y="5877495"/>
                <a:ext cx="2238498" cy="353238"/>
              </a:xfrm>
              <a:prstGeom prst="rect">
                <a:avLst/>
              </a:prstGeom>
              <a:blipFill rotWithShape="1">
                <a:blip r:embed="rId3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2" name="TextovéPole 121"/>
              <p:cNvSpPr txBox="1"/>
              <p:nvPr/>
            </p:nvSpPr>
            <p:spPr>
              <a:xfrm>
                <a:off x="7358717" y="4617870"/>
                <a:ext cx="1170898" cy="46128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𝑠𝑖𝑛</m:t>
                      </m:r>
                      <m:r>
                        <a:rPr lang="cs-CZ" sz="1400" b="0" i="1" smtClean="0">
                          <a:latin typeface="Cambria Math"/>
                        </a:rPr>
                        <m:t>30°=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20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22" name="TextovéPole 1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58717" y="4617870"/>
                <a:ext cx="1170898" cy="461280"/>
              </a:xfrm>
              <a:prstGeom prst="rect">
                <a:avLst/>
              </a:prstGeom>
              <a:blipFill rotWithShape="1">
                <a:blip r:embed="rId37"/>
                <a:stretch>
                  <a:fillRect b="-1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3" name="TextovéPole 122"/>
              <p:cNvSpPr txBox="1"/>
              <p:nvPr/>
            </p:nvSpPr>
            <p:spPr>
              <a:xfrm>
                <a:off x="6754551" y="5062222"/>
                <a:ext cx="2109680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𝑎</m:t>
                      </m:r>
                      <m:r>
                        <a:rPr lang="cs-CZ" sz="1400" b="0" i="1" smtClean="0">
                          <a:latin typeface="Cambria Math"/>
                        </a:rPr>
                        <m:t>=20∙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𝑠𝑖𝑛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30°=10 </m:t>
                      </m:r>
                      <m:r>
                        <a:rPr lang="cs-CZ" sz="14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23" name="TextovéPole 1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54551" y="5062222"/>
                <a:ext cx="2109680" cy="307777"/>
              </a:xfrm>
              <a:prstGeom prst="rect">
                <a:avLst/>
              </a:prstGeom>
              <a:blipFill rotWithShape="1">
                <a:blip r:embed="rId3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4" name="TextovéPole 123"/>
              <p:cNvSpPr txBox="1"/>
              <p:nvPr/>
            </p:nvSpPr>
            <p:spPr>
              <a:xfrm>
                <a:off x="7074152" y="5489429"/>
                <a:ext cx="1191736" cy="50135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𝑐𝑜𝑠</m:t>
                      </m:r>
                      <m:r>
                        <a:rPr lang="cs-CZ" sz="1400" b="0" i="1" smtClean="0">
                          <a:latin typeface="Cambria Math"/>
                        </a:rPr>
                        <m:t>30°=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20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24" name="TextovéPole 1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74152" y="5489429"/>
                <a:ext cx="1191736" cy="501356"/>
              </a:xfrm>
              <a:prstGeom prst="rect">
                <a:avLst/>
              </a:prstGeom>
              <a:blipFill rotWithShape="1">
                <a:blip r:embed="rId3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5" name="TextovéPole 124"/>
              <p:cNvSpPr txBox="1"/>
              <p:nvPr/>
            </p:nvSpPr>
            <p:spPr>
              <a:xfrm>
                <a:off x="6303877" y="6076844"/>
                <a:ext cx="2362570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𝑏</m:t>
                      </m:r>
                      <m:r>
                        <a:rPr lang="cs-CZ" sz="1400" b="0" i="1" smtClean="0">
                          <a:latin typeface="Cambria Math"/>
                        </a:rPr>
                        <m:t>=20∙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𝑐𝑜𝑠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30°=17,32 </m:t>
                      </m:r>
                      <m:r>
                        <a:rPr lang="cs-CZ" sz="14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25" name="TextovéPole 1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3877" y="6076844"/>
                <a:ext cx="2362570" cy="307777"/>
              </a:xfrm>
              <a:prstGeom prst="rect">
                <a:avLst/>
              </a:prstGeom>
              <a:blipFill rotWithShape="1">
                <a:blip r:embed="rId4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3" name="Obdélník 42"/>
          <p:cNvSpPr/>
          <p:nvPr/>
        </p:nvSpPr>
        <p:spPr>
          <a:xfrm>
            <a:off x="365614" y="1368117"/>
            <a:ext cx="3321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/>
          </a:p>
        </p:txBody>
      </p:sp>
      <p:cxnSp>
        <p:nvCxnSpPr>
          <p:cNvPr id="45" name="Přímá spojnice 44"/>
          <p:cNvCxnSpPr/>
          <p:nvPr/>
        </p:nvCxnSpPr>
        <p:spPr>
          <a:xfrm flipV="1">
            <a:off x="7809391" y="6370772"/>
            <a:ext cx="720080" cy="13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 flipV="1">
            <a:off x="3635161" y="6230733"/>
            <a:ext cx="720080" cy="13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 flipV="1">
            <a:off x="8144151" y="5370965"/>
            <a:ext cx="720080" cy="13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/>
          <p:nvPr/>
        </p:nvCxnSpPr>
        <p:spPr>
          <a:xfrm flipV="1">
            <a:off x="3505876" y="5601350"/>
            <a:ext cx="720080" cy="13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 flipV="1">
            <a:off x="7700911" y="4501311"/>
            <a:ext cx="720080" cy="13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/>
          <p:nvPr/>
        </p:nvCxnSpPr>
        <p:spPr>
          <a:xfrm flipV="1">
            <a:off x="2604276" y="4617870"/>
            <a:ext cx="720080" cy="13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6451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6957" y="250325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ověření výsledků vzdělávání z oblasti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planimetrie formou samostatné písemné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práce. Druhá část prezentace nabízí možnost kontroly řešení úloh.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84784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392801" y="2442502"/>
            <a:ext cx="835292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RNDr. Milada Hudcová, Libuše Kubičíková: Sbírka úloh z matematiky pro SOU a SOŠ, 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vydání 1994, Prometheus, ISBN 80-85849-40-2 </a:t>
            </a:r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8178</TotalTime>
  <Words>812</Words>
  <Application>Microsoft Office PowerPoint</Application>
  <PresentationFormat>Předvádění na obrazovce (4:3)</PresentationFormat>
  <Paragraphs>195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632</cp:revision>
  <dcterms:created xsi:type="dcterms:W3CDTF">2013-01-11T17:11:37Z</dcterms:created>
  <dcterms:modified xsi:type="dcterms:W3CDTF">2014-09-29T07:30:55Z</dcterms:modified>
</cp:coreProperties>
</file>