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9" r:id="rId7"/>
    <p:sldId id="260" r:id="rId8"/>
    <p:sldId id="270" r:id="rId9"/>
    <p:sldId id="262" r:id="rId10"/>
    <p:sldId id="263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82" d="100"/>
          <a:sy n="82" d="100"/>
        </p:scale>
        <p:origin x="-1026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8F26A-4AE7-422D-B753-185269DE09D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0848B-ADBE-4519-8976-645CC0905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22.3.2012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VY_32_INOVACE_16_ČESKÝ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Skloňování – vzory muž, stroj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SKLOŇOVÁNÍ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4968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>
                <a:solidFill>
                  <a:schemeClr val="tx1"/>
                </a:solidFill>
              </a:rPr>
              <a:t>VZORY MUŽ, STROJ</a:t>
            </a:r>
            <a:endParaRPr lang="cs-CZ" sz="5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MUŽ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07288" cy="52565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smtClean="0"/>
              <a:t>   1. p. muž                  </a:t>
            </a:r>
            <a:r>
              <a:rPr lang="cs-CZ" sz="4000" b="1" smtClean="0"/>
              <a:t>číslo jednotné</a:t>
            </a:r>
          </a:p>
          <a:p>
            <a:pPr>
              <a:buNone/>
            </a:pPr>
            <a:r>
              <a:rPr lang="cs-CZ" sz="4000" smtClean="0"/>
              <a:t>   2. p. muž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3. p. muž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, muž</a:t>
            </a:r>
            <a:r>
              <a:rPr lang="cs-CZ" sz="4000" b="1" smtClean="0">
                <a:solidFill>
                  <a:srgbClr val="FF0000"/>
                </a:solidFill>
              </a:rPr>
              <a:t>ovi</a:t>
            </a:r>
          </a:p>
          <a:p>
            <a:pPr>
              <a:buNone/>
            </a:pPr>
            <a:r>
              <a:rPr lang="cs-CZ" sz="4000" smtClean="0"/>
              <a:t>   4. p. muž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5. p. muž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!</a:t>
            </a:r>
            <a:r>
              <a:rPr lang="cs-CZ" sz="4000" b="1" smtClean="0">
                <a:solidFill>
                  <a:srgbClr val="FF0000"/>
                </a:solidFill>
              </a:rPr>
              <a:t> </a:t>
            </a:r>
            <a:r>
              <a:rPr lang="cs-CZ" sz="4000" smtClean="0"/>
              <a:t>chlapč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muž</a:t>
            </a:r>
            <a:r>
              <a:rPr lang="cs-CZ" sz="4000" b="1" smtClean="0">
                <a:solidFill>
                  <a:srgbClr val="FF0000"/>
                </a:solidFill>
              </a:rPr>
              <a:t>i, </a:t>
            </a:r>
            <a:r>
              <a:rPr lang="cs-CZ" sz="4000" smtClean="0"/>
              <a:t>muž</a:t>
            </a:r>
            <a:r>
              <a:rPr lang="cs-CZ" sz="4000" b="1" smtClean="0">
                <a:solidFill>
                  <a:srgbClr val="FF0000"/>
                </a:solidFill>
              </a:rPr>
              <a:t>ovi</a:t>
            </a:r>
          </a:p>
          <a:p>
            <a:pPr>
              <a:buNone/>
            </a:pPr>
            <a:r>
              <a:rPr lang="cs-CZ" sz="4000" smtClean="0"/>
              <a:t>   7. p. muž</a:t>
            </a:r>
            <a:r>
              <a:rPr lang="cs-CZ" sz="4000" b="1" smtClean="0">
                <a:solidFill>
                  <a:srgbClr val="FF0000"/>
                </a:solidFill>
              </a:rPr>
              <a:t>em    </a:t>
            </a:r>
            <a:r>
              <a:rPr lang="cs-CZ" sz="2800" b="1" i="1" smtClean="0">
                <a:solidFill>
                  <a:srgbClr val="FF0000"/>
                </a:solidFill>
              </a:rPr>
              <a:t>Mění se koncovka při skloňování?</a:t>
            </a:r>
            <a:endParaRPr lang="cs-CZ" sz="4000" b="1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000"/>
          </a:p>
        </p:txBody>
      </p:sp>
      <p:pic>
        <p:nvPicPr>
          <p:cNvPr id="3074" name="Picture 2" descr="C:\Users\Langerová\AppData\Local\Microsoft\Windows\Temporary Internet Files\Content.IE5\9LRUEDN1\MC900285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060847"/>
            <a:ext cx="1944216" cy="38180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3952" y="479485"/>
            <a:ext cx="8790752" cy="60458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4000" smtClean="0"/>
              <a:t>   1. p. muž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, muž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, (obyvatel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)</a:t>
            </a:r>
          </a:p>
          <a:p>
            <a:pPr>
              <a:buNone/>
            </a:pPr>
            <a:r>
              <a:rPr lang="cs-CZ" sz="4000" smtClean="0"/>
              <a:t>   2. p. muž</a:t>
            </a:r>
            <a:r>
              <a:rPr lang="cs-CZ" sz="4000" b="1" smtClean="0">
                <a:solidFill>
                  <a:srgbClr val="FF0000"/>
                </a:solidFill>
              </a:rPr>
              <a:t>ů</a:t>
            </a:r>
          </a:p>
          <a:p>
            <a:pPr>
              <a:buNone/>
            </a:pPr>
            <a:r>
              <a:rPr lang="cs-CZ" sz="4000" smtClean="0"/>
              <a:t>   3. p. muž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>
              <a:buNone/>
            </a:pPr>
            <a:r>
              <a:rPr lang="cs-CZ" sz="4000" smtClean="0"/>
              <a:t>   4. p. muž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5. p. muž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! muž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! (obyvatel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!)</a:t>
            </a:r>
          </a:p>
          <a:p>
            <a:pPr>
              <a:buNone/>
            </a:pPr>
            <a:r>
              <a:rPr lang="cs-CZ" sz="4000" smtClean="0"/>
              <a:t>   6. p. muž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4000" smtClean="0"/>
              <a:t>   7. p. muž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4100" name="Picture 4" descr="C:\Users\Langerová\AppData\Local\Microsoft\Windows\Temporary Internet Files\Content.IE5\YC5WFTIK\MC9002819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2141786" cy="2251162"/>
          </a:xfrm>
          <a:prstGeom prst="rect">
            <a:avLst/>
          </a:prstGeom>
          <a:noFill/>
        </p:spPr>
      </p:pic>
      <p:pic>
        <p:nvPicPr>
          <p:cNvPr id="4102" name="Picture 6" descr="C:\Users\Langerová\AppData\Local\Microsoft\Windows\Temporary Internet Files\Content.IE5\YC5WFTIK\MC9002819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556792"/>
            <a:ext cx="2260809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STROJ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900" smtClean="0"/>
              <a:t>   </a:t>
            </a:r>
            <a:r>
              <a:rPr lang="cs-CZ" sz="2800" b="1" i="1" smtClean="0">
                <a:solidFill>
                  <a:srgbClr val="FF0000"/>
                </a:solidFill>
              </a:rPr>
              <a:t>Dokážeš skloňovat podstatné jméno stroj? Jak se mění?</a:t>
            </a:r>
            <a:endParaRPr lang="cs-CZ" sz="3900" b="1" smtClean="0"/>
          </a:p>
          <a:p>
            <a:pPr>
              <a:buNone/>
            </a:pPr>
            <a:r>
              <a:rPr lang="cs-CZ" sz="3600" smtClean="0"/>
              <a:t>   </a:t>
            </a:r>
            <a:r>
              <a:rPr lang="cs-CZ" sz="4300" smtClean="0"/>
              <a:t>1. p. stroj</a:t>
            </a:r>
          </a:p>
          <a:p>
            <a:pPr>
              <a:buNone/>
            </a:pPr>
            <a:r>
              <a:rPr lang="cs-CZ" sz="4300" smtClean="0"/>
              <a:t>   2. p. </a:t>
            </a:r>
            <a:r>
              <a:rPr lang="cs-CZ" sz="4300" smtClean="0"/>
              <a:t>stroj_</a:t>
            </a:r>
            <a:endParaRPr lang="cs-CZ" sz="43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300" smtClean="0"/>
              <a:t>   3. p. </a:t>
            </a:r>
            <a:r>
              <a:rPr lang="cs-CZ" sz="4300" smtClean="0"/>
              <a:t>stroj</a:t>
            </a:r>
            <a:r>
              <a:rPr lang="cs-CZ" sz="4300" smtClean="0"/>
              <a:t>_</a:t>
            </a:r>
            <a:endParaRPr lang="cs-CZ" sz="4300" smtClean="0"/>
          </a:p>
          <a:p>
            <a:pPr>
              <a:buNone/>
            </a:pPr>
            <a:r>
              <a:rPr lang="cs-CZ" sz="4300" smtClean="0"/>
              <a:t>   4. p. stroj</a:t>
            </a:r>
          </a:p>
          <a:p>
            <a:pPr>
              <a:buNone/>
            </a:pPr>
            <a:r>
              <a:rPr lang="cs-CZ" sz="4300" smtClean="0"/>
              <a:t>   5. p. </a:t>
            </a:r>
            <a:r>
              <a:rPr lang="cs-CZ" sz="4300" smtClean="0"/>
              <a:t>stroj</a:t>
            </a:r>
            <a:r>
              <a:rPr lang="cs-CZ" sz="4300" smtClean="0"/>
              <a:t>_</a:t>
            </a:r>
            <a:r>
              <a:rPr lang="cs-CZ" sz="4300" smtClean="0"/>
              <a:t>!</a:t>
            </a:r>
            <a:endParaRPr lang="cs-CZ" sz="4300" smtClean="0"/>
          </a:p>
          <a:p>
            <a:pPr>
              <a:buNone/>
            </a:pPr>
            <a:r>
              <a:rPr lang="cs-CZ" sz="4300" smtClean="0"/>
              <a:t>   6. p. </a:t>
            </a:r>
            <a:r>
              <a:rPr lang="cs-CZ" sz="4300" smtClean="0"/>
              <a:t>stroj</a:t>
            </a:r>
            <a:r>
              <a:rPr lang="cs-CZ" sz="4300" smtClean="0"/>
              <a:t>_</a:t>
            </a:r>
            <a:endParaRPr lang="cs-CZ" sz="4300" smtClean="0"/>
          </a:p>
          <a:p>
            <a:pPr>
              <a:buNone/>
            </a:pPr>
            <a:r>
              <a:rPr lang="cs-CZ" sz="4300" smtClean="0"/>
              <a:t>   7. p. </a:t>
            </a:r>
            <a:r>
              <a:rPr lang="cs-CZ" sz="4300" smtClean="0"/>
              <a:t>stroj</a:t>
            </a:r>
            <a:r>
              <a:rPr lang="cs-CZ" sz="4300" smtClean="0"/>
              <a:t>__</a:t>
            </a:r>
            <a:r>
              <a:rPr lang="cs-CZ" sz="4300" smtClean="0"/>
              <a:t>  </a:t>
            </a:r>
            <a:r>
              <a:rPr lang="cs-CZ" sz="4300" b="1" smtClean="0">
                <a:solidFill>
                  <a:srgbClr val="FF0000"/>
                </a:solidFill>
              </a:rPr>
              <a:t>             </a:t>
            </a:r>
            <a:r>
              <a:rPr lang="cs-CZ" sz="4300" b="1" smtClean="0"/>
              <a:t>číslo jednotné</a:t>
            </a:r>
            <a:endParaRPr lang="cs-CZ" sz="4300" b="1">
              <a:solidFill>
                <a:srgbClr val="FF0000"/>
              </a:solidFill>
            </a:endParaRPr>
          </a:p>
        </p:txBody>
      </p:sp>
      <p:pic>
        <p:nvPicPr>
          <p:cNvPr id="1028" name="Picture 4" descr="C:\Users\Langerová\AppData\Local\Microsoft\Windows\Temporary Internet Files\Content.IE5\BBZAMAU2\MC900238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3788" y="2532063"/>
            <a:ext cx="3205162" cy="2759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STROJ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900" smtClean="0"/>
              <a:t>   </a:t>
            </a:r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endParaRPr lang="cs-CZ" sz="3900" b="1" smtClean="0"/>
          </a:p>
          <a:p>
            <a:pPr>
              <a:buNone/>
            </a:pPr>
            <a:r>
              <a:rPr lang="cs-CZ" sz="3600" smtClean="0"/>
              <a:t>   </a:t>
            </a:r>
            <a:r>
              <a:rPr lang="cs-CZ" sz="4300" smtClean="0"/>
              <a:t>1. p. </a:t>
            </a:r>
            <a:r>
              <a:rPr lang="cs-CZ" sz="4300" b="1" smtClean="0"/>
              <a:t>stroj</a:t>
            </a:r>
          </a:p>
          <a:p>
            <a:pPr>
              <a:buNone/>
            </a:pPr>
            <a:r>
              <a:rPr lang="cs-CZ" sz="4300" smtClean="0"/>
              <a:t>   2. p. </a:t>
            </a:r>
            <a:r>
              <a:rPr lang="cs-CZ" sz="4300" b="1" smtClean="0"/>
              <a:t>stroj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endParaRPr lang="cs-CZ" sz="43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300" smtClean="0"/>
              <a:t>   3. p. </a:t>
            </a:r>
            <a:r>
              <a:rPr lang="cs-CZ" sz="4300" b="1" smtClean="0"/>
              <a:t>stroj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4. p. </a:t>
            </a:r>
            <a:r>
              <a:rPr lang="cs-CZ" sz="4300" b="1" smtClean="0"/>
              <a:t>stroj</a:t>
            </a:r>
          </a:p>
          <a:p>
            <a:pPr>
              <a:buNone/>
            </a:pPr>
            <a:r>
              <a:rPr lang="cs-CZ" sz="4300" smtClean="0"/>
              <a:t>   5. p. </a:t>
            </a:r>
            <a:r>
              <a:rPr lang="cs-CZ" sz="4300" b="1" smtClean="0"/>
              <a:t>stroj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6. p. </a:t>
            </a:r>
            <a:r>
              <a:rPr lang="cs-CZ" sz="4300" b="1" smtClean="0"/>
              <a:t>stroj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7. p. </a:t>
            </a:r>
            <a:r>
              <a:rPr lang="cs-CZ" sz="4300" b="1" smtClean="0"/>
              <a:t>stroj</a:t>
            </a:r>
            <a:r>
              <a:rPr lang="cs-CZ" sz="4300" b="1" smtClean="0">
                <a:solidFill>
                  <a:srgbClr val="FF0000"/>
                </a:solidFill>
              </a:rPr>
              <a:t>em               </a:t>
            </a:r>
            <a:r>
              <a:rPr lang="cs-CZ" sz="4300" b="1" smtClean="0"/>
              <a:t>číslo jednotné</a:t>
            </a:r>
            <a:endParaRPr lang="cs-CZ" sz="4300" b="1">
              <a:solidFill>
                <a:srgbClr val="FF0000"/>
              </a:solidFill>
            </a:endParaRPr>
          </a:p>
        </p:txBody>
      </p:sp>
      <p:pic>
        <p:nvPicPr>
          <p:cNvPr id="1028" name="Picture 4" descr="C:\Users\Langerová\AppData\Local\Microsoft\Windows\Temporary Internet Files\Content.IE5\BBZAMAU2\MC900238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3788" y="2532063"/>
            <a:ext cx="3205162" cy="2759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  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3600" smtClean="0"/>
              <a:t>   </a:t>
            </a:r>
            <a:r>
              <a:rPr lang="cs-CZ" sz="4000" smtClean="0"/>
              <a:t>1.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2.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</a:p>
          <a:p>
            <a:pPr>
              <a:buNone/>
            </a:pPr>
            <a:r>
              <a:rPr lang="cs-CZ" sz="4000" smtClean="0"/>
              <a:t>   3.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4.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5.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r>
              <a:rPr lang="cs-CZ" sz="4000" smtClean="0"/>
              <a:t>!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6.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7. p. </a:t>
            </a:r>
            <a:r>
              <a:rPr lang="cs-CZ" sz="4000" smtClean="0"/>
              <a:t>stroj</a:t>
            </a:r>
            <a:r>
              <a:rPr lang="cs-CZ" sz="4000" smtClean="0"/>
              <a:t>_</a:t>
            </a:r>
            <a:endParaRPr lang="cs-CZ" sz="4000"/>
          </a:p>
        </p:txBody>
      </p:sp>
      <p:pic>
        <p:nvPicPr>
          <p:cNvPr id="2050" name="Picture 2" descr="C:\Users\Langerová\AppData\Local\Microsoft\Windows\Temporary Internet Files\Content.IE5\YC5WFTIK\MC9002905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908720"/>
            <a:ext cx="3971729" cy="2304256"/>
          </a:xfrm>
          <a:prstGeom prst="rect">
            <a:avLst/>
          </a:prstGeom>
          <a:noFill/>
        </p:spPr>
      </p:pic>
      <p:pic>
        <p:nvPicPr>
          <p:cNvPr id="2051" name="Picture 3" descr="C:\Users\Langerová\AppData\Local\Microsoft\Windows\Temporary Internet Files\Content.IE5\64AXYS6H\MC9002337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212976"/>
            <a:ext cx="3537718" cy="3042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  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3600" smtClean="0"/>
              <a:t>   </a:t>
            </a:r>
            <a:r>
              <a:rPr lang="cs-CZ" sz="4000" smtClean="0"/>
              <a:t>1. p. stroj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2. p. stroj</a:t>
            </a:r>
            <a:r>
              <a:rPr lang="cs-CZ" sz="4000" b="1" smtClean="0">
                <a:solidFill>
                  <a:srgbClr val="FF0000"/>
                </a:solidFill>
              </a:rPr>
              <a:t>ů</a:t>
            </a:r>
          </a:p>
          <a:p>
            <a:pPr>
              <a:buNone/>
            </a:pPr>
            <a:r>
              <a:rPr lang="cs-CZ" sz="4000" smtClean="0"/>
              <a:t>   3. p. stroj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>
              <a:buNone/>
            </a:pPr>
            <a:r>
              <a:rPr lang="cs-CZ" sz="4000" smtClean="0"/>
              <a:t>   4. p. stroj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5. p. stroj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stroj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4000" smtClean="0"/>
              <a:t>   7. p. </a:t>
            </a:r>
            <a:r>
              <a:rPr lang="cs-CZ" sz="4000" smtClean="0"/>
              <a:t>stroj</a:t>
            </a:r>
            <a:r>
              <a:rPr lang="cs-CZ" sz="4000" b="1" smtClean="0">
                <a:solidFill>
                  <a:srgbClr val="FF0000"/>
                </a:solidFill>
              </a:rPr>
              <a:t>i            </a:t>
            </a:r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r>
              <a:rPr lang="cs-CZ" sz="4000" b="1" smtClean="0">
                <a:solidFill>
                  <a:srgbClr val="FF0000"/>
                </a:solidFill>
              </a:rPr>
              <a:t>        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5" name="Picture 2" descr="C:\Users\Langerová\AppData\Local\Microsoft\Windows\Temporary Internet Files\Content.IE5\YC5WFTIK\MC9002905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692696"/>
            <a:ext cx="3971729" cy="2304256"/>
          </a:xfrm>
          <a:prstGeom prst="rect">
            <a:avLst/>
          </a:prstGeom>
          <a:noFill/>
        </p:spPr>
      </p:pic>
      <p:pic>
        <p:nvPicPr>
          <p:cNvPr id="6" name="Picture 3" descr="C:\Users\Langerová\AppData\Local\Microsoft\Windows\Temporary Internet Files\Content.IE5\64AXYS6H\MC9002337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284984"/>
            <a:ext cx="3537718" cy="3042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b="1" i="1" smtClean="0">
                <a:solidFill>
                  <a:srgbClr val="FF0000"/>
                </a:solidFill>
              </a:rPr>
              <a:t>Dokážeš napsat podstatné jméno ve správném tvaru?</a:t>
            </a:r>
            <a:endParaRPr lang="cs-CZ" sz="28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na (koberec)    _________</a:t>
            </a:r>
          </a:p>
          <a:p>
            <a:pPr>
              <a:buNone/>
            </a:pPr>
            <a:r>
              <a:rPr lang="cs-CZ" sz="3600" smtClean="0"/>
              <a:t>k (ředitel)         _________</a:t>
            </a:r>
          </a:p>
          <a:p>
            <a:pPr>
              <a:buNone/>
            </a:pPr>
            <a:r>
              <a:rPr lang="cs-CZ" sz="3600" smtClean="0"/>
              <a:t>na (talíře)        _________</a:t>
            </a:r>
          </a:p>
          <a:p>
            <a:pPr>
              <a:buNone/>
            </a:pPr>
            <a:r>
              <a:rPr lang="cs-CZ" sz="3600" smtClean="0"/>
              <a:t>do (cíl)             _________</a:t>
            </a:r>
          </a:p>
          <a:p>
            <a:pPr>
              <a:buNone/>
            </a:pPr>
            <a:r>
              <a:rPr lang="cs-CZ" sz="3600" smtClean="0"/>
              <a:t>s (meče)          _________</a:t>
            </a:r>
          </a:p>
          <a:p>
            <a:pPr>
              <a:buNone/>
            </a:pPr>
            <a:r>
              <a:rPr lang="cs-CZ" sz="3600" smtClean="0"/>
              <a:t>o (lyžaři)          _________</a:t>
            </a:r>
          </a:p>
          <a:p>
            <a:pPr>
              <a:buNone/>
            </a:pPr>
            <a:r>
              <a:rPr lang="cs-CZ" sz="3600" smtClean="0"/>
              <a:t>s (otec)            _________</a:t>
            </a:r>
          </a:p>
          <a:p>
            <a:pPr>
              <a:buNone/>
            </a:pPr>
            <a:r>
              <a:rPr lang="cs-CZ" sz="3600" smtClean="0"/>
              <a:t>před (král)       _________   </a:t>
            </a:r>
            <a:endParaRPr lang="cs-CZ" sz="3600"/>
          </a:p>
        </p:txBody>
      </p:sp>
      <p:pic>
        <p:nvPicPr>
          <p:cNvPr id="1027" name="Picture 3" descr="C:\Users\Langerová\AppData\Local\Microsoft\Windows\Temporary Internet Files\Content.IE5\4OJ3P41C\MC9004303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348880"/>
            <a:ext cx="1411276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na (koberec)    </a:t>
            </a:r>
            <a:r>
              <a:rPr lang="cs-CZ" sz="3600" b="1" smtClean="0">
                <a:solidFill>
                  <a:srgbClr val="FF0000"/>
                </a:solidFill>
              </a:rPr>
              <a:t>koberec, koberci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k (ředitel)         </a:t>
            </a:r>
            <a:r>
              <a:rPr lang="cs-CZ" sz="3600" b="1" smtClean="0">
                <a:solidFill>
                  <a:srgbClr val="FF0000"/>
                </a:solidFill>
              </a:rPr>
              <a:t>řediteli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na (talíře)         </a:t>
            </a:r>
            <a:r>
              <a:rPr lang="cs-CZ" sz="3600" b="1" smtClean="0">
                <a:solidFill>
                  <a:srgbClr val="FF0000"/>
                </a:solidFill>
              </a:rPr>
              <a:t>talíře, talířích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do (cíl)              </a:t>
            </a:r>
            <a:r>
              <a:rPr lang="cs-CZ" sz="3600" b="1" smtClean="0">
                <a:solidFill>
                  <a:srgbClr val="FF0000"/>
                </a:solidFill>
              </a:rPr>
              <a:t>cíle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s (meče)           </a:t>
            </a:r>
            <a:r>
              <a:rPr lang="cs-CZ" sz="3600" b="1" smtClean="0">
                <a:solidFill>
                  <a:srgbClr val="FF0000"/>
                </a:solidFill>
              </a:rPr>
              <a:t>meči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o (lyžaři)           </a:t>
            </a:r>
            <a:r>
              <a:rPr lang="cs-CZ" sz="3600" b="1" smtClean="0">
                <a:solidFill>
                  <a:srgbClr val="FF0000"/>
                </a:solidFill>
              </a:rPr>
              <a:t>lyžařích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s (otec)             </a:t>
            </a:r>
            <a:r>
              <a:rPr lang="cs-CZ" sz="3600" b="1" smtClean="0">
                <a:solidFill>
                  <a:srgbClr val="FF0000"/>
                </a:solidFill>
              </a:rPr>
              <a:t>otcem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před (král)        </a:t>
            </a:r>
            <a:r>
              <a:rPr lang="cs-CZ" sz="3600" b="1" smtClean="0">
                <a:solidFill>
                  <a:srgbClr val="FF0000"/>
                </a:solidFill>
              </a:rPr>
              <a:t>krále</a:t>
            </a:r>
            <a:r>
              <a:rPr lang="cs-CZ" sz="3600" smtClean="0">
                <a:solidFill>
                  <a:srgbClr val="FF0000"/>
                </a:solidFill>
              </a:rPr>
              <a:t>  </a:t>
            </a:r>
            <a:r>
              <a:rPr lang="cs-CZ" sz="3600" smtClean="0"/>
              <a:t> </a:t>
            </a:r>
            <a:endParaRPr lang="cs-CZ" sz="3600"/>
          </a:p>
        </p:txBody>
      </p:sp>
      <p:pic>
        <p:nvPicPr>
          <p:cNvPr id="1027" name="Picture 3" descr="C:\Users\Langerová\AppData\Local\Microsoft\Windows\Temporary Internet Files\Content.IE5\4OJ3P41C\MC9004303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348880"/>
            <a:ext cx="1411276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smtClean="0"/>
              <a:t>Zdroj:</a:t>
            </a:r>
          </a:p>
          <a:p>
            <a:pPr>
              <a:buNone/>
            </a:pPr>
            <a:r>
              <a:rPr lang="cs-CZ" sz="3000" smtClean="0"/>
              <a:t>Vlastní tvorba</a:t>
            </a:r>
          </a:p>
          <a:p>
            <a:pPr>
              <a:buNone/>
            </a:pPr>
            <a:r>
              <a:rPr lang="cs-CZ" sz="3000" smtClean="0"/>
              <a:t>Ilustrace:</a:t>
            </a:r>
          </a:p>
          <a:p>
            <a:pPr>
              <a:buNone/>
            </a:pPr>
            <a:r>
              <a:rPr lang="cs-CZ" sz="3000" i="1" smtClean="0">
                <a:hlinkClick r:id="rId2"/>
              </a:rPr>
              <a:t>www.office.microsoft.com</a:t>
            </a:r>
            <a:endParaRPr lang="cs-CZ" sz="3000" i="1" smtClean="0"/>
          </a:p>
          <a:p>
            <a:pPr>
              <a:buNone/>
            </a:pPr>
            <a:r>
              <a:rPr lang="cs-CZ" sz="3000" smtClean="0"/>
              <a:t>Citace:</a:t>
            </a:r>
          </a:p>
          <a:p>
            <a:pPr>
              <a:buNone/>
            </a:pPr>
            <a:r>
              <a:rPr lang="cs-CZ" sz="3000" i="1" smtClean="0"/>
              <a:t>Český jazyk 4</a:t>
            </a:r>
            <a:r>
              <a:rPr lang="cs-CZ" sz="3000" smtClean="0"/>
              <a:t>: </a:t>
            </a:r>
            <a:r>
              <a:rPr lang="cs-CZ" sz="3000" i="1" smtClean="0"/>
              <a:t>pro základní školy</a:t>
            </a:r>
            <a:r>
              <a:rPr lang="cs-CZ" sz="30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3000" smtClean="0"/>
              <a:t> </a:t>
            </a:r>
          </a:p>
          <a:p>
            <a:pPr>
              <a:buNone/>
            </a:pPr>
            <a:r>
              <a:rPr lang="cs-CZ" sz="3000" i="1" smtClean="0"/>
              <a:t>Český jazyk V SEŠITECH, TVAROSLOVÍ</a:t>
            </a:r>
            <a:r>
              <a:rPr lang="cs-CZ" sz="3000" smtClean="0"/>
              <a:t>: </a:t>
            </a:r>
            <a:r>
              <a:rPr lang="cs-CZ" sz="3000" i="1" smtClean="0"/>
              <a:t>PRO PRVNÍ STUPEŇ ZÁKLADNÍ ŠKOLY</a:t>
            </a:r>
            <a:r>
              <a:rPr lang="cs-CZ" sz="3000" smtClean="0"/>
              <a:t>. Praha: Nakladatelství Fortuna, 1993. ISBN 80-7168-012-5. </a:t>
            </a:r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pro frontální práci žáků,</a:t>
            </a:r>
          </a:p>
          <a:p>
            <a:pPr>
              <a:buNone/>
            </a:pPr>
            <a:r>
              <a:rPr lang="cs-CZ" sz="2800" smtClean="0"/>
              <a:t>pro práci ve skupinách i pro samostatnou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557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SKLOŇOVÁNÍ</vt:lpstr>
      <vt:lpstr>VZOR  MUŽ</vt:lpstr>
      <vt:lpstr>Snímek 4</vt:lpstr>
      <vt:lpstr>VZOR  STROJ</vt:lpstr>
      <vt:lpstr>VZOR  STROJ</vt:lpstr>
      <vt:lpstr>Snímek 7</vt:lpstr>
      <vt:lpstr>Snímek 8</vt:lpstr>
      <vt:lpstr>Dokážeš napsat podstatné jméno ve správném tvaru?</vt:lpstr>
      <vt:lpstr>Řešení.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25</cp:revision>
  <dcterms:created xsi:type="dcterms:W3CDTF">2012-02-12T07:41:30Z</dcterms:created>
  <dcterms:modified xsi:type="dcterms:W3CDTF">2012-03-31T20:08:38Z</dcterms:modified>
</cp:coreProperties>
</file>