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8" r:id="rId5"/>
    <p:sldId id="279" r:id="rId6"/>
    <p:sldId id="280" r:id="rId7"/>
    <p:sldId id="281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Kombinatorické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pravidlo  součinu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III-2-09-01_Kombinatoricke-pravidlo-soucinu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červenec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3861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52044" y="188640"/>
            <a:ext cx="8377808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KOMBINATORICKÉ PRAVIDLO SOUČINU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17355" y="1792958"/>
            <a:ext cx="76850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vstupu do muzea jsou v koši 3 kusy přezůvek levých a 4 kusy pravých téže velikosti. Kolika možnými způsoby lze utvořit pár obsahující jednu levou a jednu pravou přezůvku?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7377" y="185451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7376" y="2774004"/>
            <a:ext cx="8362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Označme 3 levé přezůvky L1, L2, L3 a 4 pravé přezůvky P1, P2, P3, P4.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2043" y="5301208"/>
            <a:ext cx="8362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těchto uspořádaných dvojic určíme takto: Pro výběr levých přezůvek máme tři možnosti a pro výběr pravých čtyři možnosti.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66976" y="3284984"/>
            <a:ext cx="8362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Každý pár přezůvek můžeme zapsat jako uspořádanou dvojici, jejímž prvním členem je jedna levá přezůvka a druhým členem jedna pravá přezůvka.</a:t>
            </a: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3923788"/>
              </p:ext>
            </p:extLst>
          </p:nvPr>
        </p:nvGraphicFramePr>
        <p:xfrm>
          <a:off x="1847687" y="3949005"/>
          <a:ext cx="5517972" cy="11880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379493"/>
                <a:gridCol w="1379493"/>
                <a:gridCol w="1379493"/>
                <a:gridCol w="1379493"/>
              </a:tblGrid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L1, P1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L1, P2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L1, P3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L1, P4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L2, P1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L2, P2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L2, P3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L2, P4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L3, P1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L3, P2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L3, P3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L3, P4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367376" y="6136007"/>
            <a:ext cx="83628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3 · 4 = 12             Máme 12 možností vytvoření párů přezůvek.</a:t>
            </a:r>
          </a:p>
        </p:txBody>
      </p:sp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3" y="1024598"/>
            <a:ext cx="828092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předchozím příkladu jsme použili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kombinatorické pravidlo součinu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které v případě, že tvoříme uspořádané dvojice, říká: 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7543" y="2852936"/>
                <a:ext cx="8280921" cy="169543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Počet všech uspořádaných dvojic, jejichž první člen lze vybrat právě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způsoby a jejichž druhý člen lze po výběru prvního členu vybrat právě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způsoby, je roven</a:t>
                </a:r>
              </a:p>
              <a:p>
                <a:pPr algn="just"/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				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. 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2852936"/>
                <a:ext cx="8280921" cy="1695437"/>
              </a:xfrm>
              <a:prstGeom prst="rect">
                <a:avLst/>
              </a:prstGeom>
              <a:blipFill rotWithShape="1">
                <a:blip r:embed="rId3"/>
                <a:stretch>
                  <a:fillRect l="-953" r="-880" b="-246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6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971600" y="480645"/>
            <a:ext cx="77661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Máme k dispozici 2 bílé, 4 červené a 3 růžové karafiáty. Kolika možnými způsoby lze udělat kytičku, která bude obsahovat jeden bílý, jeden červený a jeden růžový karafiát?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1620" y="542201"/>
            <a:ext cx="456881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2043" y="1600190"/>
            <a:ext cx="8396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Označme bílé karafiáty B1, B2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červené Č1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Č2,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Č3, Č4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růžové R1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R2, R3.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1377" y="4653136"/>
            <a:ext cx="84163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těchto uspořádaných trojic určíme takto: Pro výběr bílých karafiátů máme dvě možnosti, pro výběr červených čtyři možnosti a pro výběr růžových tři možnosti.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51643" y="2111170"/>
            <a:ext cx="8396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Každou kytici můžeme zapsat jako uspořádanou trojici.</a:t>
            </a: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1944508"/>
              </p:ext>
            </p:extLst>
          </p:nvPr>
        </p:nvGraphicFramePr>
        <p:xfrm>
          <a:off x="377636" y="2780928"/>
          <a:ext cx="8370828" cy="15840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395138"/>
                <a:gridCol w="1395138"/>
                <a:gridCol w="1395138"/>
                <a:gridCol w="1395138"/>
                <a:gridCol w="1395138"/>
                <a:gridCol w="1395138"/>
              </a:tblGrid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Č1, R1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Č1, R2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Č1, R3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Č2, R1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Č2, R2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Č2, R3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Č3, R1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Č3, R2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Č3, R3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Č4, R1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Č4, R2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B1, Č4, R3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Č1, R1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Č1, R2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Č1, R3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Č2, R1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Č2, R2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Č2, R3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Č3, R1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Č3, R2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Č3, R3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Č4, R1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Č4, R2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[</a:t>
                      </a:r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B2, Č4, R3</a:t>
                      </a:r>
                      <a:r>
                        <a:rPr lang="en-US" b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321733" y="5549097"/>
            <a:ext cx="84159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2 ·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4 ·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= 24          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Máme 24 možností vytvoření trojic karafiátů.</a:t>
            </a: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3" y="6309320"/>
            <a:ext cx="1014227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054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3" y="1024598"/>
            <a:ext cx="828092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Jde-li o uspořádané trojice, formulujeme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kombinatorické pravidlo součinu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takto: 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7543" y="2852936"/>
                <a:ext cx="8280921" cy="206476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Počet všech uspořádaných trojic, jejichž první člen lze vybrat právě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způsoby, druhý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člen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výběru prvního členu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právě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způsoby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a třetí člen po výběru druhého právě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způsoby, je roven</a:t>
                </a:r>
              </a:p>
              <a:p>
                <a:pPr algn="just"/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. 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2852936"/>
                <a:ext cx="8280921" cy="2064769"/>
              </a:xfrm>
              <a:prstGeom prst="rect">
                <a:avLst/>
              </a:prstGeom>
              <a:blipFill rotWithShape="1">
                <a:blip r:embed="rId3"/>
                <a:stretch>
                  <a:fillRect l="-953" r="-880" b="-1739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446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3" y="1024598"/>
            <a:ext cx="828092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Kombinatorické pravidlo součinu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pro uspořádané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k-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tice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7543" y="2492896"/>
                <a:ext cx="8280921" cy="206476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Počet všech uspořádaných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k-</a:t>
                </a:r>
                <a:r>
                  <a:rPr lang="cs-CZ" sz="2400" b="1" dirty="0" err="1" smtClean="0">
                    <a:latin typeface="Times New Roman" pitchFamily="18" charset="0"/>
                    <a:cs typeface="Times New Roman" pitchFamily="18" charset="0"/>
                  </a:rPr>
                  <a:t>tic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jejichž první člen lze vybrat právě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způsoby, druhý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člen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výběru prvního členu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právě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způsoby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atd., až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k-</a:t>
                </a:r>
                <a:r>
                  <a:rPr lang="cs-CZ" sz="2400" b="1" dirty="0" err="1" smtClean="0">
                    <a:latin typeface="Times New Roman" pitchFamily="18" charset="0"/>
                    <a:cs typeface="Times New Roman" pitchFamily="18" charset="0"/>
                  </a:rPr>
                  <a:t>tý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člen po výběru (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– 1)-ho členu právě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𝒌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způsoby, je roven</a:t>
                </a:r>
              </a:p>
              <a:p>
                <a:pPr algn="just"/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	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…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𝒌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. 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2492896"/>
                <a:ext cx="8280921" cy="2064769"/>
              </a:xfrm>
              <a:prstGeom prst="rect">
                <a:avLst/>
              </a:prstGeom>
              <a:blipFill rotWithShape="1">
                <a:blip r:embed="rId3"/>
                <a:stretch>
                  <a:fillRect l="-953" r="-880" b="-1739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4508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kombinatorického pravidla součinu.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jednoduché příklady kombinatorického pravidla součinu. Určují uspořádané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Oldřich Petránek a kol.: Matematika pro SOŠ a studijní obory SOU, 4.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část,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vydání 1996,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80-7196-040-3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1259</TotalTime>
  <Words>729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115</cp:revision>
  <dcterms:created xsi:type="dcterms:W3CDTF">2013-01-11T17:11:37Z</dcterms:created>
  <dcterms:modified xsi:type="dcterms:W3CDTF">2014-09-23T11:26:18Z</dcterms:modified>
</cp:coreProperties>
</file>