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77" r:id="rId4"/>
    <p:sldId id="278" r:id="rId5"/>
    <p:sldId id="282" r:id="rId6"/>
    <p:sldId id="279" r:id="rId7"/>
    <p:sldId id="26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CF2F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60000"/>
                <a:lumOff val="40000"/>
              </a:schemeClr>
            </a:gs>
            <a:gs pos="5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slide" Target="slide5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59832" y="3429000"/>
            <a:ext cx="460756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MATEMATIKA</a:t>
            </a: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 			Variace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00000" y="836712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71097" y="404664"/>
            <a:ext cx="8352928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III-2-09-03_Variace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Stanislav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Prucek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červenec 2013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1097" y="41490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19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55068" y="5229200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Nadpis 1"/>
          <p:cNvSpPr txBox="1">
            <a:spLocks/>
          </p:cNvSpPr>
          <p:nvPr/>
        </p:nvSpPr>
        <p:spPr>
          <a:xfrm>
            <a:off x="387412" y="651368"/>
            <a:ext cx="8377808" cy="936104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0" tIns="45720" rIns="0" bIns="0" anchor="ctr" anchorCtr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4400" b="1" dirty="0" smtClean="0">
                <a:latin typeface="Arial Black" pitchFamily="34" charset="0"/>
              </a:rPr>
              <a:t>VARIACE</a:t>
            </a:r>
            <a:endParaRPr lang="cs-CZ" sz="2400" b="1" dirty="0"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044767" y="2439289"/>
            <a:ext cx="76850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Určete počet všech trojciferných přirozených čísel utvořených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z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číslic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4, 5, 6, 7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 jejichž dekadickém zápisu se každá číslice vyskytuje nejvýše jednou. 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360000" y="2500845"/>
            <a:ext cx="455056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9391394"/>
              </p:ext>
            </p:extLst>
          </p:nvPr>
        </p:nvGraphicFramePr>
        <p:xfrm>
          <a:off x="360000" y="3645024"/>
          <a:ext cx="8370828" cy="1584000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1395138"/>
                <a:gridCol w="1395138"/>
                <a:gridCol w="1395138"/>
                <a:gridCol w="1395138"/>
                <a:gridCol w="1395138"/>
                <a:gridCol w="1395138"/>
              </a:tblGrid>
              <a:tr h="396000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456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465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546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564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645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654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96000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457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475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547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574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745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754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96000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467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476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647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674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746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764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96000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567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576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657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675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756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765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E326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17209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ipka doleva 3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45887" y="2450410"/>
            <a:ext cx="8388464" cy="2064769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tIns="108000" bIns="108000" rtlCol="0">
            <a:spAutoFit/>
          </a:bodyPr>
          <a:lstStyle/>
          <a:p>
            <a:pPr algn="just"/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VARIACE 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-té třídy z </a:t>
            </a:r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prvků je každá uspořádaná 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tice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sestavená pouze z těchto </a:t>
            </a:r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prvků tak, že každý je v ní obsažen nejvýše jednou. </a:t>
            </a:r>
          </a:p>
          <a:p>
            <a:pPr algn="just"/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60000" y="1052736"/>
            <a:ext cx="8362875" cy="1015663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just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 uspořádanými 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ticemi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sestavených z prvků dané množiny, které každý prvek této množiny obsahuje nejvýše jednou, se v kombinatorických úvahách setkáváme často.  Proto se pro ně zavádí zvláštní označení.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359999" y="4797152"/>
                <a:ext cx="8362875" cy="830997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Označíme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𝑽</m:t>
                        </m:r>
                      </m:e>
                      <m:sub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𝒌</m:t>
                        </m:r>
                      </m:sub>
                    </m:sSub>
                    <m:d>
                      <m:dPr>
                        <m:ctrlP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𝒏</m:t>
                        </m:r>
                      </m:e>
                    </m:d>
                  </m:oMath>
                </a14:m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počet všech variací </a:t>
                </a:r>
                <a:r>
                  <a:rPr lang="cs-CZ" sz="2400" i="1" dirty="0" smtClean="0">
                    <a:latin typeface="Times New Roman" pitchFamily="18" charset="0"/>
                    <a:cs typeface="Times New Roman" pitchFamily="18" charset="0"/>
                  </a:rPr>
                  <a:t>k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-té třídy z </a:t>
                </a:r>
                <a:r>
                  <a:rPr lang="cs-CZ" sz="2400" i="1" dirty="0" smtClean="0">
                    <a:latin typeface="Times New Roman" pitchFamily="18" charset="0"/>
                    <a:cs typeface="Times New Roman" pitchFamily="18" charset="0"/>
                  </a:rPr>
                  <a:t>n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prvků,</a:t>
                </a:r>
              </a:p>
              <a:p>
                <a:pPr algn="just"/>
                <a:r>
                  <a:rPr lang="cs-CZ" sz="2400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						 kde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  <a:cs typeface="Times New Roman" pitchFamily="18" charset="0"/>
                      </a:rPr>
                      <m:t>𝑘</m:t>
                    </m:r>
                    <m:r>
                      <a:rPr lang="cs-CZ" sz="24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≤</m:t>
                    </m:r>
                    <m:r>
                      <a:rPr lang="cs-CZ" sz="24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𝑛</m:t>
                    </m:r>
                  </m:oMath>
                </a14:m>
                <a:r>
                  <a:rPr lang="cs-CZ" sz="2000" dirty="0" smtClean="0">
                    <a:latin typeface="Times New Roman" pitchFamily="18" charset="0"/>
                    <a:cs typeface="Times New Roman" pitchFamily="18" charset="0"/>
                  </a:rPr>
                  <a:t>. </a:t>
                </a: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9999" y="4797152"/>
                <a:ext cx="8362875" cy="830997"/>
              </a:xfrm>
              <a:prstGeom prst="rect">
                <a:avLst/>
              </a:prstGeom>
              <a:blipFill rotWithShape="1">
                <a:blip r:embed="rId3"/>
                <a:stretch>
                  <a:fillRect l="-1093" t="-5882" b="-1617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3368006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ipka doleva 3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971600" y="577157"/>
            <a:ext cx="77124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Určete počet všech variací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-té třídy z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prvků dané množiny pomocí kombinatorického pravidla součinu.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60000" y="638713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360000" y="1440000"/>
                <a:ext cx="8354091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Pro výběr prvního členu uspořádané </a:t>
                </a:r>
                <a:r>
                  <a:rPr lang="cs-CZ" i="1" dirty="0" smtClean="0">
                    <a:latin typeface="Times New Roman" pitchFamily="18" charset="0"/>
                    <a:cs typeface="Times New Roman" pitchFamily="18" charset="0"/>
                  </a:rPr>
                  <a:t>k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-</a:t>
                </a:r>
                <a:r>
                  <a:rPr lang="cs-CZ" dirty="0" err="1" smtClean="0">
                    <a:latin typeface="Times New Roman" pitchFamily="18" charset="0"/>
                    <a:cs typeface="Times New Roman" pitchFamily="18" charset="0"/>
                  </a:rPr>
                  <a:t>tice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máme právě </a:t>
                </a:r>
                <a:r>
                  <a:rPr lang="cs-CZ" i="1" dirty="0" smtClean="0">
                    <a:latin typeface="Times New Roman" pitchFamily="18" charset="0"/>
                    <a:cs typeface="Times New Roman" pitchFamily="18" charset="0"/>
                  </a:rPr>
                  <a:t>n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možností. 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𝒏</m:t>
                        </m:r>
                      </m:e>
                      <m:sub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𝟏</m:t>
                        </m:r>
                      </m:sub>
                    </m:sSub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𝒏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1440000"/>
                <a:ext cx="8354091" cy="369332"/>
              </a:xfrm>
              <a:prstGeom prst="rect">
                <a:avLst/>
              </a:prstGeom>
              <a:blipFill rotWithShape="1">
                <a:blip r:embed="rId3"/>
                <a:stretch>
                  <a:fillRect l="-584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360000" y="2520000"/>
                <a:ext cx="8354091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Pro výběr třetího členu máme </a:t>
                </a:r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o 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dvě možnosti </a:t>
                </a:r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méně.	 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1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𝒏</m:t>
                        </m:r>
                      </m:e>
                      <m:sub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𝟑</m:t>
                        </m:r>
                      </m:sub>
                    </m:sSub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𝒏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−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𝟐</m:t>
                    </m:r>
                  </m:oMath>
                </a14:m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 </a:t>
                </a: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2520000"/>
                <a:ext cx="8354091" cy="369332"/>
              </a:xfrm>
              <a:prstGeom prst="rect">
                <a:avLst/>
              </a:prstGeom>
              <a:blipFill rotWithShape="1">
                <a:blip r:embed="rId4"/>
                <a:stretch>
                  <a:fillRect l="-584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360000" y="1980000"/>
                <a:ext cx="8354091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Pro výběr druhého členu máme o jednu možnost méně.	 </a:t>
                </a:r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1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𝒏</m:t>
                        </m:r>
                      </m:e>
                      <m:sub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b>
                    </m:sSub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𝒏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−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𝟏</m:t>
                    </m:r>
                  </m:oMath>
                </a14:m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 </a:t>
                </a: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1980000"/>
                <a:ext cx="8354091" cy="369332"/>
              </a:xfrm>
              <a:prstGeom prst="rect">
                <a:avLst/>
              </a:prstGeom>
              <a:blipFill rotWithShape="1">
                <a:blip r:embed="rId5"/>
                <a:stretch>
                  <a:fillRect l="-584"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360000" y="3060000"/>
                <a:ext cx="8354091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Pro výběr čtvrtého členu máme </a:t>
                </a:r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o 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tři možnosti </a:t>
                </a:r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méně.	 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1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𝒏</m:t>
                        </m:r>
                      </m:e>
                      <m:sub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𝟒</m:t>
                        </m:r>
                      </m:sub>
                    </m:sSub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𝒏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−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𝟑</m:t>
                    </m:r>
                  </m:oMath>
                </a14:m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 </a:t>
                </a: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3060000"/>
                <a:ext cx="8354091" cy="369332"/>
              </a:xfrm>
              <a:prstGeom prst="rect">
                <a:avLst/>
              </a:prstGeom>
              <a:blipFill rotWithShape="1">
                <a:blip r:embed="rId6"/>
                <a:stretch>
                  <a:fillRect l="-584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360000" y="4140000"/>
                <a:ext cx="8354091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Pro výběr </a:t>
                </a:r>
                <a:r>
                  <a:rPr lang="cs-CZ" i="1" dirty="0" smtClean="0">
                    <a:latin typeface="Times New Roman" pitchFamily="18" charset="0"/>
                    <a:cs typeface="Times New Roman" pitchFamily="18" charset="0"/>
                  </a:rPr>
                  <a:t>k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-</a:t>
                </a:r>
                <a:r>
                  <a:rPr lang="cs-CZ" dirty="0" err="1" smtClean="0">
                    <a:latin typeface="Times New Roman" pitchFamily="18" charset="0"/>
                    <a:cs typeface="Times New Roman" pitchFamily="18" charset="0"/>
                  </a:rPr>
                  <a:t>tého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členu máme </a:t>
                </a:r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o </a:t>
                </a:r>
                <a14:m>
                  <m:oMath xmlns:m="http://schemas.openxmlformats.org/officeDocument/2006/math">
                    <m:r>
                      <a:rPr lang="cs-CZ" i="1" dirty="0" smtClean="0">
                        <a:latin typeface="Cambria Math"/>
                        <a:cs typeface="Times New Roman" pitchFamily="18" charset="0"/>
                      </a:rPr>
                      <m:t>𝑘</m:t>
                    </m:r>
                    <m:r>
                      <a:rPr lang="cs-CZ" i="1" dirty="0" smtClean="0">
                        <a:latin typeface="Cambria Math"/>
                        <a:cs typeface="Times New Roman" pitchFamily="18" charset="0"/>
                      </a:rPr>
                      <m:t>−1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možnosti </a:t>
                </a:r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méně.	 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1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𝒏</m:t>
                        </m:r>
                      </m:e>
                      <m:sub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𝒌</m:t>
                        </m:r>
                      </m:sub>
                    </m:sSub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𝒏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−(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𝒌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−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𝟏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)</a:t>
                </a:r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 </a:t>
                </a: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4140000"/>
                <a:ext cx="8354091" cy="369332"/>
              </a:xfrm>
              <a:prstGeom prst="rect">
                <a:avLst/>
              </a:prstGeom>
              <a:blipFill rotWithShape="1">
                <a:blip r:embed="rId7"/>
                <a:stretch>
                  <a:fillRect l="-584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" name="Přímá spojnice 2"/>
          <p:cNvCxnSpPr>
            <a:stCxn id="16" idx="2"/>
            <a:endCxn id="17" idx="0"/>
          </p:cNvCxnSpPr>
          <p:nvPr/>
        </p:nvCxnSpPr>
        <p:spPr>
          <a:xfrm>
            <a:off x="4537046" y="3429332"/>
            <a:ext cx="0" cy="710668"/>
          </a:xfrm>
          <a:prstGeom prst="line">
            <a:avLst/>
          </a:prstGeom>
          <a:ln w="25400" cmpd="sng"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360000" y="5071940"/>
                <a:ext cx="8354091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b="1" dirty="0" smtClean="0"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𝒏</m:t>
                        </m:r>
                      </m:e>
                      <m:sub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𝟏</m:t>
                        </m:r>
                      </m:sub>
                    </m:sSub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sSub>
                      <m:sSubPr>
                        <m:ctrlPr>
                          <a:rPr lang="cs-CZ" b="1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𝒏</m:t>
                        </m:r>
                      </m:e>
                      <m:sub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b>
                    </m:sSub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sSub>
                      <m:sSubPr>
                        <m:ctrlPr>
                          <a:rPr lang="cs-CZ" b="1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𝒏</m:t>
                        </m:r>
                      </m:e>
                      <m:sub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𝟑</m:t>
                        </m:r>
                      </m:sub>
                    </m:sSub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sSub>
                      <m:sSubPr>
                        <m:ctrlPr>
                          <a:rPr lang="cs-CZ" b="1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𝒏</m:t>
                        </m:r>
                      </m:e>
                      <m:sub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𝟒</m:t>
                        </m:r>
                      </m:sub>
                    </m:sSub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 … ∙</m:t>
                    </m:r>
                    <m:sSub>
                      <m:sSubPr>
                        <m:ctrlPr>
                          <a:rPr lang="cs-CZ" b="1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𝒏</m:t>
                        </m:r>
                      </m:e>
                      <m:sub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𝒌</m:t>
                        </m:r>
                      </m:sub>
                    </m:sSub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𝒏</m:t>
                    </m:r>
                    <m:d>
                      <m:dPr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𝒏</m:t>
                        </m:r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−</m:t>
                        </m:r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𝟏</m:t>
                        </m:r>
                      </m:e>
                    </m:d>
                    <m:d>
                      <m:dPr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𝒏</m:t>
                        </m:r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−</m:t>
                        </m:r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e>
                    </m:d>
                    <m:d>
                      <m:dPr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𝒏</m:t>
                        </m:r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−</m:t>
                        </m:r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𝟑</m:t>
                        </m:r>
                      </m:e>
                    </m:d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…</m:t>
                    </m:r>
                    <m:d>
                      <m:dPr>
                        <m:begChr m:val="["/>
                        <m:endChr m:val="]"/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𝒏</m:t>
                        </m:r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−</m:t>
                        </m:r>
                        <m:d>
                          <m:dPr>
                            <m:ctrlPr>
                              <a:rPr lang="cs-CZ" b="1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dPr>
                          <m:e>
                            <m:r>
                              <a:rPr lang="cs-CZ" b="1" i="1" smtClean="0">
                                <a:latin typeface="Cambria Math"/>
                                <a:cs typeface="Times New Roman" pitchFamily="18" charset="0"/>
                              </a:rPr>
                              <m:t>𝒌</m:t>
                            </m:r>
                            <m:r>
                              <a:rPr lang="cs-CZ" b="1" i="1" smtClean="0">
                                <a:latin typeface="Cambria Math"/>
                                <a:cs typeface="Times New Roman" pitchFamily="18" charset="0"/>
                              </a:rPr>
                              <m:t>−</m:t>
                            </m:r>
                            <m:r>
                              <a:rPr lang="cs-CZ" b="1" i="1" smtClean="0">
                                <a:latin typeface="Cambria Math"/>
                                <a:cs typeface="Times New Roman" pitchFamily="18" charset="0"/>
                              </a:rPr>
                              <m:t>𝟏</m:t>
                            </m:r>
                          </m:e>
                        </m:d>
                      </m:e>
                    </m:d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</m:oMath>
                </a14:m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	        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𝒏</m:t>
                    </m:r>
                    <m:d>
                      <m:dPr>
                        <m:ctrlPr>
                          <a:rPr lang="cs-CZ" b="1" i="1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𝒏</m:t>
                        </m:r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−</m:t>
                        </m:r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𝟏</m:t>
                        </m:r>
                      </m:e>
                    </m:d>
                    <m:d>
                      <m:dPr>
                        <m:ctrlPr>
                          <a:rPr lang="cs-CZ" b="1" i="1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𝒏</m:t>
                        </m:r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−</m:t>
                        </m:r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e>
                    </m:d>
                    <m:d>
                      <m:dPr>
                        <m:ctrlPr>
                          <a:rPr lang="cs-CZ" b="1" i="1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𝒏</m:t>
                        </m:r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−</m:t>
                        </m:r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𝟑</m:t>
                        </m:r>
                      </m:e>
                    </m:d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…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(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𝒏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−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𝒌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+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𝟏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)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5071940"/>
                <a:ext cx="8354091" cy="646331"/>
              </a:xfrm>
              <a:prstGeom prst="rect">
                <a:avLst/>
              </a:prstGeom>
              <a:blipFill rotWithShape="1">
                <a:blip r:embed="rId8"/>
                <a:stretch>
                  <a:fillRect b="-75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3359813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2" grpId="0"/>
      <p:bldP spid="13" grpId="0"/>
      <p:bldP spid="16" grpId="0"/>
      <p:bldP spid="17" grpId="0"/>
      <p:bldP spid="1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Šipka doleva 11">
            <a:hlinkClick r:id="rId2" action="ppaction://hlinksldjump"/>
          </p:cNvPr>
          <p:cNvSpPr/>
          <p:nvPr/>
        </p:nvSpPr>
        <p:spPr>
          <a:xfrm>
            <a:off x="467543" y="6309320"/>
            <a:ext cx="1014227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360000" y="1340768"/>
                <a:ext cx="8388464" cy="2064769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tIns="108000" bIns="108000" rtlCol="0">
                <a:spAutoFit/>
              </a:bodyPr>
              <a:lstStyle/>
              <a:p>
                <a:pPr algn="just"/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Pro počet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𝑽</m:t>
                        </m:r>
                      </m:e>
                      <m:sub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𝒌</m:t>
                        </m:r>
                      </m:sub>
                    </m:sSub>
                    <m:d>
                      <m:dPr>
                        <m:ctrlP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𝒏</m:t>
                        </m:r>
                      </m:e>
                    </m:d>
                    <m:r>
                      <a:rPr lang="cs-CZ" sz="2400" b="1" i="1">
                        <a:latin typeface="Cambria Math"/>
                        <a:cs typeface="Times New Roman" pitchFamily="18" charset="0"/>
                      </a:rPr>
                      <m:t> </m:t>
                    </m:r>
                  </m:oMath>
                </a14:m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všech variací </a:t>
                </a:r>
                <a:r>
                  <a:rPr lang="cs-CZ" sz="2400" b="1" i="1" dirty="0" smtClean="0">
                    <a:latin typeface="Times New Roman" pitchFamily="18" charset="0"/>
                    <a:cs typeface="Times New Roman" pitchFamily="18" charset="0"/>
                  </a:rPr>
                  <a:t>k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-té třídy z </a:t>
                </a:r>
                <a:r>
                  <a:rPr lang="cs-CZ" sz="2400" i="1" dirty="0" smtClean="0">
                    <a:latin typeface="Times New Roman" pitchFamily="18" charset="0"/>
                    <a:cs typeface="Times New Roman" pitchFamily="18" charset="0"/>
                  </a:rPr>
                  <a:t>n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 prvků platí:</a:t>
                </a:r>
              </a:p>
              <a:p>
                <a:pPr algn="just"/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sz="2400" b="1" dirty="0" smtClean="0">
                    <a:cs typeface="Times New Roman" pitchFamily="18" charset="0"/>
                  </a:rPr>
                  <a:t>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𝑽</m:t>
                        </m:r>
                      </m:e>
                      <m:sub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𝒌</m:t>
                        </m:r>
                      </m:sub>
                    </m:sSub>
                    <m:d>
                      <m:dPr>
                        <m:ctrlP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𝒏</m:t>
                        </m:r>
                      </m:e>
                    </m:d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400" b="1" i="1">
                        <a:latin typeface="Cambria Math"/>
                        <a:cs typeface="Times New Roman" pitchFamily="18" charset="0"/>
                      </a:rPr>
                      <m:t>𝒏</m:t>
                    </m:r>
                    <m:d>
                      <m:dPr>
                        <m:ctrlP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𝒏</m:t>
                        </m:r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−</m:t>
                        </m:r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𝟏</m:t>
                        </m:r>
                      </m:e>
                    </m:d>
                    <m:d>
                      <m:dPr>
                        <m:ctrlP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𝒏</m:t>
                        </m:r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−</m:t>
                        </m:r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e>
                    </m:d>
                    <m:r>
                      <a:rPr lang="cs-CZ" sz="2400" b="1" i="1">
                        <a:latin typeface="Cambria Math"/>
                        <a:cs typeface="Times New Roman" pitchFamily="18" charset="0"/>
                      </a:rPr>
                      <m:t>…(</m:t>
                    </m:r>
                    <m:r>
                      <a:rPr lang="cs-CZ" sz="2400" b="1" i="1">
                        <a:latin typeface="Cambria Math"/>
                        <a:cs typeface="Times New Roman" pitchFamily="18" charset="0"/>
                      </a:rPr>
                      <m:t>𝒏</m:t>
                    </m:r>
                    <m:r>
                      <a:rPr lang="cs-CZ" sz="2400" b="1" i="1">
                        <a:latin typeface="Cambria Math"/>
                        <a:cs typeface="Times New Roman" pitchFamily="18" charset="0"/>
                      </a:rPr>
                      <m:t>−</m:t>
                    </m:r>
                    <m:r>
                      <a:rPr lang="cs-CZ" sz="2400" b="1" i="1">
                        <a:latin typeface="Cambria Math"/>
                        <a:cs typeface="Times New Roman" pitchFamily="18" charset="0"/>
                      </a:rPr>
                      <m:t>𝒌</m:t>
                    </m:r>
                    <m:r>
                      <a:rPr lang="cs-CZ" sz="2400" b="1" i="1">
                        <a:latin typeface="Cambria Math"/>
                        <a:cs typeface="Times New Roman" pitchFamily="18" charset="0"/>
                      </a:rPr>
                      <m:t>+</m:t>
                    </m:r>
                    <m:r>
                      <a:rPr lang="cs-CZ" sz="2400" b="1" i="1">
                        <a:latin typeface="Cambria Math"/>
                        <a:cs typeface="Times New Roman" pitchFamily="18" charset="0"/>
                      </a:rPr>
                      <m:t>𝟏</m:t>
                    </m:r>
                    <m:r>
                      <a:rPr lang="cs-CZ" sz="2400" b="1" i="1">
                        <a:latin typeface="Cambria Math"/>
                        <a:cs typeface="Times New Roman" pitchFamily="18" charset="0"/>
                      </a:rPr>
                      <m:t>)</m:t>
                    </m:r>
                  </m:oMath>
                </a14:m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  <a:endParaRPr lang="cs-CZ" sz="2400" dirty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endParaRPr lang="cs-CZ" sz="2400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1340768"/>
                <a:ext cx="8388464" cy="2064769"/>
              </a:xfrm>
              <a:prstGeom prst="rect">
                <a:avLst/>
              </a:prstGeom>
              <a:blipFill rotWithShape="1">
                <a:blip r:embed="rId3"/>
                <a:stretch>
                  <a:fillRect l="-868"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TextovéPole 12"/>
          <p:cNvSpPr txBox="1"/>
          <p:nvPr/>
        </p:nvSpPr>
        <p:spPr>
          <a:xfrm>
            <a:off x="1049640" y="4241413"/>
            <a:ext cx="7685085" cy="123110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just"/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z="2600" b="1" dirty="0" smtClean="0">
                <a:latin typeface="Times New Roman" pitchFamily="18" charset="0"/>
                <a:cs typeface="Times New Roman" pitchFamily="18" charset="0"/>
              </a:rPr>
              <a:t>U variací záleží na pořadí prvků v uspořádané </a:t>
            </a:r>
            <a:r>
              <a:rPr lang="cs-CZ" sz="2600" b="1" i="1" dirty="0" smtClean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2600" b="1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600" b="1" dirty="0" err="1" smtClean="0">
                <a:latin typeface="Times New Roman" pitchFamily="18" charset="0"/>
                <a:cs typeface="Times New Roman" pitchFamily="18" charset="0"/>
              </a:rPr>
              <a:t>tici</a:t>
            </a:r>
            <a:r>
              <a:rPr lang="cs-CZ" sz="2600" b="1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algn="just"/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60000" y="4210636"/>
            <a:ext cx="455056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!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660547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Kombinatorika - Variace.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řeší jednoduché příklady na Variace. Určují uspořádané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k-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tice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pPr algn="just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RNDr. Oldřich Petránek a kol.: Matematika pro SOŠ a studijní obory SOU, 4. část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,        5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vydání 1996, Prometheus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ISBN 80-7196-040-3</a:t>
            </a: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František Jirásek, DrSc. a kol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Sbírka úloh z matematiky pro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SOŠ a studijní obory SOU,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část,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vydání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2000,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Prometheus, ISBN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80-7196-012-8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62817" y="1422495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Šipka doleva 11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1497</TotalTime>
  <Words>329</Words>
  <Application>Microsoft Office PowerPoint</Application>
  <PresentationFormat>Předvádění na obrazovce (4:3)</PresentationFormat>
  <Paragraphs>73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Prucek Stanislav</dc:creator>
  <cp:lastModifiedBy>SOŠ Litovel</cp:lastModifiedBy>
  <cp:revision>129</cp:revision>
  <dcterms:created xsi:type="dcterms:W3CDTF">2013-01-11T17:11:37Z</dcterms:created>
  <dcterms:modified xsi:type="dcterms:W3CDTF">2014-09-23T11:27:06Z</dcterms:modified>
</cp:coreProperties>
</file>