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7" r:id="rId4"/>
    <p:sldId id="278" r:id="rId5"/>
    <p:sldId id="282" r:id="rId6"/>
    <p:sldId id="279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429000"/>
            <a:ext cx="46075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		    Permutace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III-2-09-05_Permutace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červenec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87412" y="651368"/>
            <a:ext cx="8377808" cy="9361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 anchorCtr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400" b="1" dirty="0" smtClean="0">
                <a:latin typeface="Arial Black" pitchFamily="34" charset="0"/>
              </a:rPr>
              <a:t>PERMUTACE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44767" y="2439289"/>
            <a:ext cx="7685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Určete počet všech trojciferných přirozených čísel utvořených z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číslic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4, 5,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6,        v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jejichž dekadickém zápisu se každá číslice vyskytuje nejvýše jednou. 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60000" y="2500845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0199884"/>
              </p:ext>
            </p:extLst>
          </p:nvPr>
        </p:nvGraphicFramePr>
        <p:xfrm>
          <a:off x="1912020" y="3717032"/>
          <a:ext cx="5328591" cy="144016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776197"/>
                <a:gridCol w="1776197"/>
                <a:gridCol w="1776197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>
                            <a:solidFill>
                              <a:schemeClr val="tx1"/>
                            </a:solidFill>
                          </a:ln>
                          <a:latin typeface="Times New Roman" pitchFamily="18" charset="0"/>
                          <a:cs typeface="Times New Roman" pitchFamily="18" charset="0"/>
                        </a:rPr>
                        <a:t>456</a:t>
                      </a:r>
                      <a:endParaRPr lang="cs-CZ" sz="2400" b="0" dirty="0">
                        <a:ln>
                          <a:solidFill>
                            <a:schemeClr val="tx1"/>
                          </a:solidFill>
                        </a:ln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>
                            <a:solidFill>
                              <a:schemeClr val="tx1"/>
                            </a:solidFill>
                          </a:ln>
                          <a:latin typeface="Times New Roman" pitchFamily="18" charset="0"/>
                          <a:cs typeface="Times New Roman" pitchFamily="18" charset="0"/>
                        </a:rPr>
                        <a:t>465</a:t>
                      </a:r>
                      <a:endParaRPr lang="cs-CZ" sz="2400" b="0" dirty="0">
                        <a:ln>
                          <a:solidFill>
                            <a:schemeClr val="tx1"/>
                          </a:solidFill>
                        </a:ln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>
                            <a:solidFill>
                              <a:schemeClr val="tx1"/>
                            </a:solidFill>
                          </a:ln>
                          <a:latin typeface="Times New Roman" pitchFamily="18" charset="0"/>
                          <a:cs typeface="Times New Roman" pitchFamily="18" charset="0"/>
                        </a:rPr>
                        <a:t>546</a:t>
                      </a:r>
                      <a:endParaRPr lang="cs-CZ" sz="2400" b="0" dirty="0">
                        <a:ln>
                          <a:solidFill>
                            <a:schemeClr val="tx1"/>
                          </a:solidFill>
                        </a:ln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>
                            <a:solidFill>
                              <a:schemeClr val="tx1"/>
                            </a:solidFill>
                          </a:ln>
                          <a:latin typeface="Times New Roman" pitchFamily="18" charset="0"/>
                          <a:cs typeface="Times New Roman" pitchFamily="18" charset="0"/>
                        </a:rPr>
                        <a:t>564</a:t>
                      </a:r>
                      <a:endParaRPr lang="cs-CZ" sz="2400" b="0" dirty="0">
                        <a:ln>
                          <a:solidFill>
                            <a:schemeClr val="tx1"/>
                          </a:solidFill>
                        </a:ln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>
                            <a:solidFill>
                              <a:schemeClr val="tx1"/>
                            </a:solidFill>
                          </a:ln>
                          <a:latin typeface="Times New Roman" pitchFamily="18" charset="0"/>
                          <a:cs typeface="Times New Roman" pitchFamily="18" charset="0"/>
                        </a:rPr>
                        <a:t>645</a:t>
                      </a:r>
                      <a:endParaRPr lang="cs-CZ" sz="2400" b="0" dirty="0">
                        <a:ln>
                          <a:solidFill>
                            <a:schemeClr val="tx1"/>
                          </a:solidFill>
                        </a:ln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n>
                            <a:solidFill>
                              <a:schemeClr val="tx1"/>
                            </a:solidFill>
                          </a:ln>
                          <a:latin typeface="Times New Roman" pitchFamily="18" charset="0"/>
                          <a:cs typeface="Times New Roman" pitchFamily="18" charset="0"/>
                        </a:rPr>
                        <a:t>654</a:t>
                      </a:r>
                      <a:endParaRPr lang="cs-CZ" sz="2400" b="0" dirty="0">
                        <a:ln>
                          <a:solidFill>
                            <a:schemeClr val="tx1"/>
                          </a:solidFill>
                        </a:ln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720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9999" y="2708920"/>
            <a:ext cx="8388464" cy="169543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tIns="108000" bIns="108000" rtlCol="0">
            <a:spAutoFit/>
          </a:bodyPr>
          <a:lstStyle/>
          <a:p>
            <a:pPr algn="just"/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PERMUTACE z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prvků je každá variace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-té třídy z těchto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prvků. </a:t>
            </a:r>
          </a:p>
          <a:p>
            <a:pPr algn="just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60000" y="1052736"/>
                <a:ext cx="8362875" cy="1323439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V případě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𝑘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</m:oMath>
                </a14:m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 obsahují uspořádané </a:t>
                </a:r>
                <a:r>
                  <a:rPr lang="cs-CZ" sz="2000" i="1" dirty="0" smtClean="0">
                    <a:latin typeface="Times New Roman" pitchFamily="18" charset="0"/>
                    <a:cs typeface="Times New Roman" pitchFamily="18" charset="0"/>
                  </a:rPr>
                  <a:t>k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-</a:t>
                </a:r>
                <a:r>
                  <a:rPr lang="cs-CZ" sz="2000" dirty="0" err="1" smtClean="0">
                    <a:latin typeface="Times New Roman" pitchFamily="18" charset="0"/>
                    <a:cs typeface="Times New Roman" pitchFamily="18" charset="0"/>
                  </a:rPr>
                  <a:t>tice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 každý z daných </a:t>
                </a:r>
                <a:r>
                  <a:rPr lang="cs-CZ" sz="2000" i="1" dirty="0" smtClean="0">
                    <a:latin typeface="Times New Roman" pitchFamily="18" charset="0"/>
                    <a:cs typeface="Times New Roman" pitchFamily="18" charset="0"/>
                  </a:rPr>
                  <a:t>n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 prvků, takže se liší pouze uspořádáním. Pro takovéto uspořádané </a:t>
                </a:r>
                <a:r>
                  <a:rPr lang="cs-CZ" sz="2000" i="1" dirty="0" smtClean="0">
                    <a:latin typeface="Times New Roman" pitchFamily="18" charset="0"/>
                    <a:cs typeface="Times New Roman" pitchFamily="18" charset="0"/>
                  </a:rPr>
                  <a:t>n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-</a:t>
                </a:r>
                <a:r>
                  <a:rPr lang="cs-CZ" sz="2000" dirty="0" err="1" smtClean="0">
                    <a:latin typeface="Times New Roman" pitchFamily="18" charset="0"/>
                    <a:cs typeface="Times New Roman" pitchFamily="18" charset="0"/>
                  </a:rPr>
                  <a:t>tice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 sestavené z daných </a:t>
                </a:r>
                <a:r>
                  <a:rPr lang="cs-CZ" sz="2000" i="1" dirty="0" smtClean="0">
                    <a:latin typeface="Times New Roman" pitchFamily="18" charset="0"/>
                    <a:cs typeface="Times New Roman" pitchFamily="18" charset="0"/>
                  </a:rPr>
                  <a:t>n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 prvků tak, že v každé z nich je každý </a:t>
                </a:r>
                <a:r>
                  <a:rPr lang="cs-CZ" sz="2000" smtClean="0">
                    <a:latin typeface="Times New Roman" pitchFamily="18" charset="0"/>
                    <a:cs typeface="Times New Roman" pitchFamily="18" charset="0"/>
                  </a:rPr>
                  <a:t>prvek právě 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jednou, se zavádí zvláštní název.</a:t>
                </a: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052736"/>
                <a:ext cx="8362875" cy="1323439"/>
              </a:xfrm>
              <a:prstGeom prst="rect">
                <a:avLst/>
              </a:prstGeom>
              <a:blipFill rotWithShape="1">
                <a:blip r:embed="rId3"/>
                <a:stretch>
                  <a:fillRect l="-729" t="-2304" r="-802" b="-73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59999" y="4797152"/>
                <a:ext cx="8362875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Označíme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𝑃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počet všech permutací z </a:t>
                </a:r>
                <a:r>
                  <a:rPr lang="cs-CZ" sz="2400" i="1" dirty="0" smtClean="0">
                    <a:latin typeface="Times New Roman" pitchFamily="18" charset="0"/>
                    <a:cs typeface="Times New Roman" pitchFamily="18" charset="0"/>
                  </a:rPr>
                  <a:t>n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prvků.</a:t>
                </a: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9" y="4797152"/>
                <a:ext cx="8362875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1093" t="-10526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36800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01595" y="1532692"/>
            <a:ext cx="7712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Určete počet všech permutací z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prvků pomocí variace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-té třídy z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prvků.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0000" y="145574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60000" y="2657377"/>
                <a:ext cx="835409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1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𝑽</m:t>
                        </m:r>
                      </m:e>
                      <m:sub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𝒌</m:t>
                        </m:r>
                      </m:sub>
                    </m:sSub>
                    <m:d>
                      <m:d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</m:d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𝒏</m:t>
                    </m:r>
                    <m:d>
                      <m:d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e>
                    </m:d>
                    <m:d>
                      <m:d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e>
                    </m:d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…(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𝒏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𝒌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𝟏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657377"/>
                <a:ext cx="8354091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60000" y="3350233"/>
                <a:ext cx="8354091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1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𝑷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</m:d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𝑽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sub>
                    </m:sSub>
                    <m:d>
                      <m:d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</m:d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𝒏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e>
                    </m:d>
                    <m:d>
                      <m:d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e>
                    </m:d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…(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𝒏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𝒏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𝟏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)=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                  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𝒏</m:t>
                    </m:r>
                    <m:d>
                      <m:d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e>
                    </m:d>
                    <m:d>
                      <m:d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e>
                    </m:d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…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350233"/>
                <a:ext cx="8354091" cy="6463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359999" y="4653136"/>
            <a:ext cx="83540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Počet všech permutací z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prvků je tedy roven součinu všech přirozených čísel od jedné do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Tento součin se označuje symbolem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!, který čteme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faktoriál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5981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9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3" y="6309320"/>
            <a:ext cx="1014227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60000" y="836712"/>
                <a:ext cx="8388464" cy="2495656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08000" bIns="108000" rtlCol="0">
                <a:spAutoFit/>
              </a:bodyPr>
              <a:lstStyle/>
              <a:p>
                <a:pPr algn="ctr"/>
                <a:r>
                  <a:rPr lang="cs-CZ" sz="2800" b="1" u="sng" dirty="0" smtClean="0">
                    <a:latin typeface="Times New Roman" pitchFamily="18" charset="0"/>
                    <a:cs typeface="Times New Roman" pitchFamily="18" charset="0"/>
                  </a:rPr>
                  <a:t>Faktoriál</a:t>
                </a:r>
                <a:endParaRPr lang="cs-CZ" sz="2400" b="1" u="sng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Pro každé celé kladné číslo n je</a:t>
                </a:r>
              </a:p>
              <a:p>
                <a:pPr algn="just"/>
                <a:r>
                  <a:rPr lang="cs-CZ" sz="2400" b="1" dirty="0" smtClean="0">
                    <a:cs typeface="Times New Roman" pitchFamily="18" charset="0"/>
                  </a:rPr>
                  <a:t>		    		  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𝒏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!=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𝟏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 … ∙</m:t>
                    </m:r>
                    <m:d>
                      <m:d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e>
                    </m:d>
                    <m:d>
                      <m:d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e>
                    </m:d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𝒏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Pro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𝒏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definujeme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!=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𝟏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.</m:t>
                    </m:r>
                  </m:oMath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836712"/>
                <a:ext cx="8388464" cy="2495656"/>
              </a:xfrm>
              <a:prstGeom prst="rect">
                <a:avLst/>
              </a:prstGeom>
              <a:blipFill rotWithShape="1">
                <a:blip r:embed="rId3"/>
                <a:stretch>
                  <a:fillRect l="-868" r="-434" b="-1202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60000" y="3717032"/>
                <a:ext cx="8388464" cy="206476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08000" bIns="108000" rtlCol="0">
                <a:spAutoFit/>
              </a:bodyPr>
              <a:lstStyle/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Pro počet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𝒏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všech permutací z </a:t>
                </a:r>
                <a:r>
                  <a:rPr lang="cs-CZ" sz="2400" i="1" dirty="0" smtClean="0">
                    <a:latin typeface="Times New Roman" pitchFamily="18" charset="0"/>
                    <a:cs typeface="Times New Roman" pitchFamily="18" charset="0"/>
                  </a:rPr>
                  <a:t>n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prvků platí:</a:t>
                </a: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cs typeface="Times New Roman" pitchFamily="18" charset="0"/>
                  </a:rPr>
                  <a:t>				  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𝒏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)=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𝒏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!</m:t>
                    </m:r>
                  </m:oMath>
                </a14:m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717032"/>
                <a:ext cx="8388464" cy="2064769"/>
              </a:xfrm>
              <a:prstGeom prst="rect">
                <a:avLst/>
              </a:prstGeom>
              <a:blipFill rotWithShape="1">
                <a:blip r:embed="rId4"/>
                <a:stretch>
                  <a:fillRect l="-868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66054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Kombinatorika – Permutace a faktoriál.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jednoduché příklady na Permutace. Určují uspořádané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tice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RNDr. Oldřich Petránek a kol.: Matematika pro SOŠ a studijní obory SOU, 4. část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,        5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vydání 1996,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80-7196-040-3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1555</TotalTime>
  <Words>275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SOŠ Litovel</cp:lastModifiedBy>
  <cp:revision>136</cp:revision>
  <dcterms:created xsi:type="dcterms:W3CDTF">2013-01-11T17:11:37Z</dcterms:created>
  <dcterms:modified xsi:type="dcterms:W3CDTF">2014-09-23T11:29:43Z</dcterms:modified>
</cp:coreProperties>
</file>