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77" r:id="rId4"/>
    <p:sldId id="278" r:id="rId5"/>
    <p:sldId id="282" r:id="rId6"/>
    <p:sldId id="283" r:id="rId7"/>
    <p:sldId id="269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CF2F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09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23.9.2014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23.9.2014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23.9.2014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23.9.2014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23.9.2014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23.9.2014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23.9.2014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23.9.2014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23.9.2014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23.9.2014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23.9.2014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60000"/>
                <a:lumOff val="40000"/>
              </a:schemeClr>
            </a:gs>
            <a:gs pos="5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8416E81-7677-421D-B0C1-B00E65A84AD0}" type="datetimeFigureOut">
              <a:rPr lang="cs-CZ" smtClean="0"/>
              <a:t>23.9.2014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059832" y="3429000"/>
            <a:ext cx="460756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MATEMATIKA</a:t>
            </a:r>
          </a:p>
          <a:p>
            <a:endParaRPr lang="cs-CZ" sz="2800" dirty="0">
              <a:solidFill>
                <a:schemeClr val="accent1">
                  <a:lumMod val="75000"/>
                </a:schemeClr>
              </a:solidFill>
              <a:latin typeface="Arial Black" pitchFamily="34" charset="0"/>
            </a:endParaRPr>
          </a:p>
          <a:p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     	     Permutace</a:t>
            </a:r>
          </a:p>
          <a:p>
            <a:endParaRPr lang="cs-CZ" sz="2800" b="1" dirty="0">
              <a:solidFill>
                <a:schemeClr val="accent1">
                  <a:lumMod val="75000"/>
                </a:schemeClr>
              </a:solidFill>
              <a:latin typeface="Arial Black" pitchFamily="34" charset="0"/>
            </a:endParaRPr>
          </a:p>
          <a:p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			Příklady</a:t>
            </a:r>
            <a:endParaRPr lang="cs-CZ" sz="2400" b="1" dirty="0">
              <a:solidFill>
                <a:schemeClr val="accent1">
                  <a:lumMod val="7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00000" y="836712"/>
            <a:ext cx="5867400" cy="13478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70056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/>
          <p:nvPr/>
        </p:nvSpPr>
        <p:spPr>
          <a:xfrm>
            <a:off x="262817" y="260648"/>
            <a:ext cx="8640960" cy="46805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71097" y="404664"/>
            <a:ext cx="8352928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projektu:  Nové ICT rozvíjí matematické a odborné kompetence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projektu:  CZ.1.07/1.5.00/34.0228</a:t>
            </a:r>
          </a:p>
          <a:p>
            <a:pPr>
              <a:lnSpc>
                <a:spcPct val="150000"/>
              </a:lnSpc>
            </a:pPr>
            <a:endParaRPr lang="cs-CZ" sz="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školy:  Střední odborná škola Litovel, Komenského 677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materiálu:  III-2-09-06_Permutace-Priklady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Autor:  Mgr. Stanislav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Prucek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Tematický okruh:  Matematika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Ročník:  II.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Datum tvorby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:  červenec 2013 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71097" y="4149080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Arial" pitchFamily="34" charset="0"/>
                <a:cs typeface="Arial" pitchFamily="34" charset="0"/>
              </a:rPr>
              <a:t>Autorem materiálu a všech jeho částí, není-li uvedeno jinak,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je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					       </a:t>
            </a:r>
            <a:r>
              <a:rPr lang="cs-CZ" dirty="0">
                <a:latin typeface="Arial" pitchFamily="34" charset="0"/>
                <a:cs typeface="Arial" pitchFamily="34" charset="0"/>
              </a:rPr>
              <a:t>Mgr.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Stanislav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Prucek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8" name="Přímá spojnice 17"/>
          <p:cNvCxnSpPr/>
          <p:nvPr/>
        </p:nvCxnSpPr>
        <p:spPr>
          <a:xfrm>
            <a:off x="268288" y="4034459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2" descr="G:\DUMY\LOGO SO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3695" y="1354057"/>
            <a:ext cx="2315553" cy="1946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0" name="Přímá spojnice 19"/>
          <p:cNvCxnSpPr/>
          <p:nvPr/>
        </p:nvCxnSpPr>
        <p:spPr>
          <a:xfrm>
            <a:off x="268288" y="1340768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55068" y="5229200"/>
            <a:ext cx="5867400" cy="13478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58730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"/>
          <p:cNvSpPr txBox="1">
            <a:spLocks/>
          </p:cNvSpPr>
          <p:nvPr/>
        </p:nvSpPr>
        <p:spPr>
          <a:xfrm>
            <a:off x="352044" y="404664"/>
            <a:ext cx="8377808" cy="133747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0" tIns="45720" rIns="0" bIns="0" anchor="ctr" anchorCtr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4400" b="1" smtClean="0">
                <a:latin typeface="Arial Black" pitchFamily="34" charset="0"/>
              </a:rPr>
              <a:t>PERMUTACE</a:t>
            </a:r>
            <a:endParaRPr lang="cs-CZ" sz="4400" b="1" dirty="0" smtClean="0">
              <a:latin typeface="Arial Black" pitchFamily="34" charset="0"/>
            </a:endParaRPr>
          </a:p>
          <a:p>
            <a:pPr algn="ctr"/>
            <a:r>
              <a:rPr lang="cs-CZ" sz="3200" b="1" dirty="0" smtClean="0">
                <a:latin typeface="Arial Black" pitchFamily="34" charset="0"/>
              </a:rPr>
              <a:t>Příklady</a:t>
            </a:r>
            <a:endParaRPr lang="cs-CZ" sz="2400" b="1" dirty="0">
              <a:latin typeface="Arial Black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035081" y="2393123"/>
            <a:ext cx="76850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Kolika způsoby můžeme uspořádat deset knih na poličku v obývacím pokoji.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360000" y="2316179"/>
            <a:ext cx="455056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60000" y="3108658"/>
            <a:ext cx="83540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Počet všech možných pořadí knih na poličce je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360000" y="3604374"/>
                <a:ext cx="835409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0" dirty="0" smtClean="0">
                    <a:cs typeface="Times New Roman" pitchFamily="18" charset="0"/>
                  </a:rPr>
                  <a:t>			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/>
                        <a:cs typeface="Times New Roman" pitchFamily="18" charset="0"/>
                      </a:rPr>
                      <m:t>𝑷</m:t>
                    </m:r>
                    <m:d>
                      <m:dPr>
                        <m:ctrlPr>
                          <a:rPr lang="cs-CZ" b="1" i="1" dirty="0" smtClean="0"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cs-CZ" b="1" i="1" dirty="0" smtClean="0">
                            <a:latin typeface="Cambria Math"/>
                            <a:cs typeface="Times New Roman" pitchFamily="18" charset="0"/>
                          </a:rPr>
                          <m:t>𝟏𝟎</m:t>
                        </m:r>
                      </m:e>
                    </m:d>
                    <m:r>
                      <a:rPr lang="cs-CZ" b="1" i="1" dirty="0" smtClean="0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1" i="1" dirty="0" smtClean="0">
                        <a:latin typeface="Cambria Math"/>
                        <a:cs typeface="Times New Roman" pitchFamily="18" charset="0"/>
                      </a:rPr>
                      <m:t>𝟏𝟎</m:t>
                    </m:r>
                    <m:r>
                      <a:rPr lang="cs-CZ" b="1" i="1" dirty="0" smtClean="0">
                        <a:latin typeface="Cambria Math"/>
                        <a:cs typeface="Times New Roman" pitchFamily="18" charset="0"/>
                      </a:rPr>
                      <m:t>!=</m:t>
                    </m:r>
                    <m:r>
                      <a:rPr lang="cs-CZ" b="1" i="1" dirty="0" smtClean="0">
                        <a:latin typeface="Cambria Math"/>
                        <a:cs typeface="Times New Roman" pitchFamily="18" charset="0"/>
                      </a:rPr>
                      <m:t>𝟑𝟔𝟐𝟖𝟖𝟎𝟎</m:t>
                    </m:r>
                  </m:oMath>
                </a14:m>
                <a:endParaRPr lang="cs-CZ" b="1" dirty="0" smtClean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3604374"/>
                <a:ext cx="8354091" cy="369332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ovéPole 9"/>
          <p:cNvSpPr txBox="1"/>
          <p:nvPr/>
        </p:nvSpPr>
        <p:spPr>
          <a:xfrm>
            <a:off x="1027125" y="4342855"/>
            <a:ext cx="76850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Kolik šestimístných telefonních čísel lze sestavit z číslic 1, 2, 3, 4, 5, 6 tak, že se v něm každá cifra vyskytuje nejvýše jednou.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52044" y="4404411"/>
            <a:ext cx="455056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52044" y="5196890"/>
            <a:ext cx="83540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Počet všech šestimístných telefonních čísel je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352044" y="5692606"/>
                <a:ext cx="835409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0" dirty="0" smtClean="0">
                    <a:cs typeface="Times New Roman" pitchFamily="18" charset="0"/>
                  </a:rPr>
                  <a:t>			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/>
                        <a:cs typeface="Times New Roman" pitchFamily="18" charset="0"/>
                      </a:rPr>
                      <m:t>𝑷</m:t>
                    </m:r>
                    <m:d>
                      <m:dPr>
                        <m:ctrlPr>
                          <a:rPr lang="cs-CZ" b="1" i="1" dirty="0" smtClean="0"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cs-CZ" b="1" i="1" dirty="0" smtClean="0">
                            <a:latin typeface="Cambria Math"/>
                            <a:cs typeface="Times New Roman" pitchFamily="18" charset="0"/>
                          </a:rPr>
                          <m:t>𝟔</m:t>
                        </m:r>
                      </m:e>
                    </m:d>
                    <m:r>
                      <a:rPr lang="cs-CZ" b="1" i="1" dirty="0" smtClean="0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1" i="1" dirty="0" smtClean="0">
                        <a:latin typeface="Cambria Math"/>
                        <a:cs typeface="Times New Roman" pitchFamily="18" charset="0"/>
                      </a:rPr>
                      <m:t>𝟔</m:t>
                    </m:r>
                    <m:r>
                      <a:rPr lang="cs-CZ" b="1" i="1" dirty="0" smtClean="0">
                        <a:latin typeface="Cambria Math"/>
                        <a:cs typeface="Times New Roman" pitchFamily="18" charset="0"/>
                      </a:rPr>
                      <m:t>!=</m:t>
                    </m:r>
                    <m:r>
                      <a:rPr lang="cs-CZ" b="1" i="1" dirty="0" smtClean="0">
                        <a:latin typeface="Cambria Math"/>
                        <a:cs typeface="Times New Roman" pitchFamily="18" charset="0"/>
                      </a:rPr>
                      <m:t>𝟕𝟐𝟎</m:t>
                    </m:r>
                  </m:oMath>
                </a14:m>
                <a:endParaRPr lang="cs-CZ" b="1" dirty="0" smtClean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2044" y="5692606"/>
                <a:ext cx="8354091" cy="369332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17209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0" grpId="0"/>
      <p:bldP spid="12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Šipka doleva 3">
            <a:hlinkClick r:id="rId2" action="ppaction://hlinksldjump"/>
          </p:cNvPr>
          <p:cNvSpPr/>
          <p:nvPr/>
        </p:nvSpPr>
        <p:spPr>
          <a:xfrm>
            <a:off x="467544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360000" y="908720"/>
                <a:ext cx="8362875" cy="707886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sz="2000" dirty="0" smtClean="0">
                    <a:latin typeface="Times New Roman" pitchFamily="18" charset="0"/>
                    <a:cs typeface="Times New Roman" pitchFamily="18" charset="0"/>
                  </a:rPr>
                  <a:t>K výpočtům a úpravám výrazů, v nichž se vyskytuje </a:t>
                </a:r>
                <a14:m>
                  <m:oMath xmlns:m="http://schemas.openxmlformats.org/officeDocument/2006/math"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𝑛</m:t>
                    </m:r>
                    <m:r>
                      <a:rPr lang="cs-CZ" sz="2000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!</m:t>
                    </m:r>
                  </m:oMath>
                </a14:m>
                <a:r>
                  <a:rPr lang="cs-CZ" sz="2000" dirty="0" smtClean="0">
                    <a:latin typeface="Times New Roman" pitchFamily="18" charset="0"/>
                    <a:cs typeface="Times New Roman" pitchFamily="18" charset="0"/>
                  </a:rPr>
                  <a:t>, je užitečné si uvědomit, že pro každé přirozené číslo </a:t>
                </a:r>
                <a14:m>
                  <m:oMath xmlns:m="http://schemas.openxmlformats.org/officeDocument/2006/math">
                    <m:r>
                      <a:rPr lang="cs-CZ" sz="2000" b="0" i="1" dirty="0" smtClean="0">
                        <a:latin typeface="Cambria Math"/>
                        <a:cs typeface="Times New Roman" pitchFamily="18" charset="0"/>
                      </a:rPr>
                      <m:t>𝑛</m:t>
                    </m:r>
                  </m:oMath>
                </a14:m>
                <a:r>
                  <a:rPr lang="cs-CZ" sz="2000" dirty="0" smtClean="0">
                    <a:latin typeface="Times New Roman" pitchFamily="18" charset="0"/>
                    <a:cs typeface="Times New Roman" pitchFamily="18" charset="0"/>
                  </a:rPr>
                  <a:t> platí</a:t>
                </a:r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908720"/>
                <a:ext cx="8362875" cy="707886"/>
              </a:xfrm>
              <a:prstGeom prst="rect">
                <a:avLst/>
              </a:prstGeom>
              <a:blipFill rotWithShape="1">
                <a:blip r:embed="rId3"/>
                <a:stretch>
                  <a:fillRect l="-729" t="-4310" r="-802" b="-1465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360000" y="1886871"/>
                <a:ext cx="8388464" cy="1326105"/>
              </a:xfrm>
              <a:prstGeom prst="rect">
                <a:avLst/>
              </a:prstGeom>
              <a:solidFill>
                <a:schemeClr val="bg1"/>
              </a:solidFill>
              <a:ln w="38100">
                <a:solidFill>
                  <a:srgbClr val="002060"/>
                </a:solidFill>
              </a:ln>
            </p:spPr>
            <p:txBody>
              <a:bodyPr wrap="square" tIns="108000" bIns="108000" rtlCol="0">
                <a:spAutoFit/>
              </a:bodyPr>
              <a:lstStyle/>
              <a:p>
                <a:pPr algn="just"/>
                <a:endParaRPr lang="cs-CZ" sz="2400" b="1" i="1" dirty="0" smtClean="0">
                  <a:latin typeface="Cambria Math"/>
                  <a:cs typeface="Times New Roman" pitchFamily="18" charset="0"/>
                </a:endParaRPr>
              </a:p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cs-CZ" sz="2400" b="1" i="1" dirty="0" smtClean="0">
                              <a:latin typeface="Cambria Math"/>
                              <a:cs typeface="Times New Roman" pitchFamily="18" charset="0"/>
                            </a:rPr>
                          </m:ctrlPr>
                        </m:dPr>
                        <m:e>
                          <m:r>
                            <a:rPr lang="cs-CZ" sz="2400" b="1" i="1" dirty="0" smtClean="0">
                              <a:latin typeface="Cambria Math"/>
                              <a:cs typeface="Times New Roman" pitchFamily="18" charset="0"/>
                            </a:rPr>
                            <m:t>𝒏</m:t>
                          </m:r>
                          <m:r>
                            <a:rPr lang="cs-CZ" sz="2400" b="1" i="1" dirty="0" smtClean="0">
                              <a:latin typeface="Cambria Math"/>
                              <a:cs typeface="Times New Roman" pitchFamily="18" charset="0"/>
                            </a:rPr>
                            <m:t>+</m:t>
                          </m:r>
                          <m:r>
                            <a:rPr lang="cs-CZ" sz="2400" b="1" i="1" dirty="0" smtClean="0">
                              <a:latin typeface="Cambria Math"/>
                              <a:cs typeface="Times New Roman" pitchFamily="18" charset="0"/>
                            </a:rPr>
                            <m:t>𝟏</m:t>
                          </m:r>
                        </m:e>
                      </m:d>
                      <m:r>
                        <a:rPr lang="cs-CZ" sz="2400" b="1" i="1" dirty="0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!=</m:t>
                      </m:r>
                      <m:r>
                        <a:rPr lang="cs-CZ" sz="2400" b="1" i="1" dirty="0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𝒏</m:t>
                      </m:r>
                      <m:r>
                        <a:rPr lang="cs-CZ" sz="2400" b="1" i="1" dirty="0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!</m:t>
                      </m:r>
                      <m:d>
                        <m:dPr>
                          <m:ctrlPr>
                            <a:rPr lang="cs-CZ" sz="2400" b="1" i="1" dirty="0" smtClean="0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</m:ctrlPr>
                        </m:dPr>
                        <m:e>
                          <m:r>
                            <a:rPr lang="cs-CZ" sz="2400" b="1" i="1" dirty="0" smtClean="0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𝒏</m:t>
                          </m:r>
                          <m:r>
                            <a:rPr lang="cs-CZ" sz="2400" b="1" i="1" dirty="0" smtClean="0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+</m:t>
                          </m:r>
                          <m:r>
                            <a:rPr lang="cs-CZ" sz="2400" b="1" i="1" dirty="0" smtClean="0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𝟏</m:t>
                          </m:r>
                        </m:e>
                      </m:d>
                    </m:oMath>
                  </m:oMathPara>
                </a14:m>
                <a:endParaRPr lang="cs-CZ" sz="2400" b="1" dirty="0" smtClean="0">
                  <a:latin typeface="Times New Roman" pitchFamily="18" charset="0"/>
                  <a:ea typeface="Cambria Math"/>
                  <a:cs typeface="Times New Roman" pitchFamily="18" charset="0"/>
                </a:endParaRPr>
              </a:p>
              <a:p>
                <a:pPr algn="just"/>
                <a:endParaRPr lang="cs-CZ" sz="2400" b="1" dirty="0" smtClean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1886871"/>
                <a:ext cx="8388464" cy="1326105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  <a:ln w="38100">
                <a:solidFill>
                  <a:srgbClr val="00206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extovéPole 18"/>
          <p:cNvSpPr txBox="1"/>
          <p:nvPr/>
        </p:nvSpPr>
        <p:spPr>
          <a:xfrm>
            <a:off x="358458" y="3576289"/>
            <a:ext cx="83540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nebo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/>
              <p:cNvSpPr txBox="1"/>
              <p:nvPr/>
            </p:nvSpPr>
            <p:spPr>
              <a:xfrm>
                <a:off x="360000" y="4221088"/>
                <a:ext cx="8388464" cy="1326105"/>
              </a:xfrm>
              <a:prstGeom prst="rect">
                <a:avLst/>
              </a:prstGeom>
              <a:solidFill>
                <a:schemeClr val="bg1"/>
              </a:solidFill>
              <a:ln w="38100">
                <a:solidFill>
                  <a:srgbClr val="002060"/>
                </a:solidFill>
              </a:ln>
            </p:spPr>
            <p:txBody>
              <a:bodyPr wrap="square" tIns="108000" bIns="108000" rtlCol="0">
                <a:spAutoFit/>
              </a:bodyPr>
              <a:lstStyle/>
              <a:p>
                <a:pPr algn="just"/>
                <a:endParaRPr lang="cs-CZ" sz="2400" b="1" i="1" dirty="0" smtClean="0">
                  <a:latin typeface="Cambria Math"/>
                  <a:cs typeface="Times New Roman" pitchFamily="18" charset="0"/>
                </a:endParaRPr>
              </a:p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1" i="1" dirty="0" smtClean="0">
                          <a:latin typeface="Cambria Math"/>
                          <a:cs typeface="Times New Roman" pitchFamily="18" charset="0"/>
                        </a:rPr>
                        <m:t>𝒏</m:t>
                      </m:r>
                      <m:r>
                        <a:rPr lang="cs-CZ" sz="2400" b="1" i="1" dirty="0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!=(</m:t>
                      </m:r>
                      <m:r>
                        <a:rPr lang="cs-CZ" sz="2400" b="1" i="1" dirty="0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𝒏</m:t>
                      </m:r>
                      <m:r>
                        <a:rPr lang="cs-CZ" sz="2400" b="1" i="1" dirty="0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−</m:t>
                      </m:r>
                      <m:r>
                        <a:rPr lang="cs-CZ" sz="2400" b="1" i="1" dirty="0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𝟏</m:t>
                      </m:r>
                      <m:r>
                        <a:rPr lang="cs-CZ" sz="2400" b="1" i="1" dirty="0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)!</m:t>
                      </m:r>
                      <m:r>
                        <a:rPr lang="cs-CZ" sz="2400" b="1" i="1" dirty="0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𝒏</m:t>
                      </m:r>
                    </m:oMath>
                  </m:oMathPara>
                </a14:m>
                <a:endParaRPr lang="cs-CZ" sz="2400" b="1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algn="just"/>
                <a:endParaRPr lang="cs-CZ" sz="2400" b="1" dirty="0" smtClean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4221088"/>
                <a:ext cx="8388464" cy="1326105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  <a:ln w="38100">
                <a:solidFill>
                  <a:srgbClr val="00206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36800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/>
      <p:bldP spid="2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Šipka doleva 3">
            <a:hlinkClick r:id="rId2" action="ppaction://hlinksldjump"/>
          </p:cNvPr>
          <p:cNvSpPr/>
          <p:nvPr/>
        </p:nvSpPr>
        <p:spPr>
          <a:xfrm>
            <a:off x="467544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971600" y="715657"/>
                <a:ext cx="771249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Zvětší-li se počet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𝑛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prvků o dva, zvětší se počet permutací 72krát. Určete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𝑛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.</a:t>
                </a:r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1600" y="715657"/>
                <a:ext cx="7712496" cy="369332"/>
              </a:xfrm>
              <a:prstGeom prst="rect">
                <a:avLst/>
              </a:prstGeom>
              <a:blipFill rotWithShape="1">
                <a:blip r:embed="rId3"/>
                <a:stretch>
                  <a:fillRect l="-632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ovéPole 8"/>
          <p:cNvSpPr txBox="1"/>
          <p:nvPr/>
        </p:nvSpPr>
        <p:spPr>
          <a:xfrm>
            <a:off x="360000" y="638713"/>
            <a:ext cx="446678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60000" y="1440000"/>
            <a:ext cx="83540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Sestavíme rovnici a vyřešíme.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360000" y="3429000"/>
                <a:ext cx="8354091" cy="18039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Dosadíme do vzorce pro výpočet kořenů kvadratické rovnice.</a:t>
                </a:r>
              </a:p>
              <a:p>
                <a:pPr algn="just"/>
                <a:endParaRPr lang="cs-CZ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  <a:cs typeface="Times New Roman" pitchFamily="18" charset="0"/>
                            </a:rPr>
                            <m:t>𝑛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  <a:cs typeface="Times New Roman" pitchFamily="18" charset="0"/>
                            </a:rPr>
                            <m:t>1,2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  <a:cs typeface="Times New Roman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cs typeface="Times New Roman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cs typeface="Times New Roman" pitchFamily="18" charset="0"/>
                            </a:rPr>
                            <m:t>−3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±</m:t>
                          </m:r>
                          <m:rad>
                            <m:radPr>
                              <m:degHide m:val="on"/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</m:ctrlPr>
                            </m:radPr>
                            <m:deg/>
                            <m:e>
                              <m:sSup>
                                <m:sSupPr>
                                  <m:ctrlPr>
                                    <a:rPr lang="cs-CZ" b="0" i="1" smtClean="0">
                                      <a:latin typeface="Cambria Math"/>
                                      <a:ea typeface="Cambria Math"/>
                                      <a:cs typeface="Times New Roman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  <a:cs typeface="Times New Roman" pitchFamily="18" charset="0"/>
                                    </a:rPr>
                                    <m:t>3</m:t>
                                  </m:r>
                                </m:e>
                                <m:sup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  <a:cs typeface="Times New Roman" pitchFamily="18" charset="0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−4∙1∙(−70)</m:t>
                              </m:r>
                            </m:e>
                          </m:rad>
                        </m:num>
                        <m:den>
                          <m:r>
                            <a:rPr lang="cs-CZ" b="0" i="1" smtClean="0">
                              <a:latin typeface="Cambria Math"/>
                              <a:cs typeface="Times New Roman" pitchFamily="18" charset="0"/>
                            </a:rPr>
                            <m:t>2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∙1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  <a:cs typeface="Times New Roman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cs typeface="Times New Roman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cs typeface="Times New Roman" pitchFamily="18" charset="0"/>
                            </a:rPr>
                            <m:t>−3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±</m:t>
                          </m:r>
                          <m:rad>
                            <m:radPr>
                              <m:degHide m:val="on"/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289</m:t>
                              </m:r>
                            </m:e>
                          </m:rad>
                        </m:num>
                        <m:den>
                          <m:r>
                            <a:rPr lang="cs-CZ" b="0" i="1" smtClean="0">
                              <a:latin typeface="Cambria Math"/>
                              <a:cs typeface="Times New Roman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0" smtClean="0">
                          <a:latin typeface="Cambria Math"/>
                          <a:cs typeface="Times New Roman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cs typeface="Times New Roman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cs typeface="Times New Roman" pitchFamily="18" charset="0"/>
                            </a:rPr>
                            <m:t>−3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±17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  <a:cs typeface="Times New Roman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cs-CZ" b="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algn="just"/>
                <a:r>
                  <a:rPr lang="cs-CZ" dirty="0" smtClean="0">
                    <a:cs typeface="Times New Roman" pitchFamily="18" charset="0"/>
                  </a:rPr>
                  <a:t>	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𝑛</m:t>
                        </m:r>
                      </m:e>
                      <m:sub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=7</m:t>
                    </m:r>
                  </m:oMath>
                </a14:m>
                <a:endParaRPr lang="cs-CZ" b="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algn="just"/>
                <a:r>
                  <a:rPr lang="cs-CZ" dirty="0" smtClean="0">
                    <a:cs typeface="Times New Roman" pitchFamily="18" charset="0"/>
                  </a:rPr>
                  <a:t>	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𝑛</m:t>
                        </m:r>
                      </m:e>
                      <m:sub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=−10</m:t>
                    </m:r>
                  </m:oMath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3429000"/>
                <a:ext cx="8354091" cy="1803955"/>
              </a:xfrm>
              <a:prstGeom prst="rect">
                <a:avLst/>
              </a:prstGeom>
              <a:blipFill rotWithShape="1">
                <a:blip r:embed="rId4"/>
                <a:stretch>
                  <a:fillRect l="-584" t="-169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360000" y="1831094"/>
                <a:ext cx="8354091" cy="14773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dirty="0" smtClean="0">
                    <a:cs typeface="Times New Roman" pitchFamily="18" charset="0"/>
                  </a:rPr>
                  <a:t> 			     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𝑃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𝑛</m:t>
                        </m:r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+2</m:t>
                        </m:r>
                      </m:e>
                    </m:d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=72</m:t>
                    </m:r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∙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𝑃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(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𝑛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)</m:t>
                    </m:r>
                  </m:oMath>
                </a14:m>
                <a:endParaRPr lang="cs-CZ" b="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algn="just"/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	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		       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𝑛</m:t>
                        </m:r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+2</m:t>
                        </m:r>
                      </m:e>
                    </m:d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!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=72</m:t>
                    </m:r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∙</m:t>
                    </m:r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𝑛</m:t>
                    </m:r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!</m:t>
                    </m:r>
                  </m:oMath>
                </a14:m>
                <a:endParaRPr lang="cs-CZ" b="0" i="1" dirty="0" smtClean="0">
                  <a:latin typeface="Cambria Math"/>
                  <a:ea typeface="Cambria Math"/>
                  <a:cs typeface="Times New Roman" pitchFamily="18" charset="0"/>
                </a:endParaRPr>
              </a:p>
              <a:p>
                <a:pPr algn="just"/>
                <a:r>
                  <a:rPr lang="cs-CZ" b="0" dirty="0" smtClean="0">
                    <a:cs typeface="Times New Roman" pitchFamily="18" charset="0"/>
                  </a:rPr>
                  <a:t>		      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𝑛</m:t>
                    </m:r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!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𝑛</m:t>
                        </m:r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+1</m:t>
                        </m:r>
                      </m:e>
                    </m:d>
                    <m:d>
                      <m:dPr>
                        <m:ctrlP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𝑛</m:t>
                        </m:r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+2</m:t>
                        </m:r>
                      </m:e>
                    </m:d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=72</m:t>
                    </m:r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∙</m:t>
                    </m:r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𝑛</m:t>
                    </m:r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!</m:t>
                    </m:r>
                  </m:oMath>
                </a14:m>
                <a:endParaRPr lang="cs-CZ" b="0" i="1" dirty="0" smtClean="0">
                  <a:latin typeface="Cambria Math"/>
                  <a:ea typeface="Cambria Math"/>
                  <a:cs typeface="Times New Roman" pitchFamily="18" charset="0"/>
                </a:endParaRPr>
              </a:p>
              <a:p>
                <a:pPr algn="just"/>
                <a:r>
                  <a:rPr lang="cs-CZ" b="0" dirty="0" smtClean="0">
                    <a:cs typeface="Times New Roman" pitchFamily="18" charset="0"/>
                  </a:rPr>
                  <a:t>		            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𝑛</m:t>
                        </m:r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+1</m:t>
                        </m:r>
                      </m:e>
                    </m:d>
                    <m:d>
                      <m:dPr>
                        <m:ctrlP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𝑛</m:t>
                        </m:r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+2</m:t>
                        </m:r>
                      </m:e>
                    </m:d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=72</m:t>
                    </m:r>
                  </m:oMath>
                </a14:m>
                <a:endParaRPr lang="cs-CZ" b="0" i="1" dirty="0" smtClean="0">
                  <a:latin typeface="Cambria Math"/>
                  <a:cs typeface="Times New Roman" pitchFamily="18" charset="0"/>
                </a:endParaRPr>
              </a:p>
              <a:p>
                <a:pPr algn="just"/>
                <a:r>
                  <a:rPr lang="cs-CZ" dirty="0">
                    <a:cs typeface="Times New Roman" pitchFamily="18" charset="0"/>
                  </a:rPr>
                  <a:t>	</a:t>
                </a:r>
                <a:r>
                  <a:rPr lang="cs-CZ" dirty="0" smtClean="0">
                    <a:cs typeface="Times New Roman" pitchFamily="18" charset="0"/>
                  </a:rPr>
                  <a:t>	</a:t>
                </a:r>
                <a:r>
                  <a:rPr lang="cs-CZ" dirty="0">
                    <a:cs typeface="Times New Roman" pitchFamily="18" charset="0"/>
                  </a:rPr>
                  <a:t> </a:t>
                </a:r>
                <a:r>
                  <a:rPr lang="cs-CZ" dirty="0" smtClean="0">
                    <a:cs typeface="Times New Roman" pitchFamily="18" charset="0"/>
                  </a:rPr>
                  <a:t>            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𝑛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+3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𝑛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−70=0</m:t>
                    </m:r>
                  </m:oMath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1831094"/>
                <a:ext cx="8354091" cy="1477328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360000" y="5430985"/>
                <a:ext cx="835409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𝑛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je 7.</a:t>
                </a:r>
              </a:p>
              <a:p>
                <a:pPr algn="just"/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(-10 není řešením, neboť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𝑛</m:t>
                    </m:r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∈</m:t>
                    </m:r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𝑁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)</a:t>
                </a:r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5430985"/>
                <a:ext cx="8354091" cy="646331"/>
              </a:xfrm>
              <a:prstGeom prst="rect">
                <a:avLst/>
              </a:prstGeom>
              <a:blipFill rotWithShape="1">
                <a:blip r:embed="rId6"/>
                <a:stretch>
                  <a:fillRect l="-584" t="-4717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35981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  <p:bldP spid="13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Šipka doleva 3">
            <a:hlinkClick r:id="rId2" action="ppaction://hlinksldjump"/>
          </p:cNvPr>
          <p:cNvSpPr/>
          <p:nvPr/>
        </p:nvSpPr>
        <p:spPr>
          <a:xfrm>
            <a:off x="467544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360000" y="638713"/>
            <a:ext cx="446678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60000" y="1440000"/>
            <a:ext cx="83540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Sestavíme rovnici a vyřešíme.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360000" y="3429000"/>
                <a:ext cx="8354091" cy="18039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Dosadíme do vzorce pro výpočet kořenů kvadratické rovnice.</a:t>
                </a:r>
              </a:p>
              <a:p>
                <a:pPr algn="just"/>
                <a:endParaRPr lang="cs-CZ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  <a:cs typeface="Times New Roman" pitchFamily="18" charset="0"/>
                            </a:rPr>
                            <m:t>𝑛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  <a:cs typeface="Times New Roman" pitchFamily="18" charset="0"/>
                            </a:rPr>
                            <m:t>1,2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  <a:cs typeface="Times New Roman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cs typeface="Times New Roman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cs typeface="Times New Roman" pitchFamily="18" charset="0"/>
                            </a:rPr>
                            <m:t>−(−1)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±</m:t>
                          </m:r>
                          <m:rad>
                            <m:radPr>
                              <m:degHide m:val="on"/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</m:ctrlPr>
                            </m:radPr>
                            <m:deg/>
                            <m:e>
                              <m:sSup>
                                <m:sSupPr>
                                  <m:ctrlPr>
                                    <a:rPr lang="cs-CZ" b="0" i="1" smtClean="0">
                                      <a:latin typeface="Cambria Math"/>
                                      <a:ea typeface="Cambria Math"/>
                                      <a:cs typeface="Times New Roman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  <a:cs typeface="Times New Roman" pitchFamily="18" charset="0"/>
                                    </a:rPr>
                                    <m:t>(−1)</m:t>
                                  </m:r>
                                </m:e>
                                <m:sup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  <a:cs typeface="Times New Roman" pitchFamily="18" charset="0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−4∙1∙(−20)</m:t>
                              </m:r>
                            </m:e>
                          </m:rad>
                        </m:num>
                        <m:den>
                          <m:r>
                            <a:rPr lang="cs-CZ" b="0" i="1" smtClean="0">
                              <a:latin typeface="Cambria Math"/>
                              <a:cs typeface="Times New Roman" pitchFamily="18" charset="0"/>
                            </a:rPr>
                            <m:t>2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∙1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  <a:cs typeface="Times New Roman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cs typeface="Times New Roman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cs typeface="Times New Roman" pitchFamily="18" charset="0"/>
                            </a:rPr>
                            <m:t>1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±</m:t>
                          </m:r>
                          <m:rad>
                            <m:radPr>
                              <m:degHide m:val="on"/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81</m:t>
                              </m:r>
                            </m:e>
                          </m:rad>
                        </m:num>
                        <m:den>
                          <m:r>
                            <a:rPr lang="cs-CZ" b="0" i="1" smtClean="0">
                              <a:latin typeface="Cambria Math"/>
                              <a:cs typeface="Times New Roman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0" smtClean="0">
                          <a:latin typeface="Cambria Math"/>
                          <a:cs typeface="Times New Roman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cs typeface="Times New Roman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cs typeface="Times New Roman" pitchFamily="18" charset="0"/>
                            </a:rPr>
                            <m:t>1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±9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  <a:cs typeface="Times New Roman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cs-CZ" b="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algn="just"/>
                <a:r>
                  <a:rPr lang="cs-CZ" dirty="0" smtClean="0">
                    <a:cs typeface="Times New Roman" pitchFamily="18" charset="0"/>
                  </a:rPr>
                  <a:t>	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𝑛</m:t>
                        </m:r>
                      </m:e>
                      <m:sub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=5</m:t>
                    </m:r>
                  </m:oMath>
                </a14:m>
                <a:endParaRPr lang="cs-CZ" b="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algn="just"/>
                <a:r>
                  <a:rPr lang="cs-CZ" dirty="0" smtClean="0">
                    <a:cs typeface="Times New Roman" pitchFamily="18" charset="0"/>
                  </a:rPr>
                  <a:t>	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𝑛</m:t>
                        </m:r>
                      </m:e>
                      <m:sub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=−4</m:t>
                    </m:r>
                  </m:oMath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3429000"/>
                <a:ext cx="8354091" cy="1803955"/>
              </a:xfrm>
              <a:prstGeom prst="rect">
                <a:avLst/>
              </a:prstGeom>
              <a:blipFill rotWithShape="1">
                <a:blip r:embed="rId3"/>
                <a:stretch>
                  <a:fillRect l="-584" t="-169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360000" y="1831094"/>
                <a:ext cx="8354091" cy="1651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dirty="0" smtClean="0">
                    <a:cs typeface="Times New Roman" pitchFamily="18" charset="0"/>
                  </a:rPr>
                  <a:t> 			     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𝑃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𝑛</m:t>
                        </m:r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−2</m:t>
                        </m:r>
                      </m:e>
                    </m:d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𝑃</m:t>
                        </m:r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(</m:t>
                        </m:r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𝑛</m:t>
                        </m:r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)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20</m:t>
                        </m:r>
                      </m:den>
                    </m:f>
                  </m:oMath>
                </a14:m>
                <a:endParaRPr lang="cs-CZ" b="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algn="just"/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	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		    </a:t>
                </a:r>
                <a14:m>
                  <m:oMath xmlns:m="http://schemas.openxmlformats.org/officeDocument/2006/math">
                    <m:r>
                      <a:rPr lang="cs-CZ" b="0" i="0" smtClean="0">
                        <a:latin typeface="Cambria Math"/>
                        <a:cs typeface="Times New Roman" pitchFamily="18" charset="0"/>
                      </a:rPr>
                      <m:t>20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𝑛</m:t>
                        </m:r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−2</m:t>
                        </m:r>
                      </m:e>
                    </m:d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!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𝑛</m:t>
                    </m:r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!</m:t>
                    </m:r>
                  </m:oMath>
                </a14:m>
                <a:endParaRPr lang="cs-CZ" b="0" i="1" dirty="0" smtClean="0">
                  <a:latin typeface="Cambria Math"/>
                  <a:ea typeface="Cambria Math"/>
                  <a:cs typeface="Times New Roman" pitchFamily="18" charset="0"/>
                </a:endParaRPr>
              </a:p>
              <a:p>
                <a:pPr algn="just"/>
                <a:r>
                  <a:rPr lang="cs-CZ" b="0" dirty="0" smtClean="0">
                    <a:cs typeface="Times New Roman" pitchFamily="18" charset="0"/>
                  </a:rPr>
                  <a:t>		        	  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20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𝑛</m:t>
                        </m:r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−2</m:t>
                        </m:r>
                      </m:e>
                    </m:d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!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=(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𝑛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−2)!(</m:t>
                    </m:r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𝑛</m:t>
                    </m:r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−1)</m:t>
                    </m:r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𝑛</m:t>
                    </m:r>
                  </m:oMath>
                </a14:m>
                <a:endParaRPr lang="cs-CZ" b="0" i="1" dirty="0" smtClean="0">
                  <a:latin typeface="Cambria Math"/>
                  <a:ea typeface="Cambria Math"/>
                  <a:cs typeface="Times New Roman" pitchFamily="18" charset="0"/>
                </a:endParaRPr>
              </a:p>
              <a:p>
                <a:pPr algn="just"/>
                <a:r>
                  <a:rPr lang="cs-CZ" b="0" dirty="0" smtClean="0">
                    <a:cs typeface="Times New Roman" pitchFamily="18" charset="0"/>
                  </a:rPr>
                  <a:t>		             		  </a:t>
                </a:r>
                <a14:m>
                  <m:oMath xmlns:m="http://schemas.openxmlformats.org/officeDocument/2006/math">
                    <m:r>
                      <a:rPr lang="cs-CZ" b="0" i="0" smtClean="0">
                        <a:latin typeface="Cambria Math"/>
                        <a:cs typeface="Times New Roman" pitchFamily="18" charset="0"/>
                      </a:rPr>
                      <m:t>20=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𝑛</m:t>
                        </m:r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−1</m:t>
                        </m:r>
                      </m:e>
                    </m:d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𝑛</m:t>
                    </m:r>
                  </m:oMath>
                </a14:m>
                <a:endParaRPr lang="cs-CZ" b="0" i="1" dirty="0" smtClean="0">
                  <a:latin typeface="Cambria Math"/>
                  <a:cs typeface="Times New Roman" pitchFamily="18" charset="0"/>
                </a:endParaRPr>
              </a:p>
              <a:p>
                <a:pPr algn="just"/>
                <a:r>
                  <a:rPr lang="cs-CZ" dirty="0">
                    <a:cs typeface="Times New Roman" pitchFamily="18" charset="0"/>
                  </a:rPr>
                  <a:t>	</a:t>
                </a:r>
                <a:r>
                  <a:rPr lang="cs-CZ" dirty="0" smtClean="0">
                    <a:cs typeface="Times New Roman" pitchFamily="18" charset="0"/>
                  </a:rPr>
                  <a:t>	</a:t>
                </a:r>
                <a:r>
                  <a:rPr lang="cs-CZ" dirty="0">
                    <a:cs typeface="Times New Roman" pitchFamily="18" charset="0"/>
                  </a:rPr>
                  <a:t> </a:t>
                </a:r>
                <a:r>
                  <a:rPr lang="cs-CZ" dirty="0" smtClean="0">
                    <a:cs typeface="Times New Roman" pitchFamily="18" charset="0"/>
                  </a:rPr>
                  <a:t>               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𝑛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−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𝑛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−20=0</m:t>
                    </m:r>
                  </m:oMath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1831094"/>
                <a:ext cx="8354091" cy="1651221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360000" y="5430985"/>
                <a:ext cx="835409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𝑛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je 5.</a:t>
                </a:r>
              </a:p>
              <a:p>
                <a:pPr algn="just"/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(-4 není řešením, neboť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𝑛</m:t>
                    </m:r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∈</m:t>
                    </m:r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𝑁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)</a:t>
                </a:r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5430985"/>
                <a:ext cx="8354091" cy="646331"/>
              </a:xfrm>
              <a:prstGeom prst="rect">
                <a:avLst/>
              </a:prstGeom>
              <a:blipFill rotWithShape="1">
                <a:blip r:embed="rId5"/>
                <a:stretch>
                  <a:fillRect l="-584" t="-4717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ovéPole 10"/>
          <p:cNvSpPr txBox="1"/>
          <p:nvPr/>
        </p:nvSpPr>
        <p:spPr>
          <a:xfrm>
            <a:off x="971600" y="577157"/>
            <a:ext cx="7712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Zmenšíme-li  počet prvků o dva, zmenší se počet permutací dvacetkrát. Určete původní počet prvků.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1210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  <p:bldP spid="13" grpId="0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62817" y="260648"/>
            <a:ext cx="8640960" cy="597492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71097" y="404664"/>
            <a:ext cx="835292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Anotace:</a:t>
            </a:r>
          </a:p>
          <a:p>
            <a:pPr algn="just"/>
            <a:r>
              <a:rPr lang="cs-CZ" dirty="0">
                <a:latin typeface="Times New Roman" pitchFamily="18" charset="0"/>
                <a:cs typeface="Times New Roman" pitchFamily="18" charset="0"/>
              </a:rPr>
              <a:t>Tato prezentace slouží k výkladu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Kombinatorika - Permutace.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Žáci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řeší jednoduché příklady na Permutace. Určují uspořádané 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k-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tice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a pracují s faktoriálem.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>
                <a:latin typeface="Times New Roman" pitchFamily="18" charset="0"/>
                <a:cs typeface="Times New Roman" pitchFamily="18" charset="0"/>
              </a:rPr>
            </a:b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Použité </a:t>
            </a:r>
            <a:r>
              <a:rPr lang="cs-CZ" b="1" u="sng" dirty="0">
                <a:latin typeface="Times New Roman" pitchFamily="18" charset="0"/>
                <a:cs typeface="Times New Roman" pitchFamily="18" charset="0"/>
              </a:rPr>
              <a:t>zdroje:</a:t>
            </a:r>
          </a:p>
          <a:p>
            <a:pPr algn="just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RNDr. Oldřich Petránek a kol.: Matematika pro SOŠ a studijní obory SOU, 4. část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,        5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 vydání 1996, Prometheus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ISBN 80-7196-040-3</a:t>
            </a: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Doc. RNDr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František Jirásek, DrSc. a kol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.: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Sbírka úloh z matematiky pro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SOŠ a studijní obory SOU,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část,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vydání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2000,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Prometheus, ISBN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80-7196-012-8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2801" y="5420638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Arial" pitchFamily="34" charset="0"/>
                <a:cs typeface="Arial" pitchFamily="34" charset="0"/>
              </a:rPr>
              <a:t>Autorem materiálu a všech jeho částí, není-li uvedeno jinak,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je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					       </a:t>
            </a:r>
            <a:r>
              <a:rPr lang="cs-CZ" dirty="0">
                <a:latin typeface="Arial" pitchFamily="34" charset="0"/>
                <a:cs typeface="Arial" pitchFamily="34" charset="0"/>
              </a:rPr>
              <a:t>Mgr.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Stanislav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Prucek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7" name="Přímá spojnice 6"/>
          <p:cNvCxnSpPr/>
          <p:nvPr/>
        </p:nvCxnSpPr>
        <p:spPr>
          <a:xfrm>
            <a:off x="262817" y="5373216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262817" y="1422495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Šipka doleva 11">
            <a:hlinkClick r:id="rId2" action="ppaction://hlinksldjump"/>
          </p:cNvPr>
          <p:cNvSpPr/>
          <p:nvPr/>
        </p:nvSpPr>
        <p:spPr>
          <a:xfrm>
            <a:off x="467544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89396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1795</TotalTime>
  <Words>376</Words>
  <Application>Microsoft Office PowerPoint</Application>
  <PresentationFormat>Předvádění na obrazovce (4:3)</PresentationFormat>
  <Paragraphs>73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Tok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Prucek Stanislav</dc:creator>
  <cp:lastModifiedBy>SOŠ Litovel</cp:lastModifiedBy>
  <cp:revision>143</cp:revision>
  <dcterms:created xsi:type="dcterms:W3CDTF">2013-01-11T17:11:37Z</dcterms:created>
  <dcterms:modified xsi:type="dcterms:W3CDTF">2014-09-23T11:27:50Z</dcterms:modified>
</cp:coreProperties>
</file>