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83" r:id="rId5"/>
    <p:sldId id="278" r:id="rId6"/>
    <p:sldId id="282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slide" Target="slide3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460756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Vlastnosti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kombinačních čísel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III-2-09-10_Vlastnosti-kombinacnich-cisel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červenec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92807" y="404664"/>
            <a:ext cx="8377808" cy="140948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400" b="1" dirty="0" smtClean="0">
                <a:latin typeface="Arial Black" pitchFamily="34" charset="0"/>
              </a:rPr>
              <a:t>VLASTNOSTI KOMBINAČNÍCH ČÍSEL</a:t>
            </a:r>
            <a:endParaRPr lang="cs-CZ" sz="24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037790" y="2628073"/>
                <a:ext cx="7685085" cy="4199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Upravte kombinační číslo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f>
                          <m:fPr>
                            <m:type m:val="noBar"/>
                            <m:ctrlPr>
                              <a:rPr lang="cs-CZ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1</m:t>
                            </m:r>
                          </m:den>
                        </m:f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kde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: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7790" y="2628073"/>
                <a:ext cx="7685085" cy="419987"/>
              </a:xfrm>
              <a:prstGeom prst="rect">
                <a:avLst/>
              </a:prstGeom>
              <a:blipFill rotWithShape="1">
                <a:blip r:embed="rId2"/>
                <a:stretch>
                  <a:fillRect l="-634" t="-2899" b="-144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360000" y="2551129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60000" y="3263260"/>
                <a:ext cx="8318076" cy="6857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1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  <m:t>1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!(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  <m:t>−1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)!</m:t>
                          </m:r>
                        </m:den>
                      </m:f>
                      <m:r>
                        <a:rPr lang="cs-CZ" b="0" i="1" smtClean="0">
                          <a:latin typeface="Cambria Math" pitchFamily="18" charset="0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−1)!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  <m:t>!</m:t>
                          </m:r>
                          <m: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  <m:t>𝑛</m:t>
                          </m:r>
                        </m:num>
                        <m:den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𝑛</m:t>
                      </m:r>
                    </m:oMath>
                  </m:oMathPara>
                </a14:m>
                <a:endParaRPr lang="cs-CZ" b="0" dirty="0" smtClean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263260"/>
                <a:ext cx="8318076" cy="6857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4653136"/>
                <a:ext cx="8362875" cy="111190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Pro libovolné přirozené číslo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, platí :</a:t>
                </a:r>
              </a:p>
              <a:p>
                <a:pPr algn="just"/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000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000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000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1</m:t>
                              </m:r>
                            </m:den>
                          </m:f>
                        </m:e>
                      </m:d>
                      <m:r>
                        <a:rPr lang="cs-CZ" sz="2000" i="1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𝑛</m:t>
                      </m:r>
                    </m:oMath>
                  </m:oMathPara>
                </a14:m>
                <a:endParaRPr lang="cs-CZ" sz="2000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653136"/>
                <a:ext cx="8362875" cy="1111907"/>
              </a:xfrm>
              <a:prstGeom prst="rect">
                <a:avLst/>
              </a:prstGeom>
              <a:blipFill rotWithShape="1">
                <a:blip r:embed="rId4"/>
                <a:stretch>
                  <a:fillRect l="-729" t="-27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17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037790" y="1185548"/>
                <a:ext cx="7685085" cy="4199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Upravte kombinační číslo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f>
                          <m:fPr>
                            <m:type m:val="noBar"/>
                            <m:ctrlPr>
                              <a:rPr lang="cs-CZ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0</m:t>
                            </m:r>
                          </m:den>
                        </m:f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kde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: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7790" y="1185548"/>
                <a:ext cx="7685085" cy="419987"/>
              </a:xfrm>
              <a:prstGeom prst="rect">
                <a:avLst/>
              </a:prstGeom>
              <a:blipFill rotWithShape="1">
                <a:blip r:embed="rId2"/>
                <a:stretch>
                  <a:fillRect l="-634" t="-2899" b="-144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360000" y="110860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1820735"/>
                <a:ext cx="8318076" cy="6690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0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  <m:t>0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!(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  <m:t>−0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)!</m:t>
                          </m:r>
                        </m:den>
                      </m:f>
                      <m:r>
                        <a:rPr lang="cs-CZ" b="0" i="1" smtClean="0">
                          <a:latin typeface="Cambria Math" pitchFamily="18" charset="0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  <m:t>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=1</m:t>
                      </m:r>
                    </m:oMath>
                  </m:oMathPara>
                </a14:m>
                <a:endParaRPr lang="cs-CZ" b="0" dirty="0" smtClean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820735"/>
                <a:ext cx="8318076" cy="66909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60000" y="3182017"/>
                <a:ext cx="8362875" cy="1111907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libovolné přirozené číslo a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𝑘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=0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, platí :</a:t>
                </a:r>
              </a:p>
              <a:p>
                <a:pPr algn="just"/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000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000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000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0</m:t>
                              </m:r>
                            </m:den>
                          </m:f>
                        </m:e>
                      </m:d>
                      <m:r>
                        <a:rPr lang="cs-CZ" sz="2000" i="1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=1</m:t>
                      </m:r>
                    </m:oMath>
                  </m:oMathPara>
                </a14:m>
                <a:endParaRPr lang="cs-CZ" sz="2000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182017"/>
                <a:ext cx="8362875" cy="1111907"/>
              </a:xfrm>
              <a:prstGeom prst="rect">
                <a:avLst/>
              </a:prstGeom>
              <a:blipFill rotWithShape="1">
                <a:blip r:embed="rId4"/>
                <a:stretch>
                  <a:fillRect l="-729" t="-27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4437112"/>
                <a:ext cx="8362875" cy="109164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Speciální případ tohoto vztahu:</a:t>
                </a:r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000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000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0</m:t>
                              </m:r>
                            </m:num>
                            <m:den>
                              <m:r>
                                <a:rPr lang="cs-CZ" sz="2000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0</m:t>
                              </m:r>
                            </m:den>
                          </m:f>
                        </m:e>
                      </m:d>
                      <m:r>
                        <a:rPr lang="cs-CZ" sz="2000" i="1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=1</m:t>
                      </m:r>
                    </m:oMath>
                  </m:oMathPara>
                </a14:m>
                <a:endParaRPr lang="cs-CZ" sz="2000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437112"/>
                <a:ext cx="8362875" cy="1091646"/>
              </a:xfrm>
              <a:prstGeom prst="rect">
                <a:avLst/>
              </a:prstGeom>
              <a:blipFill rotWithShape="1">
                <a:blip r:embed="rId5"/>
                <a:stretch>
                  <a:fillRect l="-729" t="-27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Šipka doleva 16">
            <a:hlinkClick r:id="rId6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389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692696"/>
                <a:ext cx="8388464" cy="232798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Pro všechna přirozená čísla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 k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taková, že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≥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𝒌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 platí:</a:t>
                </a: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i="1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400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−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𝑘</m:t>
                              </m:r>
                            </m:den>
                          </m:f>
                        </m:e>
                      </m:d>
                      <m:r>
                        <a:rPr lang="cs-CZ" sz="2400" i="1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40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𝑘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692696"/>
                <a:ext cx="8388464" cy="2327982"/>
              </a:xfrm>
              <a:prstGeom prst="rect">
                <a:avLst/>
              </a:prstGeom>
              <a:blipFill rotWithShape="1">
                <a:blip r:embed="rId3"/>
                <a:stretch>
                  <a:fillRect l="-868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60000" y="3356992"/>
                <a:ext cx="8388464" cy="252527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Pro všechna přirozená čísla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n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 k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taková, že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𝒏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≥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𝒌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+ 1, platí:</a:t>
                </a: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i="1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400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𝑘</m:t>
                              </m:r>
                            </m:den>
                          </m:f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+</m:t>
                      </m:r>
                      <m:d>
                        <m:dPr>
                          <m:ctrlPr>
                            <a:rPr lang="cs-CZ" sz="2400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𝑘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+1</m:t>
                              </m:r>
                            </m:den>
                          </m:f>
                        </m:e>
                      </m:d>
                      <m:r>
                        <a:rPr lang="cs-CZ" sz="2400" i="1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40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sz="240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+1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𝑘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+1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56992"/>
                <a:ext cx="8388464" cy="2525279"/>
              </a:xfrm>
              <a:prstGeom prst="rect">
                <a:avLst/>
              </a:prstGeom>
              <a:blipFill rotWithShape="1">
                <a:blip r:embed="rId4"/>
                <a:stretch>
                  <a:fillRect l="-868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680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9465" y="739272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59465" y="1196078"/>
                <a:ext cx="8318076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30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5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30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26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</m:oMath>
                  </m:oMathPara>
                </a14:m>
                <a:endParaRPr lang="cs-CZ" b="0" dirty="0" smtClean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465" y="1196078"/>
                <a:ext cx="8318076" cy="71468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1037255" y="816216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Následující součty vyjádřete jediným kombinačním číslem: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59465" y="2276872"/>
                <a:ext cx="8318076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30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5</m:t>
                              </m:r>
                            </m:den>
                          </m:f>
                        </m:e>
                      </m:d>
                      <m:r>
                        <a:rPr lang="cs-CZ" i="1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+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30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26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30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5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30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4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3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5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b="0" dirty="0" smtClean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465" y="2276872"/>
                <a:ext cx="8318076" cy="71468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60000" y="3861048"/>
                <a:ext cx="8318076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53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50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53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4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</m:oMath>
                  </m:oMathPara>
                </a14:m>
                <a:endParaRPr lang="cs-CZ" b="0" dirty="0" smtClean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861048"/>
                <a:ext cx="8318076" cy="71468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4989939"/>
                <a:ext cx="8318076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5</m:t>
                              </m:r>
                              <m: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5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0</m:t>
                              </m:r>
                            </m:den>
                          </m:f>
                        </m:e>
                      </m:d>
                      <m:r>
                        <a:rPr lang="cs-CZ" i="1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+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5</m:t>
                              </m:r>
                              <m: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4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53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3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53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4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noBar"/>
                              <m:ctrlP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54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  <m:t>4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b="0" dirty="0" smtClean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989939"/>
                <a:ext cx="8318076" cy="71468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35981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Kombinatorika – Vlastnosti kombinačních čísel.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jednoduché příklady.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Oldřich Petránek a kol.: Matematika pro SOŠ a studijní obory SOU, 4. část,        5. vydání 1996,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80-7196-040-3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1651</TotalTime>
  <Words>355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146</cp:revision>
  <dcterms:created xsi:type="dcterms:W3CDTF">2013-01-11T17:11:37Z</dcterms:created>
  <dcterms:modified xsi:type="dcterms:W3CDTF">2014-09-23T11:25:55Z</dcterms:modified>
</cp:coreProperties>
</file>