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7" r:id="rId4"/>
    <p:sldId id="278" r:id="rId5"/>
    <p:sldId id="279" r:id="rId6"/>
    <p:sldId id="280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slide" Target="slide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slide" Target="slide5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7.wmf"/><Relationship Id="rId4" Type="http://schemas.openxmlformats.org/officeDocument/2006/relationships/image" Target="../media/image12.png"/><Relationship Id="rId9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9832" y="3429000"/>
            <a:ext cx="46075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	        Posloupnosti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III-2-09-12_Posloupnosti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srpen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87412" y="651368"/>
            <a:ext cx="8377808" cy="9361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b="1" smtClean="0">
                <a:latin typeface="Arial Black" pitchFamily="34" charset="0"/>
              </a:rPr>
              <a:t>POSLOUPNOSTI</a:t>
            </a:r>
            <a:endParaRPr lang="cs-CZ" sz="2400" b="1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52366" y="3196824"/>
            <a:ext cx="7685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Mějme za úkol sledovat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venkovní teplotu ovzduší.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Důležitá je nejen naměřená hodnota ale i denní doba a pořadí, ve kterém byla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naměřena (viz. tabulka).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60000" y="3196824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54054369"/>
                  </p:ext>
                </p:extLst>
              </p:nvPr>
            </p:nvGraphicFramePr>
            <p:xfrm>
              <a:off x="360000" y="4293096"/>
              <a:ext cx="8370828" cy="1920240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1188020"/>
                    <a:gridCol w="871664"/>
                    <a:gridCol w="901592"/>
                    <a:gridCol w="901592"/>
                    <a:gridCol w="901592"/>
                    <a:gridCol w="901592"/>
                    <a:gridCol w="901592"/>
                    <a:gridCol w="901592"/>
                    <a:gridCol w="901592"/>
                  </a:tblGrid>
                  <a:tr h="64008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Pořadí měření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6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7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8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Doba měření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6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8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12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14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16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18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20</m:t>
                                    </m:r>
                                  </m:e>
                                  <m:sup>
                                    <m:r>
                                      <a:rPr lang="cs-CZ" b="0" i="1" dirty="0" smtClean="0">
                                        <a:latin typeface="Cambria Math"/>
                                        <a:cs typeface="Times New Roman" pitchFamily="18" charset="0"/>
                                      </a:rPr>
                                      <m:t>00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Teplota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16°C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17°C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19°C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22°C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23°C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22°C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22°C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54054369"/>
                  </p:ext>
                </p:extLst>
              </p:nvPr>
            </p:nvGraphicFramePr>
            <p:xfrm>
              <a:off x="360000" y="4293096"/>
              <a:ext cx="8370828" cy="1920240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1188020"/>
                    <a:gridCol w="871664"/>
                    <a:gridCol w="901592"/>
                    <a:gridCol w="901592"/>
                    <a:gridCol w="901592"/>
                    <a:gridCol w="901592"/>
                    <a:gridCol w="901592"/>
                    <a:gridCol w="901592"/>
                    <a:gridCol w="901592"/>
                  </a:tblGrid>
                  <a:tr h="64008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Pořadí měření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6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7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8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Doba měření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136364" t="-104762" r="-724476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228378" t="-104762" r="-600000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328378" t="-104762" r="-500000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431293" t="-104762" r="-403401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527703" t="-104762" r="-300676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627703" t="-104762" r="-200676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727703" t="-104762" r="-100676" b="-1009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l="-827703" t="-104762" r="-676" b="-100952"/>
                          </a:stretch>
                        </a:blipFill>
                      </a:tcPr>
                    </a:tc>
                  </a:tr>
                  <a:tr h="640080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Teplota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16°C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17°C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19°C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22°C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23°C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22°C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22°C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b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20°C</a:t>
                          </a:r>
                          <a:endParaRPr lang="cs-CZ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bg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Obdélník 1"/>
          <p:cNvSpPr/>
          <p:nvPr/>
        </p:nvSpPr>
        <p:spPr>
          <a:xfrm>
            <a:off x="361069" y="1844824"/>
            <a:ext cx="83778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 1. ročníku jsme se seznámili s pojmy Funkce a Definiční obor funkce.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Nyní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tento pojem rozšíříme a seznámíme se s funkcemi, jejichž definičním oborem jsou jen přirozená čísla.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Začněme příkladem.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209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60000" y="404664"/>
            <a:ext cx="8388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Sledujeme-li v tomto přehledu pouze uspořádané dvojice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[1; 16], [2; 17],         [3; 19], [4; 22], ... , [8; 22],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vidíme v nich, že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celým kladným číslům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1, 2, 3, 4, …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8 jsou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přiřazována reálná čísla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16; 17; 19; 22; … ; 20.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9999" y="1490740"/>
            <a:ext cx="8388463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Toto přiřazení je funkcí, jejíž definičním oborem je vždy celé kladné číslo, a je tedy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posloupností.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 naměřených hodnotách mluvíme jako o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členech posloupnosti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780928"/>
            <a:ext cx="3888432" cy="3779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59999" y="3573016"/>
                <a:ext cx="3635938" cy="101566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Graf množiny uspořádaných dvojic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000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000" b="0" i="1" dirty="0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sz="2000" b="0" i="1" dirty="0" smtClean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  <m:r>
                          <a:rPr lang="cs-CZ" sz="2000" b="0" i="1" dirty="0" smtClean="0">
                            <a:latin typeface="Cambria Math"/>
                            <a:cs typeface="Times New Roman" pitchFamily="18" charset="0"/>
                          </a:rPr>
                          <m:t>𝑔</m:t>
                        </m:r>
                        <m:r>
                          <a:rPr lang="cs-CZ" sz="2000" b="0" i="1" dirty="0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cs-CZ" sz="2000" b="0" i="1" dirty="0" smtClean="0">
                            <a:latin typeface="Cambria Math"/>
                            <a:cs typeface="Times New Roman" pitchFamily="18" charset="0"/>
                          </a:rPr>
                          <m:t>𝑛</m:t>
                        </m:r>
                        <m:r>
                          <a:rPr lang="cs-CZ" sz="2000" b="0" i="1" dirty="0" smtClean="0">
                            <a:latin typeface="Cambria Math"/>
                            <a:cs typeface="Times New Roman" pitchFamily="18" charset="0"/>
                          </a:rPr>
                          <m:t>)</m:t>
                        </m:r>
                      </m:e>
                    </m:d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, kde</a:t>
                </a:r>
              </a:p>
              <a:p>
                <a:pPr algn="just"/>
                <a:r>
                  <a:rPr lang="cs-CZ" sz="2000" b="0" dirty="0" smtClean="0">
                    <a:cs typeface="Times New Roman" pitchFamily="18" charset="0"/>
                  </a:rPr>
                  <a:t>	           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𝑛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=1,2,3, …,8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3573016"/>
                <a:ext cx="3635938" cy="1015663"/>
              </a:xfrm>
              <a:prstGeom prst="rect">
                <a:avLst/>
              </a:prstGeom>
              <a:blipFill rotWithShape="1">
                <a:blip r:embed="rId4"/>
                <a:stretch>
                  <a:fillRect l="-1675" t="-2994" r="-1675" b="-89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680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60000" y="3356992"/>
                <a:ext cx="8388464" cy="206476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08000" bIns="108000" rtlCol="0">
                <a:spAutoFit/>
              </a:bodyPr>
              <a:lstStyle/>
              <a:p>
                <a:pPr algn="just"/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Každá funkce, jejímž definičním oborem je množina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𝒏</m:t>
                        </m:r>
                        <m:r>
                          <a:rPr lang="cs-CZ" sz="24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∈</m:t>
                        </m:r>
                        <m:sSup>
                          <m:sSup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𝒁</m:t>
                            </m:r>
                          </m:e>
                          <m:sup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+</m:t>
                            </m:r>
                          </m:sup>
                        </m:sSup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𝒏</m:t>
                        </m:r>
                        <m:r>
                          <a:rPr lang="cs-CZ" sz="24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≤</m:t>
                        </m:r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, 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𝒏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je pevně dané číslo ze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𝒁</m:t>
                        </m:r>
                      </m:e>
                      <m:sup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, se nazývá konečná 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posloupnost.</a:t>
                </a:r>
              </a:p>
              <a:p>
                <a:pPr algn="just"/>
                <a:endParaRPr lang="cs-CZ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356992"/>
                <a:ext cx="8388464" cy="2064769"/>
              </a:xfrm>
              <a:prstGeom prst="rect">
                <a:avLst/>
              </a:prstGeom>
              <a:blipFill rotWithShape="1">
                <a:blip r:embed="rId3"/>
                <a:stretch>
                  <a:fillRect l="-868" r="-941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1052736"/>
                <a:ext cx="8388464" cy="1695437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08000" bIns="108000" rtlCol="0">
                <a:spAutoFit/>
              </a:bodyPr>
              <a:lstStyle/>
              <a:p>
                <a:pPr algn="just"/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Každá funkce, jejímž definičním oborem je množina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𝒁</m:t>
                        </m:r>
                      </m:e>
                      <m:sup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všech kladných celých čísel, se nazývá nekonečná posloupnost.</a:t>
                </a:r>
              </a:p>
              <a:p>
                <a:pPr algn="just"/>
                <a:endParaRPr lang="cs-CZ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052736"/>
                <a:ext cx="8388464" cy="1695437"/>
              </a:xfrm>
              <a:prstGeom prst="rect">
                <a:avLst/>
              </a:prstGeom>
              <a:blipFill rotWithShape="1">
                <a:blip r:embed="rId4"/>
                <a:stretch>
                  <a:fillRect l="-868" r="-941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Šipka doleva 4">
            <a:hlinkClick r:id="rId5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05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Šipka doleva 1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Obdélník 2"/>
              <p:cNvSpPr/>
              <p:nvPr/>
            </p:nvSpPr>
            <p:spPr>
              <a:xfrm>
                <a:off x="359999" y="548680"/>
                <a:ext cx="8388464" cy="17851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Posloupnost</a:t>
                </a:r>
                <a:r>
                  <a:rPr lang="en-US" sz="20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z příkladu (označíme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) je dána uspořádanými dvojicemi ve tvaru:</a:t>
                </a:r>
              </a:p>
              <a:p>
                <a:pPr algn="ctr"/>
                <a:endParaRPr lang="cs-CZ" sz="1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={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[1; 16], [2; 17], [3; 19], [4; 22], ... , [8; 22]</a:t>
                </a:r>
                <a:r>
                  <a:rPr lang="en-US" sz="2000" dirty="0" smtClean="0">
                    <a:latin typeface="Times New Roman" pitchFamily="18" charset="0"/>
                    <a:cs typeface="Times New Roman" pitchFamily="18" charset="0"/>
                  </a:rPr>
                  <a:t>}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algn="ctr"/>
                <a:endParaRPr lang="cs-CZ" sz="1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Posloupnosti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patří např. dvojice </a:t>
                </a:r>
                <a:r>
                  <a:rPr lang="cs-CZ" sz="2000" dirty="0">
                    <a:latin typeface="Times New Roman" pitchFamily="18" charset="0"/>
                    <a:cs typeface="Times New Roman" pitchFamily="18" charset="0"/>
                  </a:rPr>
                  <a:t>[3; 19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].</a:t>
                </a:r>
              </a:p>
              <a:p>
                <a:pPr algn="just"/>
                <a:endParaRPr lang="cs-CZ" sz="10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Jsme zvyklí zapisovat </a:t>
                </a:r>
                <a:r>
                  <a:rPr lang="cs-CZ" sz="2000" dirty="0">
                    <a:latin typeface="Times New Roman" pitchFamily="18" charset="0"/>
                    <a:cs typeface="Times New Roman" pitchFamily="18" charset="0"/>
                  </a:rPr>
                  <a:t>[3; 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19]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sz="20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𝑎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nebo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d>
                      <m:dPr>
                        <m:ctrlP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000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e>
                    </m:d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=19</m:t>
                    </m:r>
                  </m:oMath>
                </a14:m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Obdélník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999" y="548680"/>
                <a:ext cx="8388464" cy="1785104"/>
              </a:xfrm>
              <a:prstGeom prst="rect">
                <a:avLst/>
              </a:prstGeom>
              <a:blipFill rotWithShape="1">
                <a:blip r:embed="rId4"/>
                <a:stretch>
                  <a:fillRect l="-727" t="-1706" b="-51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60000" y="2564904"/>
                <a:ext cx="8388463" cy="120032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Zavedeme pro posloupnost ještě jeden způsob zápisu: </a:t>
                </a:r>
              </a:p>
              <a:p>
                <a:pPr algn="just"/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					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=19</m:t>
                    </m:r>
                  </m:oMath>
                </a14:m>
                <a:endParaRPr lang="cs-CZ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Čteme:   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Třetí člen posloupnosti a je roven 19.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sz="2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564904"/>
                <a:ext cx="8388463" cy="1200329"/>
              </a:xfrm>
              <a:prstGeom prst="rect">
                <a:avLst/>
              </a:prstGeom>
              <a:blipFill rotWithShape="1">
                <a:blip r:embed="rId5"/>
                <a:stretch>
                  <a:fillRect l="-1090" t="-4061" b="-1066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4053199"/>
                <a:ext cx="8388464" cy="2064769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08000" bIns="108000" rtlCol="0">
                <a:spAutoFit/>
              </a:bodyPr>
              <a:lstStyle/>
              <a:p>
                <a:r>
                  <a:rPr lang="cs-CZ" sz="2400" dirty="0" smtClean="0"/>
                  <a:t>Posloupnost, která každému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𝑛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∈</m:t>
                    </m:r>
                    <m:sSup>
                      <m:sSupPr>
                        <m:ctrlPr>
                          <a:rPr lang="cs-CZ" sz="2400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𝑍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  <a:ea typeface="Cambria Math"/>
                          </a:rPr>
                          <m:t>+</m:t>
                        </m:r>
                      </m:sup>
                    </m:sSup>
                  </m:oMath>
                </a14:m>
                <a:r>
                  <a:rPr lang="cs-CZ" sz="2400" dirty="0" smtClean="0"/>
                  <a:t>přiřazuje </a:t>
                </a:r>
                <a:r>
                  <a:rPr lang="cs-CZ" sz="2400" dirty="0"/>
                  <a:t>číslo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sz="240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</a:rPr>
                      <m:t>𝑅</m:t>
                    </m:r>
                  </m:oMath>
                </a14:m>
                <a:r>
                  <a:rPr lang="cs-CZ" sz="2400" dirty="0"/>
                  <a:t>, se zapisuje některým z následujících způsobů</a:t>
                </a:r>
                <a:r>
                  <a:rPr lang="cs-CZ" sz="2400" dirty="0" smtClean="0"/>
                  <a:t>:</a:t>
                </a:r>
              </a:p>
              <a:p>
                <a:r>
                  <a:rPr lang="cs-CZ" sz="2400" dirty="0" smtClean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, …,</m:t>
                    </m:r>
                    <m:sSub>
                      <m:sSubPr>
                        <m:ctrlPr>
                          <a:rPr lang="cs-CZ" sz="2400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sz="2400" i="1">
                            <a:latin typeface="Cambria Math"/>
                          </a:rPr>
                          <m:t>𝑛</m:t>
                        </m:r>
                      </m:sub>
                    </m:sSub>
                    <m:r>
                      <a:rPr lang="cs-CZ" sz="2400" b="0" i="1" smtClean="0">
                        <a:latin typeface="Cambria Math"/>
                      </a:rPr>
                      <m:t>, … </m:t>
                    </m:r>
                  </m:oMath>
                </a14:m>
                <a:endParaRPr lang="cs-CZ" sz="2400" dirty="0" smtClean="0"/>
              </a:p>
              <a:p>
                <a:r>
                  <a:rPr lang="cs-CZ" sz="2400" b="1" dirty="0" smtClean="0"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i="1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sz="2400" i="1"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          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053199"/>
                <a:ext cx="8388464" cy="2064769"/>
              </a:xfrm>
              <a:prstGeom prst="rect">
                <a:avLst/>
              </a:prstGeom>
              <a:blipFill rotWithShape="1">
                <a:blip r:embed="rId6"/>
                <a:stretch>
                  <a:fillRect l="-868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0816736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Rovnice" r:id="rId7" imgW="114120" imgH="215640" progId="Equation.3">
                  <p:embed/>
                </p:oleObj>
              </mc:Choice>
              <mc:Fallback>
                <p:oleObj name="Rovnice" r:id="rId7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5708791"/>
              </p:ext>
            </p:extLst>
          </p:nvPr>
        </p:nvGraphicFramePr>
        <p:xfrm>
          <a:off x="1331640" y="5595353"/>
          <a:ext cx="862314" cy="522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Rovnice" r:id="rId9" imgW="419040" imgH="253800" progId="Equation.3">
                  <p:embed/>
                </p:oleObj>
              </mc:Choice>
              <mc:Fallback>
                <p:oleObj name="Rovnice" r:id="rId9" imgW="41904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31640" y="5595353"/>
                        <a:ext cx="862314" cy="522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33361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Posloupnosti.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pomocí funkce chápou pojem posloupnosti.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Oldřich Odvárko, CSc. a kol.: Matematika pro SOŠ a studijní obory SOU, 6. část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, 2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vydání 1987, SPN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1952</TotalTime>
  <Words>498</Words>
  <Application>Microsoft Office PowerPoint</Application>
  <PresentationFormat>Předvádění na obrazovce (4:3)</PresentationFormat>
  <Paragraphs>79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SOŠ Litovel</cp:lastModifiedBy>
  <cp:revision>158</cp:revision>
  <dcterms:created xsi:type="dcterms:W3CDTF">2013-01-11T17:11:37Z</dcterms:created>
  <dcterms:modified xsi:type="dcterms:W3CDTF">2014-09-23T11:36:24Z</dcterms:modified>
</cp:coreProperties>
</file>