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81" r:id="rId5"/>
    <p:sldId id="278" r:id="rId6"/>
    <p:sldId id="279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7" Type="http://schemas.openxmlformats.org/officeDocument/2006/relationships/image" Target="../media/image6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460756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   Určení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   posloupnosti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III-2-09-13_Urceni-Posloupnosti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srpen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49058" y="667036"/>
            <a:ext cx="8377808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400" b="1" dirty="0" smtClean="0">
                <a:latin typeface="Arial Black" pitchFamily="34" charset="0"/>
              </a:rPr>
              <a:t>URČENÍ POSLOUPNOSTI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0000" y="2060848"/>
            <a:ext cx="8388464" cy="92599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tIns="108000" bIns="108000" rtlCol="0">
            <a:spAutoFit/>
          </a:bodyPr>
          <a:lstStyle/>
          <a:p>
            <a:pPr algn="just"/>
            <a:endParaRPr lang="cs-CZ" sz="1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1.   Výčtem prvků</a:t>
            </a:r>
          </a:p>
          <a:p>
            <a:pPr algn="just"/>
            <a:endParaRPr lang="cs-CZ" sz="10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60000" y="3356992"/>
                <a:ext cx="8388463" cy="221599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Například:</a:t>
                </a:r>
              </a:p>
              <a:p>
                <a:pPr algn="just"/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b="1" dirty="0"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𝟏</m:t>
                    </m:r>
                    <m:r>
                      <a:rPr lang="cs-CZ" sz="2400" b="1" i="1" smtClean="0">
                        <a:latin typeface="Cambria Math"/>
                      </a:rPr>
                      <m:t>;</m:t>
                    </m:r>
                    <m:r>
                      <a:rPr lang="cs-CZ" sz="2400" b="1" i="1" smtClean="0">
                        <a:latin typeface="Cambria Math"/>
                      </a:rPr>
                      <m:t>𝟒</m:t>
                    </m:r>
                    <m:r>
                      <a:rPr lang="cs-CZ" sz="2400" b="1" i="1" smtClean="0">
                        <a:latin typeface="Cambria Math"/>
                      </a:rPr>
                      <m:t>;</m:t>
                    </m:r>
                    <m:r>
                      <a:rPr lang="cs-CZ" sz="2400" b="1" i="1" smtClean="0">
                        <a:latin typeface="Cambria Math"/>
                      </a:rPr>
                      <m:t>𝟕</m:t>
                    </m:r>
                    <m:r>
                      <a:rPr lang="cs-CZ" sz="2400" b="1" i="1" smtClean="0">
                        <a:latin typeface="Cambria Math"/>
                      </a:rPr>
                      <m:t>;</m:t>
                    </m:r>
                    <m:r>
                      <a:rPr lang="cs-CZ" sz="2400" b="1" i="1" smtClean="0">
                        <a:latin typeface="Cambria Math"/>
                      </a:rPr>
                      <m:t>𝟏𝟎</m:t>
                    </m:r>
                    <m:r>
                      <a:rPr lang="cs-CZ" sz="2400" b="1" i="1" smtClean="0">
                        <a:latin typeface="Cambria Math"/>
                      </a:rPr>
                      <m:t>;</m:t>
                    </m:r>
                    <m:r>
                      <a:rPr lang="cs-CZ" sz="2400" b="1" i="1" smtClean="0">
                        <a:latin typeface="Cambria Math"/>
                      </a:rPr>
                      <m:t>𝟏𝟑</m:t>
                    </m:r>
                    <m:r>
                      <a:rPr lang="cs-CZ" sz="2400" b="1" i="1" smtClean="0">
                        <a:latin typeface="Cambria Math"/>
                      </a:rPr>
                      <m:t>;</m:t>
                    </m:r>
                    <m:r>
                      <a:rPr lang="cs-CZ" sz="2400" b="1" i="1" smtClean="0">
                        <a:latin typeface="Cambria Math"/>
                      </a:rPr>
                      <m:t>𝟏𝟔</m:t>
                    </m:r>
                    <m:r>
                      <a:rPr lang="cs-CZ" sz="2400" b="1" i="1" smtClean="0">
                        <a:latin typeface="Cambria Math"/>
                      </a:rPr>
                      <m:t>;</m:t>
                    </m:r>
                    <m:r>
                      <a:rPr lang="cs-CZ" sz="2400" b="1" i="1" smtClean="0">
                        <a:latin typeface="Cambria Math"/>
                      </a:rPr>
                      <m:t>𝟏𝟗</m:t>
                    </m:r>
                    <m:r>
                      <a:rPr lang="cs-CZ" sz="2400" b="1" i="1" smtClean="0">
                        <a:latin typeface="Cambria Math"/>
                      </a:rPr>
                      <m:t>;</m:t>
                    </m:r>
                    <m:r>
                      <a:rPr lang="cs-CZ" sz="2400" b="1" i="1" smtClean="0">
                        <a:latin typeface="Cambria Math"/>
                      </a:rPr>
                      <m:t>𝟐𝟐</m:t>
                    </m:r>
                    <m:r>
                      <a:rPr lang="cs-CZ" sz="2400" b="1" i="1" smtClean="0">
                        <a:latin typeface="Cambria Math"/>
                      </a:rPr>
                      <m:t>;…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</a:p>
              <a:p>
                <a:pPr algn="just"/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b="1" dirty="0"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𝟑𝟓</m:t>
                    </m:r>
                    <m:r>
                      <a:rPr lang="cs-CZ" sz="2400" b="1" i="1">
                        <a:latin typeface="Cambria Math"/>
                      </a:rPr>
                      <m:t>;</m:t>
                    </m:r>
                    <m:r>
                      <a:rPr lang="cs-CZ" sz="2400" b="1" i="1" smtClean="0">
                        <a:latin typeface="Cambria Math"/>
                      </a:rPr>
                      <m:t>𝟕</m:t>
                    </m:r>
                    <m:r>
                      <a:rPr lang="cs-CZ" sz="2400" b="1" i="1">
                        <a:latin typeface="Cambria Math"/>
                      </a:rPr>
                      <m:t>;</m:t>
                    </m:r>
                    <m:r>
                      <a:rPr lang="cs-CZ" sz="2400" b="1" i="1" smtClean="0">
                        <a:latin typeface="Cambria Math"/>
                      </a:rPr>
                      <m:t>𝟎</m:t>
                    </m:r>
                    <m:r>
                      <a:rPr lang="cs-CZ" sz="2400" b="1" i="1">
                        <a:latin typeface="Cambria Math"/>
                      </a:rPr>
                      <m:t>;</m:t>
                    </m:r>
                    <m:r>
                      <a:rPr lang="cs-CZ" sz="2400" b="1" i="1" smtClean="0">
                        <a:latin typeface="Cambria Math"/>
                      </a:rPr>
                      <m:t>𝟎</m:t>
                    </m:r>
                    <m:r>
                      <a:rPr lang="cs-CZ" sz="2400" b="1" i="1" smtClean="0">
                        <a:latin typeface="Cambria Math"/>
                      </a:rPr>
                      <m:t>,</m:t>
                    </m:r>
                    <m:r>
                      <a:rPr lang="cs-CZ" sz="2400" b="1" i="1" smtClean="0">
                        <a:latin typeface="Cambria Math"/>
                      </a:rPr>
                      <m:t>𝟕</m:t>
                    </m:r>
                    <m:r>
                      <a:rPr lang="cs-CZ" sz="2400" b="1" i="1">
                        <a:latin typeface="Cambria Math"/>
                      </a:rPr>
                      <m:t>;</m:t>
                    </m:r>
                    <m:r>
                      <a:rPr lang="cs-CZ" sz="2400" b="1" i="1" smtClean="0">
                        <a:latin typeface="Cambria Math"/>
                      </a:rPr>
                      <m:t>𝟎</m:t>
                    </m:r>
                    <m:r>
                      <a:rPr lang="cs-CZ" sz="2400" b="1" i="1" smtClean="0">
                        <a:latin typeface="Cambria Math"/>
                      </a:rPr>
                      <m:t>,</m:t>
                    </m:r>
                    <m:r>
                      <a:rPr lang="cs-CZ" sz="2400" b="1" i="1" smtClean="0">
                        <a:latin typeface="Cambria Math"/>
                      </a:rPr>
                      <m:t>𝟒𝟗</m:t>
                    </m:r>
                  </m:oMath>
                </a14:m>
                <a:endParaRPr lang="cs-CZ" sz="2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V zápisu záleží na pořadí čísel, nesmí se zaměňovat.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56992"/>
                <a:ext cx="8388463" cy="2215991"/>
              </a:xfrm>
              <a:prstGeom prst="rect">
                <a:avLst/>
              </a:prstGeom>
              <a:blipFill rotWithShape="1">
                <a:blip r:embed="rId2"/>
                <a:stretch>
                  <a:fillRect l="-1090" t="-2204" b="-55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172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882124"/>
              </p:ext>
            </p:extLst>
          </p:nvPr>
        </p:nvGraphicFramePr>
        <p:xfrm>
          <a:off x="2339752" y="936000"/>
          <a:ext cx="6048000" cy="93600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756000"/>
                <a:gridCol w="756000"/>
                <a:gridCol w="756000"/>
                <a:gridCol w="756000"/>
                <a:gridCol w="756000"/>
                <a:gridCol w="756000"/>
                <a:gridCol w="756000"/>
                <a:gridCol w="756000"/>
              </a:tblGrid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6800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9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25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36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49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64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1" name="Obdélník 10"/>
          <p:cNvSpPr/>
          <p:nvPr/>
        </p:nvSpPr>
        <p:spPr>
          <a:xfrm>
            <a:off x="360000" y="396000"/>
            <a:ext cx="8388464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Tabulkou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0000" y="2232000"/>
            <a:ext cx="8388464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Graficky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000" y="2772000"/>
            <a:ext cx="3867665" cy="3759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Šipka doleva 12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4061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3730" y="558789"/>
            <a:ext cx="8388464" cy="92599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tIns="108000" bIns="108000" rtlCol="0">
            <a:spAutoFit/>
          </a:bodyPr>
          <a:lstStyle/>
          <a:p>
            <a:pPr algn="just"/>
            <a:endParaRPr lang="cs-CZ" sz="1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2.   Vzorcem pro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tý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člen</a:t>
            </a:r>
          </a:p>
          <a:p>
            <a:pPr algn="just"/>
            <a:endParaRPr lang="cs-CZ" sz="10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0000" y="1638909"/>
                <a:ext cx="8388463" cy="2131353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Například:</a:t>
                </a:r>
              </a:p>
              <a:p>
                <a:pPr algn="just"/>
                <a:endParaRPr lang="cs-CZ" sz="1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b="1" dirty="0"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=3</m:t>
                    </m:r>
                    <m:r>
                      <a:rPr lang="cs-CZ" sz="2400" b="0" i="1" smtClean="0">
                        <a:latin typeface="Cambria Math"/>
                      </a:rPr>
                      <m:t>𝑛</m:t>
                    </m:r>
                    <m:r>
                      <a:rPr lang="cs-CZ" sz="2400" b="0" i="1" smtClean="0">
                        <a:latin typeface="Cambria Math"/>
                      </a:rPr>
                      <m:t>−2</m:t>
                    </m:r>
                  </m:oMath>
                </a14:m>
                <a:endParaRPr lang="cs-CZ" sz="2400" b="0" dirty="0" smtClean="0"/>
              </a:p>
              <a:p>
                <a:pPr algn="just"/>
                <a:endParaRPr lang="cs-CZ" sz="105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nebo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16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24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638909"/>
                <a:ext cx="8388463" cy="2131353"/>
              </a:xfrm>
              <a:prstGeom prst="rect">
                <a:avLst/>
              </a:prstGeom>
              <a:blipFill rotWithShape="1">
                <a:blip r:embed="rId4"/>
                <a:stretch>
                  <a:fillRect l="-1090" t="-22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341707" y="4149080"/>
                <a:ext cx="8388464" cy="193899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 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=3</m:t>
                    </m:r>
                    <m:r>
                      <a:rPr lang="cs-CZ" sz="2400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</a:rPr>
                      <m:t>1</m:t>
                    </m:r>
                    <m:r>
                      <a:rPr lang="cs-CZ" sz="2400" i="1">
                        <a:latin typeface="Cambria Math"/>
                      </a:rPr>
                      <m:t>−2</m:t>
                    </m:r>
                    <m:r>
                      <a:rPr lang="cs-CZ" sz="2400" b="0" i="1" smtClean="0">
                        <a:latin typeface="Cambria Math"/>
                      </a:rPr>
                      <m:t>=1</m:t>
                    </m:r>
                  </m:oMath>
                </a14:m>
                <a:endParaRPr lang="cs-CZ" sz="2400" dirty="0" smtClean="0"/>
              </a:p>
              <a:p>
                <a:pPr algn="just"/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=3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r>
                      <a:rPr lang="cs-CZ" sz="2400" i="1">
                        <a:latin typeface="Cambria Math"/>
                      </a:rPr>
                      <m:t>−2=</m:t>
                    </m:r>
                    <m:r>
                      <a:rPr lang="cs-CZ" sz="2400" b="0" i="1" smtClean="0">
                        <a:latin typeface="Cambria Math"/>
                      </a:rPr>
                      <m:t>4</m:t>
                    </m:r>
                  </m:oMath>
                </a14:m>
                <a:endParaRPr lang="cs-CZ" sz="2400" dirty="0" smtClean="0"/>
              </a:p>
              <a:p>
                <a:pPr algn="just"/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=3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sz="2400" i="1">
                        <a:latin typeface="Cambria Math"/>
                      </a:rPr>
                      <m:t>−2=</m:t>
                    </m:r>
                    <m:r>
                      <a:rPr lang="cs-CZ" sz="2400" b="0" i="1" smtClean="0">
                        <a:latin typeface="Cambria Math"/>
                      </a:rPr>
                      <m:t>7</m:t>
                    </m:r>
                  </m:oMath>
                </a14:m>
                <a:endParaRPr lang="cs-CZ" sz="2400" dirty="0" smtClean="0"/>
              </a:p>
              <a:p>
                <a:pPr algn="just"/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=3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</a:rPr>
                      <m:t>4</m:t>
                    </m:r>
                    <m:r>
                      <a:rPr lang="cs-CZ" sz="2400" i="1">
                        <a:latin typeface="Cambria Math"/>
                      </a:rPr>
                      <m:t>−2=1</m:t>
                    </m:r>
                    <m:r>
                      <a:rPr lang="cs-CZ" sz="2400" b="0" i="1" smtClean="0">
                        <a:latin typeface="Cambria Math"/>
                      </a:rPr>
                      <m:t>0</m:t>
                    </m:r>
                  </m:oMath>
                </a14:m>
                <a:endParaRPr lang="cs-CZ" sz="2400" dirty="0"/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	     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⋮</m:t>
                    </m:r>
                  </m:oMath>
                </a14:m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707" y="4149080"/>
                <a:ext cx="8388464" cy="193899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09897032"/>
              </p:ext>
            </p:extLst>
          </p:nvPr>
        </p:nvGraphicFramePr>
        <p:xfrm>
          <a:off x="2195736" y="3252205"/>
          <a:ext cx="1296144" cy="51805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6" name="Rovnice" r:id="rId6" imgW="634680" imgH="253800" progId="Equation.3">
                  <p:embed/>
                </p:oleObj>
              </mc:Choice>
              <mc:Fallback>
                <p:oleObj name="Rovnice" r:id="rId6" imgW="634680" imgH="253800" progId="Equation.3">
                  <p:embed/>
                  <p:pic>
                    <p:nvPicPr>
                      <p:cNvPr id="0" name="Objek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95736" y="3252205"/>
                        <a:ext cx="1296144" cy="51805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3680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0000" y="252000"/>
            <a:ext cx="8388464" cy="92599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tIns="108000" bIns="108000" rtlCol="0">
            <a:spAutoFit/>
          </a:bodyPr>
          <a:lstStyle/>
          <a:p>
            <a:pPr algn="just"/>
            <a:endParaRPr lang="cs-CZ" sz="1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3.   Rekurentně</a:t>
            </a:r>
          </a:p>
          <a:p>
            <a:pPr algn="just"/>
            <a:endParaRPr lang="cs-CZ" sz="10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1404000"/>
                <a:ext cx="8388463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Například: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=1, 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𝑛</m:t>
                        </m:r>
                        <m:r>
                          <a:rPr lang="cs-CZ" sz="2400" b="0" i="1" smtClean="0">
                            <a:latin typeface="Cambria Math"/>
                          </a:rPr>
                          <m:t>+1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+3</m:t>
                    </m:r>
                  </m:oMath>
                </a14:m>
                <a:endParaRPr lang="cs-CZ" sz="2400" b="0" dirty="0" smtClean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404000"/>
                <a:ext cx="8388463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1090" t="-11842" b="-27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360000" y="1872000"/>
                <a:ext cx="8388464" cy="193899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 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1</m:t>
                    </m:r>
                  </m:oMath>
                </a14:m>
                <a:endParaRPr lang="cs-CZ" sz="2400" dirty="0" smtClean="0"/>
              </a:p>
              <a:p>
                <a:pPr algn="just"/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+3</m:t>
                    </m:r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1+3=4</m:t>
                    </m:r>
                  </m:oMath>
                </a14:m>
                <a:endParaRPr lang="cs-CZ" sz="2400" dirty="0" smtClean="0"/>
              </a:p>
              <a:p>
                <a:pPr algn="just"/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+3</m:t>
                    </m:r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4+3=7</m:t>
                    </m:r>
                  </m:oMath>
                </a14:m>
                <a:endParaRPr lang="cs-CZ" sz="2400" dirty="0" smtClean="0"/>
              </a:p>
              <a:p>
                <a:pPr algn="just"/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+3</m:t>
                    </m:r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7+3=</m:t>
                    </m:r>
                    <m:r>
                      <a:rPr lang="cs-CZ" sz="2400" i="1">
                        <a:latin typeface="Cambria Math"/>
                      </a:rPr>
                      <m:t>1</m:t>
                    </m:r>
                    <m:r>
                      <a:rPr lang="cs-CZ" sz="2400" b="0" i="1" smtClean="0">
                        <a:latin typeface="Cambria Math"/>
                      </a:rPr>
                      <m:t>0</m:t>
                    </m:r>
                  </m:oMath>
                </a14:m>
                <a:endParaRPr lang="cs-CZ" sz="2400" dirty="0"/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	     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⋮</m:t>
                    </m:r>
                  </m:oMath>
                </a14:m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872000"/>
                <a:ext cx="8388464" cy="193899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60000" y="3888000"/>
                <a:ext cx="8388463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Například: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>
                        <a:latin typeface="Cambria Math"/>
                      </a:rPr>
                      <m:t>=1,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5, 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>
                            <a:latin typeface="Cambria Math"/>
                          </a:rPr>
                          <m:t>𝑛</m:t>
                        </m:r>
                        <m:r>
                          <a:rPr lang="cs-CZ" sz="2400" b="0" i="1">
                            <a:latin typeface="Cambria Math"/>
                          </a:rPr>
                          <m:t>+2</m:t>
                        </m:r>
                      </m:sub>
                    </m:sSub>
                    <m:r>
                      <a:rPr lang="cs-CZ" sz="2400" b="0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>
                            <a:latin typeface="Cambria Math"/>
                          </a:rPr>
                          <m:t>𝑛</m:t>
                        </m:r>
                        <m:r>
                          <a:rPr lang="cs-CZ" sz="2400" b="0" i="1" smtClean="0">
                            <a:latin typeface="Cambria Math"/>
                          </a:rPr>
                          <m:t>+1</m:t>
                        </m:r>
                      </m:sub>
                    </m:sSub>
                    <m:r>
                      <a:rPr lang="cs-CZ" sz="2400" b="0" i="1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endParaRPr lang="cs-CZ" sz="16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888000"/>
                <a:ext cx="8388463" cy="461665"/>
              </a:xfrm>
              <a:prstGeom prst="rect">
                <a:avLst/>
              </a:prstGeom>
              <a:blipFill rotWithShape="1">
                <a:blip r:embed="rId5"/>
                <a:stretch>
                  <a:fillRect l="-1090" t="-11842" b="-27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360000" y="4356000"/>
                <a:ext cx="8388464" cy="23083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 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1</m:t>
                    </m:r>
                  </m:oMath>
                </a14:m>
                <a:endParaRPr lang="cs-CZ" sz="2400" dirty="0" smtClean="0"/>
              </a:p>
              <a:p>
                <a:pPr algn="just"/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5</m:t>
                    </m:r>
                  </m:oMath>
                </a14:m>
                <a:endParaRPr lang="cs-CZ" sz="2400" dirty="0" smtClean="0"/>
              </a:p>
              <a:p>
                <a:pPr algn="just"/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1+5=6</m:t>
                    </m:r>
                  </m:oMath>
                </a14:m>
                <a:endParaRPr lang="cs-CZ" sz="2400" dirty="0" smtClean="0"/>
              </a:p>
              <a:p>
                <a:pPr algn="just"/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5+6=11</m:t>
                    </m:r>
                  </m:oMath>
                </a14:m>
                <a:endParaRPr lang="cs-CZ" sz="2400" dirty="0" smtClean="0"/>
              </a:p>
              <a:p>
                <a:pPr algn="just"/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6+11=</m:t>
                    </m:r>
                    <m:r>
                      <a:rPr lang="cs-CZ" sz="2400" i="1">
                        <a:latin typeface="Cambria Math"/>
                      </a:rPr>
                      <m:t>1</m:t>
                    </m:r>
                    <m:r>
                      <a:rPr lang="cs-CZ" sz="2400" b="0" i="1" smtClean="0">
                        <a:latin typeface="Cambria Math"/>
                      </a:rPr>
                      <m:t>7</m:t>
                    </m:r>
                  </m:oMath>
                </a14:m>
                <a:endParaRPr lang="cs-CZ" sz="2400" dirty="0"/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	     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⋮</m:t>
                    </m:r>
                  </m:oMath>
                </a14:m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356000"/>
                <a:ext cx="8388464" cy="230832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63247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/>
      <p:bldP spid="14" grpId="0" animBg="1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Posloupnosti a jejich určení.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určují členy  posloupnosti.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Oldřich Odvárko, CSc. a kol.: Matematika pro SOŠ a studijní obory SOU, 6.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vydání 1987, SPN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2038</TotalTime>
  <Words>143</Words>
  <Application>Microsoft Office PowerPoint</Application>
  <PresentationFormat>Předvádění na obrazovce (4:3)</PresentationFormat>
  <Paragraphs>83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SOŠ Litovel</cp:lastModifiedBy>
  <cp:revision>168</cp:revision>
  <dcterms:created xsi:type="dcterms:W3CDTF">2013-01-11T17:11:37Z</dcterms:created>
  <dcterms:modified xsi:type="dcterms:W3CDTF">2014-09-23T11:36:02Z</dcterms:modified>
</cp:coreProperties>
</file>