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82" r:id="rId5"/>
    <p:sldId id="283" r:id="rId6"/>
    <p:sldId id="281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6.png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png"/><Relationship Id="rId5" Type="http://schemas.openxmlformats.org/officeDocument/2006/relationships/image" Target="../media/image4.wmf"/><Relationship Id="rId4" Type="http://schemas.openxmlformats.org/officeDocument/2006/relationships/oleObject" Target="../embeddings/oleObject3.bin"/><Relationship Id="rId9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Vlastnosti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posloupnosti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III-2-09-15_Vlastnosti-Posloupnosti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srpen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49058" y="332656"/>
            <a:ext cx="8377808" cy="139381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VLASTNOSTI POSLOUPNOSTI</a:t>
            </a:r>
            <a:endParaRPr lang="cs-CZ" sz="2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2088000"/>
                <a:ext cx="8388464" cy="126455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Říkáme, že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	   je rostoucí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právě tehdy, když pro každé dva její členy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𝑍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pro něž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𝑠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platí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1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088000"/>
                <a:ext cx="8388464" cy="1264550"/>
              </a:xfrm>
              <a:prstGeom prst="rect">
                <a:avLst/>
              </a:prstGeom>
              <a:blipFill rotWithShape="1">
                <a:blip r:embed="rId3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0307588"/>
              </p:ext>
            </p:extLst>
          </p:nvPr>
        </p:nvGraphicFramePr>
        <p:xfrm>
          <a:off x="3492000" y="22788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1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2000" y="22788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4284000"/>
                <a:ext cx="8388464" cy="126455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Říkáme, že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	   je klesající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právě tehdy, když pro každé dva její členy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𝑍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pro něž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𝑠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platí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&gt;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1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284000"/>
                <a:ext cx="8388464" cy="1264550"/>
              </a:xfrm>
              <a:prstGeom prst="rect">
                <a:avLst/>
              </a:prstGeom>
              <a:blipFill rotWithShape="1">
                <a:blip r:embed="rId6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3798527"/>
              </p:ext>
            </p:extLst>
          </p:nvPr>
        </p:nvGraphicFramePr>
        <p:xfrm>
          <a:off x="3481058" y="446400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2" name="Rovnice" r:id="rId7" imgW="419040" imgH="253800" progId="Equation.3">
                  <p:embed/>
                </p:oleObj>
              </mc:Choice>
              <mc:Fallback>
                <p:oleObj name="Rovnice" r:id="rId7" imgW="41904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81058" y="446400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60000" y="3492000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Například:	7; 9; 13; 21; 37; 69; …</a:t>
            </a:r>
            <a:endParaRPr lang="cs-CZ" sz="2400" b="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5688000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Například:	6; 4; 2; 0; -2; -4; …</a:t>
            </a:r>
            <a:endParaRPr lang="cs-CZ" sz="2400" b="0" dirty="0" smtClean="0"/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59999" y="900000"/>
                <a:ext cx="8388464" cy="163388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Říkáme, že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	   je neklesající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právě tehdy, když pro každé dva její členy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𝑍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pro něž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𝑠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≤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1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900000"/>
                <a:ext cx="8388464" cy="1633882"/>
              </a:xfrm>
              <a:prstGeom prst="rect">
                <a:avLst/>
              </a:prstGeom>
              <a:blipFill rotWithShape="1">
                <a:blip r:embed="rId3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3531528"/>
              </p:ext>
            </p:extLst>
          </p:nvPr>
        </p:nvGraphicFramePr>
        <p:xfrm>
          <a:off x="3491999" y="1099520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4" name="Rovnice" r:id="rId4" imgW="419040" imgH="253800" progId="Equation.3">
                  <p:embed/>
                </p:oleObj>
              </mc:Choice>
              <mc:Fallback>
                <p:oleObj name="Rovnice" r:id="rId4" imgW="41904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999" y="1099520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3742152"/>
                <a:ext cx="8388464" cy="1633882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08000" bIns="108000" rtlCol="0">
                <a:spAutoFit/>
              </a:bodyPr>
              <a:lstStyle/>
              <a:p>
                <a:pPr algn="just"/>
                <a:endParaRPr lang="cs-CZ" sz="10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Říkáme, že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posloupnost 	   je nerostoucí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právě tehdy, když pro každé dva její členy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𝑟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sSub>
                      <m:sSub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𝑎</m:t>
                        </m:r>
                      </m:e>
                      <m:sub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𝑠</m:t>
                        </m:r>
                      </m:sub>
                    </m:sSub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𝑍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pro něž je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𝑟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𝑠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platí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𝒓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≥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endParaRPr lang="cs-CZ" sz="1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42152"/>
                <a:ext cx="8388464" cy="1633882"/>
              </a:xfrm>
              <a:prstGeom prst="rect">
                <a:avLst/>
              </a:prstGeom>
              <a:blipFill rotWithShape="1">
                <a:blip r:embed="rId6"/>
                <a:stretch>
                  <a:fillRect l="-868" r="-94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7747291"/>
              </p:ext>
            </p:extLst>
          </p:nvPr>
        </p:nvGraphicFramePr>
        <p:xfrm>
          <a:off x="3481058" y="3922152"/>
          <a:ext cx="855662" cy="517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5" name="Rovnice" r:id="rId7" imgW="419040" imgH="253800" progId="Equation.3">
                  <p:embed/>
                </p:oleObj>
              </mc:Choice>
              <mc:Fallback>
                <p:oleObj name="Rovnice" r:id="rId7" imgW="419040" imgH="25380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81058" y="3922152"/>
                        <a:ext cx="855662" cy="5175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60000" y="2772000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Například:	1; 1; 3; 3; 4; 6; 6; 8; 8; 9; 11; 11; …</a:t>
            </a:r>
            <a:endParaRPr lang="cs-CZ" sz="2400" b="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60000" y="5616000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Například:	4; 3; 3; 2; 2; 2;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1; 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0;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;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0;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…</a:t>
            </a:r>
            <a:endParaRPr lang="cs-CZ" sz="2400" b="0" dirty="0" smtClean="0"/>
          </a:p>
        </p:txBody>
      </p:sp>
      <p:sp>
        <p:nvSpPr>
          <p:cNvPr id="13" name="Šipka doleva 12">
            <a:hlinkClick r:id="rId9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795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1567" y="383759"/>
            <a:ext cx="75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Rozhodněte, zda je posloupnost rostoucí nebo klesající (neklesající nebo nerostoucí).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4876" y="38375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54746" y="1878622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1981988"/>
            <a:ext cx="3826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JE  KLESAJÍCÍ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4874" y="1302558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-10; -11; -12; -13; -14; …</a:t>
            </a:r>
            <a:endParaRPr lang="cs-CZ" sz="2400" b="0" dirty="0" smtClean="0"/>
          </a:p>
        </p:txBody>
      </p:sp>
      <p:sp>
        <p:nvSpPr>
          <p:cNvPr id="22" name="Zaoblený obdélník 21"/>
          <p:cNvSpPr/>
          <p:nvPr/>
        </p:nvSpPr>
        <p:spPr>
          <a:xfrm>
            <a:off x="3454747" y="3442088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3545454"/>
            <a:ext cx="382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JE  NEKLESAJÍCÍ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4875" y="2866024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0; 0; 1; 1; 3; 3; 6; 6; …</a:t>
            </a:r>
            <a:endParaRPr lang="cs-CZ" sz="2400" b="0" dirty="0" smtClean="0"/>
          </a:p>
        </p:txBody>
      </p:sp>
      <p:sp>
        <p:nvSpPr>
          <p:cNvPr id="25" name="Zaoblený obdélník 24"/>
          <p:cNvSpPr/>
          <p:nvPr/>
        </p:nvSpPr>
        <p:spPr>
          <a:xfrm>
            <a:off x="3454748" y="5004726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5108092"/>
            <a:ext cx="3826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JE  ROSTOUCÍ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4876" y="4428662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-9,8; -9,6; -9,4; -9,2; …</a:t>
            </a:r>
            <a:endParaRPr lang="cs-CZ" sz="2400" b="0" dirty="0" smtClean="0"/>
          </a:p>
        </p:txBody>
      </p:sp>
      <p:sp>
        <p:nvSpPr>
          <p:cNvPr id="31" name="Šipka doleva 30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87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071567" y="383759"/>
            <a:ext cx="754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Rozhodněte, zda je posloupnost rostoucí nebo klesající (neklesající nebo nerostoucí).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4876" y="383759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454746" y="1878622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1981988"/>
            <a:ext cx="3826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JE  ROSTOUCÍ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94874" y="1302558"/>
                <a:ext cx="8388463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r>
                      <a:rPr lang="cs-CZ" sz="2400" b="0" i="1" smtClean="0">
                        <a:latin typeface="Cambria Math"/>
                      </a:rPr>
                      <m:t>2</m:t>
                    </m:r>
                    <m:r>
                      <a:rPr lang="cs-CZ" sz="2400" i="1">
                        <a:latin typeface="Cambria Math"/>
                      </a:rPr>
                      <m:t>𝑛</m:t>
                    </m:r>
                    <m:r>
                      <a:rPr lang="cs-CZ" sz="2400" i="1">
                        <a:latin typeface="Cambria Math"/>
                      </a:rPr>
                      <m:t>−5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4" y="1302558"/>
                <a:ext cx="8388463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3454747" y="3442088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932040" y="3545454"/>
            <a:ext cx="382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JE  ROSTOUCÍ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94875" y="2866024"/>
                <a:ext cx="8388463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=1, 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𝑛</m:t>
                        </m:r>
                        <m:r>
                          <a:rPr lang="cs-CZ" sz="2400" i="1">
                            <a:latin typeface="Cambria Math"/>
                          </a:rPr>
                          <m:t>+1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/>
                          </a:rPr>
                          <m:t>𝑎</m:t>
                        </m:r>
                      </m:e>
                      <m:sub>
                        <m:r>
                          <a:rPr lang="cs-CZ" sz="2400" i="1">
                            <a:latin typeface="Cambria Math"/>
                          </a:rPr>
                          <m:t>𝑛</m:t>
                        </m:r>
                      </m:sub>
                    </m:sSub>
                    <m:r>
                      <a:rPr lang="cs-CZ" sz="2400" i="1">
                        <a:latin typeface="Cambria Math"/>
                      </a:rPr>
                      <m:t>+</m:t>
                    </m:r>
                    <m:r>
                      <a:rPr lang="cs-CZ" sz="2400" b="0" i="1" smtClean="0">
                        <a:latin typeface="Cambria Math"/>
                      </a:rPr>
                      <m:t>4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875" y="2866024"/>
                <a:ext cx="8388463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31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3454748" y="5004726"/>
            <a:ext cx="648072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932040" y="5108092"/>
            <a:ext cx="38261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  NEROSTE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ANI NEKLESÁ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4876" y="4428662"/>
            <a:ext cx="8388463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5; -4; 3; -2; 1; 0; 1; -2; …</a:t>
            </a:r>
            <a:endParaRPr lang="cs-CZ" sz="2400" b="0" dirty="0" smtClean="0"/>
          </a:p>
        </p:txBody>
      </p:sp>
      <p:sp>
        <p:nvSpPr>
          <p:cNvPr id="31" name="Šipka doleva 30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06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19" grpId="0"/>
      <p:bldP spid="23" grpId="0"/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Posloupnosti a jejich vlastností.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ozeznají posloupnost rostoucí a klesající nebo neklesající a nerostoucí.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Oldřich Odvárko, CSc. a kol.: Matematika pro SOŠ a studijní obory SOU, 6. část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,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vydání 1987, SPN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2143</TotalTime>
  <Words>180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178</cp:revision>
  <dcterms:created xsi:type="dcterms:W3CDTF">2013-01-11T17:11:37Z</dcterms:created>
  <dcterms:modified xsi:type="dcterms:W3CDTF">2014-09-23T11:33:34Z</dcterms:modified>
</cp:coreProperties>
</file>