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78" r:id="rId5"/>
    <p:sldId id="279" r:id="rId6"/>
    <p:sldId id="280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slide" Target="slide3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3" Type="http://schemas.openxmlformats.org/officeDocument/2006/relationships/slide" Target="slide4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4.bin"/><Relationship Id="rId10" Type="http://schemas.openxmlformats.org/officeDocument/2006/relationships/image" Target="../media/image13.png"/><Relationship Id="rId4" Type="http://schemas.openxmlformats.org/officeDocument/2006/relationships/image" Target="../media/image10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" Target="slide5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Aritmetická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posloupnost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III-2-09-16_Aritmetická-posloupnost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srpen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87412" y="332656"/>
            <a:ext cx="8377808" cy="13374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latin typeface="Arial Black" pitchFamily="34" charset="0"/>
              </a:rPr>
              <a:t>ARITMETICKÁ POSLOUPNOST</a:t>
            </a:r>
            <a:endParaRPr lang="cs-CZ" sz="24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2340000"/>
                <a:ext cx="8388464" cy="3911428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Posloupnost      se nazývá aritmetická právě tehdy, když existuje takové reálné číslo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d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že pro každé celé kladné číslo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</a:t>
                </a: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𝒅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,</a:t>
                </a:r>
              </a:p>
              <a:p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eboli</a:t>
                </a: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𝒅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.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Číslo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d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se nazývá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diference aritmetické posloupnosti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340000"/>
                <a:ext cx="8388464" cy="3911428"/>
              </a:xfrm>
              <a:prstGeom prst="rect">
                <a:avLst/>
              </a:prstGeom>
              <a:blipFill rotWithShape="1">
                <a:blip r:embed="rId3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9835150"/>
              </p:ext>
            </p:extLst>
          </p:nvPr>
        </p:nvGraphicFramePr>
        <p:xfrm>
          <a:off x="2088000" y="2772000"/>
          <a:ext cx="855663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0" name="Rovnice" r:id="rId4" imgW="419040" imgH="253800" progId="Equation.3">
                  <p:embed/>
                </p:oleObj>
              </mc:Choice>
              <mc:Fallback>
                <p:oleObj name="Rovnice" r:id="rId4" imgW="419040" imgH="253800" progId="Equation.3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88000" y="2772000"/>
                        <a:ext cx="855663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9999" y="936000"/>
                <a:ext cx="8388464" cy="206476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V aritmetické posloupnosti        s diferencí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d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platí pro každé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𝒁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: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𝒏</m:t>
                          </m:r>
                        </m:sub>
                      </m:sSub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+(</m:t>
                      </m:r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𝒏</m:t>
                      </m:r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𝟏</m:t>
                      </m:r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)</m:t>
                      </m:r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𝒅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936000"/>
                <a:ext cx="8388464" cy="2064769"/>
              </a:xfrm>
              <a:prstGeom prst="rect">
                <a:avLst/>
              </a:prstGeom>
              <a:blipFill rotWithShape="1">
                <a:blip r:embed="rId4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359999" y="348625"/>
            <a:ext cx="8388464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Vzorec pro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člen aritmetické posloupnosti.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484097"/>
              </p:ext>
            </p:extLst>
          </p:nvPr>
        </p:nvGraphicFramePr>
        <p:xfrm>
          <a:off x="4032000" y="1350000"/>
          <a:ext cx="855662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2" name="Rovnice" r:id="rId5" imgW="418918" imgH="253890" progId="Equation.3">
                  <p:embed/>
                </p:oleObj>
              </mc:Choice>
              <mc:Fallback>
                <p:oleObj name="Rovnice" r:id="rId5" imgW="418918" imgH="25389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32000" y="1350000"/>
                        <a:ext cx="855662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65292" y="3285664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 aritmetické posloupnosti             jsou dány členy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13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=49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Určete diferenci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d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5292" y="3285664"/>
                <a:ext cx="7543600" cy="646331"/>
              </a:xfrm>
              <a:prstGeom prst="rect">
                <a:avLst/>
              </a:prstGeom>
              <a:blipFill rotWithShape="1">
                <a:blip r:embed="rId7"/>
                <a:stretch>
                  <a:fillRect l="-728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88601" y="334722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133122"/>
              </p:ext>
            </p:extLst>
          </p:nvPr>
        </p:nvGraphicFramePr>
        <p:xfrm>
          <a:off x="3698569" y="3276000"/>
          <a:ext cx="657408" cy="3976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3" name="Rovnice" r:id="rId8" imgW="418918" imgH="253890" progId="Equation.3">
                  <p:embed/>
                </p:oleObj>
              </mc:Choice>
              <mc:Fallback>
                <p:oleObj name="Rovnice" r:id="rId8" imgW="418918" imgH="25389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98569" y="3276000"/>
                        <a:ext cx="657408" cy="39761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0000" y="4068000"/>
                <a:ext cx="8388463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13−1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	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49=1+12</m:t>
                    </m:r>
                    <m:r>
                      <a:rPr lang="cs-CZ" sz="2000" b="0" i="1" smtClean="0">
                        <a:latin typeface="Cambria Math"/>
                      </a:rPr>
                      <m:t>𝑑</m:t>
                    </m:r>
                  </m:oMath>
                </a14:m>
                <a:endParaRPr lang="cs-CZ" sz="2000" b="0" dirty="0" smtClean="0"/>
              </a:p>
              <a:p>
                <a:pPr algn="just"/>
                <a:r>
                  <a:rPr lang="cs-CZ" sz="2000" b="0" dirty="0" smtClean="0"/>
                  <a:t>		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48=12</m:t>
                    </m:r>
                    <m:r>
                      <a:rPr lang="cs-CZ" sz="2000" b="0" i="1" smtClean="0">
                        <a:latin typeface="Cambria Math"/>
                      </a:rPr>
                      <m:t>𝑑</m:t>
                    </m:r>
                  </m:oMath>
                </a14:m>
                <a:endParaRPr lang="cs-CZ" sz="2000" b="0" i="1" dirty="0" smtClean="0">
                  <a:latin typeface="Cambria Math"/>
                </a:endParaRPr>
              </a:p>
              <a:p>
                <a:pPr algn="just"/>
                <a:r>
                  <a:rPr lang="cs-CZ" sz="2000" b="0" dirty="0" smtClean="0"/>
                  <a:t>		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𝑑</m:t>
                    </m:r>
                    <m:r>
                      <a:rPr lang="cs-CZ" sz="2000" b="0" i="1" smtClean="0">
                        <a:latin typeface="Cambria Math"/>
                      </a:rPr>
                      <m:t>=4</m:t>
                    </m:r>
                  </m:oMath>
                </a14:m>
                <a:endParaRPr lang="cs-CZ" sz="2000" b="0" dirty="0" smtClean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68000"/>
                <a:ext cx="8388463" cy="138499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5616000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V dané posloupnosti je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=4</m:t>
                    </m:r>
                  </m:oMath>
                </a14:m>
                <a:r>
                  <a:rPr lang="cs-CZ" b="0" dirty="0" smtClean="0"/>
                  <a:t>.</a:t>
                </a:r>
                <a:endParaRPr lang="cs-CZ" sz="2000" b="0" dirty="0" smtClean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616000"/>
                <a:ext cx="8388463" cy="400110"/>
              </a:xfrm>
              <a:prstGeom prst="rect">
                <a:avLst/>
              </a:prstGeom>
              <a:blipFill rotWithShape="1">
                <a:blip r:embed="rId10"/>
                <a:stretch>
                  <a:fillRect l="-727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68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/>
      <p:bldP spid="13" grpId="0" animBg="1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9999" y="936000"/>
                <a:ext cx="8388464" cy="206476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Nechť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r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jsou libovolná celá kladná čísla,        aritmetická posloupnost s diferencí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d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 Pak je</a:t>
                </a:r>
              </a:p>
              <a:p>
                <a:pPr algn="ctr"/>
                <a:r>
                  <a:rPr lang="cs-CZ" sz="2400" b="1" dirty="0" smtClean="0"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𝒓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+(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𝒔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𝒓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𝒅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.</a:t>
                </a:r>
              </a:p>
              <a:p>
                <a:pPr algn="just"/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936000"/>
                <a:ext cx="8388464" cy="2064769"/>
              </a:xfrm>
              <a:prstGeom prst="rect">
                <a:avLst/>
              </a:prstGeom>
              <a:blipFill rotWithShape="1">
                <a:blip r:embed="rId4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359999" y="348625"/>
            <a:ext cx="8388464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Vztah mezi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-tým a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-tým členem aritmetické posloupnosti.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7633391"/>
              </p:ext>
            </p:extLst>
          </p:nvPr>
        </p:nvGraphicFramePr>
        <p:xfrm>
          <a:off x="6300000" y="1350000"/>
          <a:ext cx="855662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3" name="Rovnice" r:id="rId5" imgW="418918" imgH="253890" progId="Equation.3">
                  <p:embed/>
                </p:oleObj>
              </mc:Choice>
              <mc:Fallback>
                <p:oleObj name="Rovnice" r:id="rId5" imgW="418918" imgH="25389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00000" y="1350000"/>
                        <a:ext cx="855662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51081" y="3424164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 aritmetické posloupnosti             je dán člen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20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=−3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50</m:t>
                        </m:r>
                      </m:sub>
                    </m:sSub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1081" y="3424164"/>
                <a:ext cx="7543600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646" t="-8333" r="-969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88601" y="334722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6552210"/>
              </p:ext>
            </p:extLst>
          </p:nvPr>
        </p:nvGraphicFramePr>
        <p:xfrm>
          <a:off x="3684358" y="3414500"/>
          <a:ext cx="657408" cy="3976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4" name="Rovnice" r:id="rId8" imgW="418918" imgH="253890" progId="Equation.3">
                  <p:embed/>
                </p:oleObj>
              </mc:Choice>
              <mc:Fallback>
                <p:oleObj name="Rovnice" r:id="rId8" imgW="418918" imgH="25389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84358" y="3414500"/>
                        <a:ext cx="657408" cy="39761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4032000"/>
                <a:ext cx="8388463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50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20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50−20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(−3)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50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=10 −90</m:t>
                    </m:r>
                  </m:oMath>
                </a14:m>
                <a:endParaRPr lang="cs-CZ" sz="2000" b="0" dirty="0" smtClean="0"/>
              </a:p>
              <a:p>
                <a:pPr algn="just"/>
                <a:r>
                  <a:rPr lang="cs-CZ" sz="2000" b="0" dirty="0" smtClean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</a:rPr>
                          <m:t>50</m:t>
                        </m:r>
                      </m:sub>
                    </m:sSub>
                    <m:r>
                      <a:rPr lang="cs-CZ" sz="2000" i="1">
                        <a:latin typeface="Cambria Math"/>
                      </a:rPr>
                      <m:t>=−</m:t>
                    </m:r>
                    <m:r>
                      <a:rPr lang="cs-CZ" sz="2000" b="0" i="1" smtClean="0">
                        <a:latin typeface="Cambria Math"/>
                      </a:rPr>
                      <m:t>80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32000"/>
                <a:ext cx="8388463" cy="107721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000" y="5472000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V dané posloupnosti je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50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=−80</m:t>
                    </m:r>
                  </m:oMath>
                </a14:m>
                <a:r>
                  <a:rPr lang="cs-CZ" b="0" dirty="0" smtClean="0"/>
                  <a:t>.</a:t>
                </a:r>
                <a:endParaRPr lang="cs-CZ" sz="2000" b="0" dirty="0" smtClean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472000"/>
                <a:ext cx="8388463" cy="400110"/>
              </a:xfrm>
              <a:prstGeom prst="rect">
                <a:avLst/>
              </a:prstGeom>
              <a:blipFill rotWithShape="1">
                <a:blip r:embed="rId10"/>
                <a:stretch>
                  <a:fillRect l="-727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55212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/>
      <p:bldP spid="8" grpId="0" animBg="1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9999" y="864000"/>
                <a:ext cx="8388464" cy="270019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Nechť           je aritmetická posloupnost,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libovolné celé kladné číslo. Pro součet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prvních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členů této posloupnosti, tj. pro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 … +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platí: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                                   </m:t>
                          </m:r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𝒔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𝒏</m:t>
                          </m:r>
                        </m:sub>
                      </m:sSub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𝒏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(</m:t>
                      </m:r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</m:sub>
                      </m:sSub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𝒏</m:t>
                          </m:r>
                        </m:sub>
                      </m:sSub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)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864000"/>
                <a:ext cx="8388464" cy="2700199"/>
              </a:xfrm>
              <a:prstGeom prst="rect">
                <a:avLst/>
              </a:prstGeom>
              <a:blipFill rotWithShape="1">
                <a:blip r:embed="rId4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359999" y="288000"/>
            <a:ext cx="8388464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Vzorec pro součet prvních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členů aritmetické posloupnosti.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2476217"/>
              </p:ext>
            </p:extLst>
          </p:nvPr>
        </p:nvGraphicFramePr>
        <p:xfrm>
          <a:off x="1620000" y="1278000"/>
          <a:ext cx="855662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9" name="Rovnice" r:id="rId5" imgW="418918" imgH="253890" progId="Equation.3">
                  <p:embed/>
                </p:oleObj>
              </mc:Choice>
              <mc:Fallback>
                <p:oleObj name="Rovnice" r:id="rId5" imgW="418918" imgH="25389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20000" y="1278000"/>
                        <a:ext cx="855662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84260" y="3852000"/>
            <a:ext cx="754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Sečtěte všechna celá kladná dvojciferná čísla.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0000" y="378000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4328213"/>
                <a:ext cx="83884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Určíme: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90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=99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328213"/>
                <a:ext cx="8388463" cy="461665"/>
              </a:xfrm>
              <a:prstGeom prst="rect">
                <a:avLst/>
              </a:prstGeom>
              <a:blipFill rotWithShape="1">
                <a:blip r:embed="rId7"/>
                <a:stretch>
                  <a:fillRect b="-157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60000" y="5834411"/>
            <a:ext cx="83884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Součet všech celých kladných dvojciferných čísel je 4905</a:t>
            </a:r>
            <a:r>
              <a:rPr lang="cs-CZ" b="0" dirty="0" smtClean="0"/>
              <a:t>.</a:t>
            </a:r>
            <a:endParaRPr lang="cs-CZ" sz="2000" b="0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895220"/>
                <a:ext cx="8388463" cy="8353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90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90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90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	</a:t>
                </a:r>
                <a:r>
                  <a:rPr lang="cs-CZ" sz="2000" dirty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90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45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10</m:t>
                        </m:r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99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=45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∙109=4905</m:t>
                    </m:r>
                  </m:oMath>
                </a14:m>
                <a:endParaRPr lang="cs-CZ" sz="2000" b="0" dirty="0" smtClean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895220"/>
                <a:ext cx="8388463" cy="83535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671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/>
      <p:bldP spid="8" grpId="0" animBg="1"/>
      <p:bldP spid="10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Aritmetické posloupnosti.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všechny vztahy aritmetické posloupnosti, řeší jednoduché příklady.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Oldřich Odvárko, CSc. a kol.: Matematika pro SOŠ a studijní obory SOU, 6. část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vydání 1987, SPN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2046</TotalTime>
  <Words>377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171</cp:revision>
  <dcterms:created xsi:type="dcterms:W3CDTF">2013-01-11T17:11:37Z</dcterms:created>
  <dcterms:modified xsi:type="dcterms:W3CDTF">2014-09-23T11:35:52Z</dcterms:modified>
</cp:coreProperties>
</file>