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7" r:id="rId4"/>
    <p:sldId id="286" r:id="rId5"/>
    <p:sldId id="289" r:id="rId6"/>
    <p:sldId id="290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F2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059832" y="3429000"/>
            <a:ext cx="568863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Aritmeti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cká  posloupnost</a:t>
            </a:r>
          </a:p>
          <a:p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        Příklady 1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III-2-09-17_Aritmeticka-posloupnost-Priklady-1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srpen 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22920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360000" y="404664"/>
            <a:ext cx="8377808" cy="133747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 anchorCtr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800" b="1" dirty="0" smtClean="0">
                <a:latin typeface="Arial Black" pitchFamily="34" charset="0"/>
              </a:rPr>
              <a:t>ARITMETICKÁ POSLOUPNOST</a:t>
            </a:r>
          </a:p>
          <a:p>
            <a:pPr algn="ctr"/>
            <a:r>
              <a:rPr lang="cs-CZ" sz="3200" b="1" dirty="0" smtClean="0">
                <a:latin typeface="Arial Black" pitchFamily="34" charset="0"/>
              </a:rPr>
              <a:t>Příklady 1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70453" y="2406211"/>
            <a:ext cx="7685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Napište prvních pět členů aritmetické posloupnosti, jestliže: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59999" y="2329267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419873" y="3321002"/>
            <a:ext cx="648072" cy="576064"/>
          </a:xfrm>
          <a:prstGeom prst="round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60000" y="3288427"/>
                <a:ext cx="2476733" cy="64121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 anchor="ctr" anchorCtr="0">
                <a:noAutofit/>
              </a:bodyPr>
              <a:lstStyle/>
              <a:p>
                <a:pPr algn="just"/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=6;</m:t>
                    </m:r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𝑑</m:t>
                    </m:r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=4</m:t>
                    </m:r>
                  </m:oMath>
                </a14:m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endParaRPr lang="cs-CZ" sz="2400" b="0" dirty="0" smtClean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288427"/>
                <a:ext cx="2476733" cy="64121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TextovéPole 23"/>
          <p:cNvSpPr txBox="1"/>
          <p:nvPr/>
        </p:nvSpPr>
        <p:spPr>
          <a:xfrm>
            <a:off x="4897166" y="3424368"/>
            <a:ext cx="38261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6; 10; 14; 18; 22; …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3419871" y="4416317"/>
            <a:ext cx="648072" cy="576064"/>
          </a:xfrm>
          <a:prstGeom prst="round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59998" y="4383742"/>
                <a:ext cx="2476733" cy="64121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 anchor="ctr" anchorCtr="0">
                <a:no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400" i="1"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cs-CZ" sz="2400" i="1"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  <m:r>
                        <a:rPr lang="cs-CZ" sz="2400" i="1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2400" b="0" i="1" smtClean="0">
                          <a:latin typeface="Cambria Math"/>
                          <a:cs typeface="Times New Roman" pitchFamily="18" charset="0"/>
                        </a:rPr>
                        <m:t>10</m:t>
                      </m:r>
                      <m:r>
                        <a:rPr lang="cs-CZ" sz="2400" i="1">
                          <a:latin typeface="Cambria Math"/>
                          <a:cs typeface="Times New Roman" pitchFamily="18" charset="0"/>
                        </a:rPr>
                        <m:t>;</m:t>
                      </m:r>
                      <m:r>
                        <a:rPr lang="cs-CZ" sz="2400" i="1">
                          <a:latin typeface="Cambria Math"/>
                          <a:cs typeface="Times New Roman" pitchFamily="18" charset="0"/>
                        </a:rPr>
                        <m:t>𝑑</m:t>
                      </m:r>
                      <m:r>
                        <a:rPr lang="cs-CZ" sz="2400" i="1">
                          <a:latin typeface="Cambria Math"/>
                          <a:cs typeface="Times New Roman" pitchFamily="18" charset="0"/>
                        </a:rPr>
                        <m:t>=−7 </m:t>
                      </m:r>
                    </m:oMath>
                  </m:oMathPara>
                </a14:m>
                <a:endParaRPr lang="cs-CZ" sz="2400" b="0" dirty="0" smtClean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8" y="4383742"/>
                <a:ext cx="2476733" cy="64121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TextovéPole 27"/>
          <p:cNvSpPr txBox="1"/>
          <p:nvPr/>
        </p:nvSpPr>
        <p:spPr>
          <a:xfrm>
            <a:off x="4897164" y="4519683"/>
            <a:ext cx="38261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10; 3; -4; -11; -18; …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419870" y="5517231"/>
            <a:ext cx="648072" cy="576064"/>
          </a:xfrm>
          <a:prstGeom prst="round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59997" y="5484656"/>
                <a:ext cx="2476733" cy="64121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 anchor="ctr" anchorCtr="0">
                <a:no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400" i="1"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cs-CZ" sz="2400" i="1"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  <m:r>
                        <a:rPr lang="cs-CZ" sz="2400" i="1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2400" b="0" i="1" smtClean="0">
                          <a:latin typeface="Cambria Math"/>
                          <a:cs typeface="Times New Roman" pitchFamily="18" charset="0"/>
                        </a:rPr>
                        <m:t>−5</m:t>
                      </m:r>
                      <m:r>
                        <a:rPr lang="cs-CZ" sz="2400" i="1">
                          <a:latin typeface="Cambria Math"/>
                          <a:cs typeface="Times New Roman" pitchFamily="18" charset="0"/>
                        </a:rPr>
                        <m:t>;</m:t>
                      </m:r>
                      <m:r>
                        <a:rPr lang="cs-CZ" sz="2400" i="1">
                          <a:latin typeface="Cambria Math"/>
                          <a:cs typeface="Times New Roman" pitchFamily="18" charset="0"/>
                        </a:rPr>
                        <m:t>𝑑</m:t>
                      </m:r>
                      <m:r>
                        <a:rPr lang="cs-CZ" sz="2400" i="1">
                          <a:latin typeface="Cambria Math"/>
                          <a:cs typeface="Times New Roman" pitchFamily="18" charset="0"/>
                        </a:rPr>
                        <m:t>=0,5 </m:t>
                      </m:r>
                    </m:oMath>
                  </m:oMathPara>
                </a14:m>
                <a:endParaRPr lang="cs-CZ" sz="2400" b="0" dirty="0" smtClean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7" y="5484656"/>
                <a:ext cx="2476733" cy="64121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TextovéPole 18"/>
          <p:cNvSpPr txBox="1"/>
          <p:nvPr/>
        </p:nvSpPr>
        <p:spPr>
          <a:xfrm>
            <a:off x="4897163" y="5620597"/>
            <a:ext cx="38261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-5; -4,5; -4; -3,5; -3; …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7209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24" grpId="0"/>
      <p:bldP spid="28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Šipka doleva 37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076639" y="476672"/>
            <a:ext cx="7685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Napište prvních pět členů aritmetické posloupnosti: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60000" y="399728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360000" y="1144081"/>
                <a:ext cx="2520000" cy="48593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 anchor="ctr" anchorCtr="0">
                <a:noAutofit/>
              </a:bodyPr>
              <a:lstStyle/>
              <a:p>
                <a:pPr algn="just"/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15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=36;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𝑑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=7</m:t>
                    </m:r>
                  </m:oMath>
                </a14:m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endParaRPr lang="cs-CZ" sz="2400" b="0" dirty="0" smtClean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144081"/>
                <a:ext cx="2520000" cy="48593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360000" y="1632008"/>
                <a:ext cx="8388463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000" dirty="0" smtClean="0">
                    <a:cs typeface="Times New Roman" pitchFamily="18" charset="0"/>
                  </a:rPr>
                  <a:t>	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15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d>
                      <m:d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15−1</m:t>
                        </m:r>
                      </m:e>
                    </m:d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7</m:t>
                    </m:r>
                  </m:oMath>
                </a14:m>
                <a:endParaRPr lang="cs-CZ" sz="2000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000" b="0" dirty="0" smtClean="0"/>
                  <a:t>		 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36=</m:t>
                    </m:r>
                    <m:sSub>
                      <m:sSub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+14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∙7</m:t>
                    </m:r>
                  </m:oMath>
                </a14:m>
                <a:endParaRPr lang="cs-CZ" sz="2000" b="0" dirty="0" smtClean="0"/>
              </a:p>
              <a:p>
                <a:pPr algn="just"/>
                <a:r>
                  <a:rPr lang="cs-CZ" sz="2000" b="0" dirty="0" smtClean="0"/>
                  <a:t>		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=−62</m:t>
                    </m:r>
                  </m:oMath>
                </a14:m>
                <a:endParaRPr lang="cs-CZ" sz="2000" b="0" i="1" dirty="0" smtClean="0">
                  <a:latin typeface="Cambria Math"/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632008"/>
                <a:ext cx="8388463" cy="101566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2" name="TextovéPole 41"/>
          <p:cNvSpPr txBox="1"/>
          <p:nvPr/>
        </p:nvSpPr>
        <p:spPr>
          <a:xfrm>
            <a:off x="4896000" y="2772000"/>
            <a:ext cx="38261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-62; -55; -48; -41; -34; …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360000" y="3384000"/>
                <a:ext cx="2520000" cy="48593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Ins="90000" rtlCol="0" anchor="ctr" anchorCtr="0">
                <a:no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  <a:cs typeface="Times New Roman" pitchFamily="18" charset="0"/>
                            </a:rPr>
                            <m:t>11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  <a:cs typeface="Times New Roman" pitchFamily="18" charset="0"/>
                        </a:rPr>
                        <m:t>=42;</m:t>
                      </m:r>
                      <m:sSub>
                        <m:sSubPr>
                          <m:ctrlPr>
                            <a:rPr lang="cs-CZ" sz="2000" i="1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000" i="1"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cs-CZ" sz="2000" i="1"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  <m:r>
                            <a:rPr lang="cs-CZ" sz="2000" b="0" i="1" smtClean="0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  <m:r>
                        <a:rPr lang="cs-CZ" sz="2000" i="1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2000" b="0" i="1" smtClean="0">
                          <a:latin typeface="Cambria Math"/>
                          <a:cs typeface="Times New Roman" pitchFamily="18" charset="0"/>
                        </a:rPr>
                        <m:t>39</m:t>
                      </m:r>
                    </m:oMath>
                  </m:oMathPara>
                </a14:m>
                <a:endParaRPr lang="cs-CZ" sz="2400" b="0" dirty="0" smtClean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384000"/>
                <a:ext cx="2520000" cy="48593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360000" y="4428000"/>
                <a:ext cx="8388463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000" dirty="0" smtClean="0">
                    <a:cs typeface="Times New Roman" pitchFamily="18" charset="0"/>
                  </a:rPr>
                  <a:t>	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d>
                      <m:d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11−1</m:t>
                        </m:r>
                      </m:e>
                    </m:d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−3</m:t>
                    </m:r>
                  </m:oMath>
                </a14:m>
                <a:endParaRPr lang="cs-CZ" sz="2000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000" b="0" dirty="0" smtClean="0"/>
                  <a:t>		 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42=</m:t>
                    </m:r>
                    <m:sSub>
                      <m:sSub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+10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∙(−3</m:t>
                    </m:r>
                  </m:oMath>
                </a14:m>
                <a:r>
                  <a:rPr lang="cs-CZ" sz="2000" b="0" dirty="0" smtClean="0"/>
                  <a:t>)</a:t>
                </a:r>
              </a:p>
              <a:p>
                <a:pPr algn="just"/>
                <a:r>
                  <a:rPr lang="cs-CZ" sz="2000" b="0" dirty="0" smtClean="0"/>
                  <a:t>		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=72</m:t>
                    </m:r>
                  </m:oMath>
                </a14:m>
                <a:endParaRPr lang="cs-CZ" sz="2000" b="0" i="1" dirty="0" smtClean="0">
                  <a:latin typeface="Cambria Math"/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428000"/>
                <a:ext cx="8388463" cy="1015663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5" name="TextovéPole 44"/>
          <p:cNvSpPr txBox="1"/>
          <p:nvPr/>
        </p:nvSpPr>
        <p:spPr>
          <a:xfrm>
            <a:off x="4896000" y="5616000"/>
            <a:ext cx="38261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72; 69; 66; 63; 60; …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359999" y="3924000"/>
                <a:ext cx="838800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>
                    <a:cs typeface="Times New Roman" pitchFamily="18" charset="0"/>
                  </a:rPr>
                  <a:t> 		</a:t>
                </a:r>
                <a:r>
                  <a:rPr lang="cs-CZ" sz="2400" dirty="0" smtClean="0">
                    <a:cs typeface="Times New Roman" pitchFamily="18" charset="0"/>
                  </a:rPr>
                  <a:t>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𝑑</m:t>
                        </m:r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=</m:t>
                        </m:r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12</m:t>
                        </m:r>
                      </m:sub>
                    </m:sSub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−</m:t>
                    </m:r>
                    <m:sSub>
                      <m:sSub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11</m:t>
                        </m:r>
                      </m:sub>
                    </m:sSub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=39−42=−3</m:t>
                    </m:r>
                  </m:oMath>
                </a14:m>
                <a:endParaRPr lang="cs-CZ" sz="20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9" y="3924000"/>
                <a:ext cx="8388000" cy="46166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79915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42" grpId="0"/>
      <p:bldP spid="44" grpId="0"/>
      <p:bldP spid="45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Šipka doleva 37">
            <a:hlinkClick r:id="rId2" action="ppaction://hlinksldjump"/>
          </p:cNvPr>
          <p:cNvSpPr/>
          <p:nvPr/>
        </p:nvSpPr>
        <p:spPr>
          <a:xfrm>
            <a:off x="457494" y="631080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076639" y="391491"/>
            <a:ext cx="7685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Vyjádřete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člen aritmetické posloupnosti, je-li dáno: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60000" y="314547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360000" y="1044000"/>
                <a:ext cx="2520000" cy="48593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 anchor="ctr" anchorCtr="0">
                <a:no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  <a:cs typeface="Times New Roman" pitchFamily="18" charset="0"/>
                        </a:rPr>
                        <m:t>=10;</m:t>
                      </m:r>
                      <m:r>
                        <a:rPr lang="cs-CZ" sz="2000" b="0" i="1" smtClean="0">
                          <a:latin typeface="Cambria Math"/>
                          <a:cs typeface="Times New Roman" pitchFamily="18" charset="0"/>
                        </a:rPr>
                        <m:t>𝑑</m:t>
                      </m:r>
                      <m:r>
                        <a:rPr lang="cs-CZ" sz="2000" b="0" i="1" smtClean="0">
                          <a:latin typeface="Cambria Math"/>
                          <a:cs typeface="Times New Roman" pitchFamily="18" charset="0"/>
                        </a:rPr>
                        <m:t>=5</m:t>
                      </m:r>
                    </m:oMath>
                  </m:oMathPara>
                </a14:m>
                <a:endParaRPr lang="cs-CZ" sz="2400" b="0" dirty="0" smtClean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044000"/>
                <a:ext cx="2520000" cy="48593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1620000" y="1044000"/>
                <a:ext cx="8388463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>
                    <a:cs typeface="Times New Roman" pitchFamily="18" charset="0"/>
                  </a:rPr>
                  <a:t>	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d>
                      <m:d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−1</m:t>
                        </m:r>
                      </m:e>
                    </m:d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5</m:t>
                    </m:r>
                  </m:oMath>
                </a14:m>
                <a:endParaRPr lang="cs-CZ" sz="2000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000" b="0" dirty="0" smtClean="0"/>
                  <a:t>	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sub>
                    </m:sSub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10</m:t>
                    </m:r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5</m:t>
                    </m:r>
                    <m:d>
                      <m:d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−1</m:t>
                        </m:r>
                      </m:e>
                    </m:d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=5</m:t>
                    </m:r>
                    <m:d>
                      <m:d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2+</m:t>
                        </m:r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−1</m:t>
                        </m:r>
                      </m:e>
                    </m:d>
                  </m:oMath>
                </a14:m>
                <a:endParaRPr lang="cs-CZ" sz="2000" b="0" dirty="0" smtClean="0"/>
              </a:p>
              <a:p>
                <a:r>
                  <a:rPr lang="cs-CZ" sz="2000" dirty="0"/>
                  <a:t>		</a:t>
                </a:r>
                <a:r>
                  <a:rPr lang="cs-CZ" sz="2000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b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sub>
                    </m:sSub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𝟓</m:t>
                    </m:r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(</m:t>
                    </m:r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𝒏</m:t>
                    </m:r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𝟏</m:t>
                    </m:r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endParaRPr lang="cs-CZ" sz="2000" b="1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0000" y="1044000"/>
                <a:ext cx="8388463" cy="1015663"/>
              </a:xfrm>
              <a:prstGeom prst="rect">
                <a:avLst/>
              </a:prstGeom>
              <a:blipFill rotWithShape="1">
                <a:blip r:embed="rId4"/>
                <a:stretch>
                  <a:fillRect b="-47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60000" y="2268000"/>
                <a:ext cx="2520000" cy="48593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rtlCol="0" anchor="ctr" anchorCtr="0">
                <a:no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  <a:cs typeface="Times New Roman" pitchFamily="18" charset="0"/>
                        </a:rPr>
                        <m:t>=−2;</m:t>
                      </m:r>
                      <m:r>
                        <a:rPr lang="cs-CZ" sz="2000" b="0" i="1" smtClean="0">
                          <a:latin typeface="Cambria Math"/>
                          <a:cs typeface="Times New Roman" pitchFamily="18" charset="0"/>
                        </a:rPr>
                        <m:t>𝑑</m:t>
                      </m:r>
                      <m:r>
                        <a:rPr lang="cs-CZ" sz="2000" b="0" i="1" smtClean="0">
                          <a:latin typeface="Cambria Math"/>
                          <a:cs typeface="Times New Roman" pitchFamily="18" charset="0"/>
                        </a:rPr>
                        <m:t>=−2</m:t>
                      </m:r>
                    </m:oMath>
                  </m:oMathPara>
                </a14:m>
                <a:endParaRPr lang="cs-CZ" sz="2400" b="0" dirty="0" smtClean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268000"/>
                <a:ext cx="2520000" cy="48593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620000" y="2268000"/>
                <a:ext cx="8388463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>
                    <a:cs typeface="Times New Roman" pitchFamily="18" charset="0"/>
                  </a:rPr>
                  <a:t>	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d>
                      <m:d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−1</m:t>
                        </m:r>
                      </m:e>
                    </m:d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(−2</m:t>
                    </m:r>
                  </m:oMath>
                </a14:m>
                <a:r>
                  <a:rPr lang="cs-CZ" sz="2000" b="0" dirty="0" smtClean="0">
                    <a:latin typeface="Times New Roman" pitchFamily="18" charset="0"/>
                    <a:cs typeface="Times New Roman" pitchFamily="18" charset="0"/>
                  </a:rPr>
                  <a:t>)</a:t>
                </a:r>
              </a:p>
              <a:p>
                <a:r>
                  <a:rPr lang="cs-CZ" sz="2000" b="0" dirty="0" smtClean="0"/>
                  <a:t>	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sub>
                    </m:sSub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−2</m:t>
                    </m:r>
                    <m:r>
                      <a:rPr lang="cs-CZ" sz="2000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2</m:t>
                    </m:r>
                    <m:d>
                      <m:d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−1</m:t>
                        </m:r>
                      </m:e>
                    </m:d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=−2−2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𝑛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+2</m:t>
                    </m:r>
                  </m:oMath>
                </a14:m>
                <a:endParaRPr lang="cs-CZ" sz="2000" b="0" dirty="0" smtClean="0"/>
              </a:p>
              <a:p>
                <a:r>
                  <a:rPr lang="cs-CZ" sz="2000" dirty="0"/>
                  <a:t>		</a:t>
                </a:r>
                <a:r>
                  <a:rPr lang="cs-CZ" sz="2000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b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sub>
                    </m:sSub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𝒏</m:t>
                    </m:r>
                  </m:oMath>
                </a14:m>
                <a:endParaRPr lang="cs-CZ" sz="2000" b="1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0000" y="2268000"/>
                <a:ext cx="8388463" cy="1015663"/>
              </a:xfrm>
              <a:prstGeom prst="rect">
                <a:avLst/>
              </a:prstGeom>
              <a:blipFill rotWithShape="1">
                <a:blip r:embed="rId6"/>
                <a:stretch>
                  <a:fillRect t="-359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60000" y="3492000"/>
                <a:ext cx="2520000" cy="48593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rtlCol="0" anchor="ctr" anchorCtr="0">
                <a:no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  <a:cs typeface="Times New Roman" pitchFamily="18" charset="0"/>
                            </a:rPr>
                            <m:t>30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  <a:cs typeface="Times New Roman" pitchFamily="18" charset="0"/>
                        </a:rPr>
                        <m:t>=20;</m:t>
                      </m:r>
                      <m:r>
                        <a:rPr lang="cs-CZ" sz="2000" b="0" i="1" smtClean="0">
                          <a:latin typeface="Cambria Math"/>
                          <a:cs typeface="Times New Roman" pitchFamily="18" charset="0"/>
                        </a:rPr>
                        <m:t>𝑑</m:t>
                      </m:r>
                      <m:r>
                        <a:rPr lang="cs-CZ" sz="2000" b="0" i="1" smtClean="0">
                          <a:latin typeface="Cambria Math"/>
                          <a:cs typeface="Times New Roman" pitchFamily="18" charset="0"/>
                        </a:rPr>
                        <m:t>=−6</m:t>
                      </m:r>
                    </m:oMath>
                  </m:oMathPara>
                </a14:m>
                <a:endParaRPr lang="cs-CZ" sz="2400" b="0" dirty="0" smtClean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492000"/>
                <a:ext cx="2520000" cy="48593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60000" y="3988935"/>
                <a:ext cx="8388463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>
                    <a:cs typeface="Times New Roman" pitchFamily="18" charset="0"/>
                  </a:rPr>
                  <a:t>	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30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d>
                      <m:d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30−1</m:t>
                        </m:r>
                      </m:e>
                    </m:d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(−6</m:t>
                    </m:r>
                  </m:oMath>
                </a14:m>
                <a:r>
                  <a:rPr lang="cs-CZ" sz="2000" b="0" dirty="0" smtClean="0">
                    <a:latin typeface="Times New Roman" pitchFamily="18" charset="0"/>
                    <a:cs typeface="Times New Roman" pitchFamily="18" charset="0"/>
                  </a:rPr>
                  <a:t>)</a:t>
                </a:r>
              </a:p>
              <a:p>
                <a:r>
                  <a:rPr lang="cs-CZ" sz="2000" b="0" dirty="0" smtClean="0"/>
                  <a:t>		  </a:t>
                </a:r>
                <a14:m>
                  <m:oMath xmlns:m="http://schemas.openxmlformats.org/officeDocument/2006/math">
                    <m:r>
                      <a:rPr lang="cs-CZ" sz="2000" i="1" smtClean="0">
                        <a:latin typeface="Cambria Math"/>
                        <a:cs typeface="Times New Roman" pitchFamily="18" charset="0"/>
                      </a:rPr>
                      <m:t>2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0</m:t>
                    </m:r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−6</m:t>
                    </m:r>
                    <m:r>
                      <a:rPr lang="cs-CZ" sz="20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29</m:t>
                    </m:r>
                  </m:oMath>
                </a14:m>
                <a:endParaRPr lang="cs-CZ" sz="2000" dirty="0" smtClean="0"/>
              </a:p>
              <a:p>
                <a:r>
                  <a:rPr lang="cs-CZ" sz="2000" dirty="0"/>
                  <a:t>		</a:t>
                </a:r>
                <a:r>
                  <a:rPr lang="cs-CZ" sz="2000" b="1" dirty="0"/>
                  <a:t> </a:t>
                </a:r>
                <a:r>
                  <a:rPr lang="cs-CZ" sz="2000" b="1" dirty="0" smtClean="0"/>
                  <a:t>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b="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194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988935"/>
                <a:ext cx="8388463" cy="1015663"/>
              </a:xfrm>
              <a:prstGeom prst="rect">
                <a:avLst/>
              </a:prstGeom>
              <a:blipFill rotWithShape="1">
                <a:blip r:embed="rId8"/>
                <a:stretch>
                  <a:fillRect t="-359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60000" y="5088086"/>
                <a:ext cx="8388463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>
                    <a:cs typeface="Times New Roman" pitchFamily="18" charset="0"/>
                  </a:rPr>
                  <a:t>		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d>
                      <m:d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−1</m:t>
                        </m:r>
                      </m:e>
                    </m:d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(−6</m:t>
                    </m:r>
                  </m:oMath>
                </a14:m>
                <a:r>
                  <a:rPr lang="cs-CZ" sz="2000" b="0" dirty="0" smtClean="0">
                    <a:latin typeface="Times New Roman" pitchFamily="18" charset="0"/>
                    <a:cs typeface="Times New Roman" pitchFamily="18" charset="0"/>
                  </a:rPr>
                  <a:t>)</a:t>
                </a:r>
              </a:p>
              <a:p>
                <a:r>
                  <a:rPr lang="cs-CZ" sz="2000" b="0" dirty="0" smtClean="0"/>
                  <a:t>		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sub>
                    </m:sSub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194</m:t>
                    </m:r>
                    <m:r>
                      <a:rPr lang="cs-CZ" sz="2000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6</m:t>
                    </m:r>
                    <m:d>
                      <m:d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−1</m:t>
                        </m:r>
                      </m:e>
                    </m:d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=194−6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𝑛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+6=−2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𝑛</m:t>
                    </m:r>
                  </m:oMath>
                </a14:m>
                <a:endParaRPr lang="cs-CZ" sz="2000" b="0" dirty="0" smtClean="0"/>
              </a:p>
              <a:p>
                <a:r>
                  <a:rPr lang="cs-CZ" sz="2000" dirty="0"/>
                  <a:t>		</a:t>
                </a:r>
                <a:r>
                  <a:rPr lang="cs-CZ" sz="2000" b="1" dirty="0"/>
                  <a:t> </a:t>
                </a:r>
                <a:r>
                  <a:rPr lang="cs-CZ" sz="2000" b="1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b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sub>
                    </m:sSub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𝟐𝟎𝟎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𝟔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𝒏</m:t>
                    </m:r>
                  </m:oMath>
                </a14:m>
                <a:endParaRPr lang="cs-CZ" sz="2000" b="1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088086"/>
                <a:ext cx="8388463" cy="1015663"/>
              </a:xfrm>
              <a:prstGeom prst="rect">
                <a:avLst/>
              </a:prstGeom>
              <a:blipFill rotWithShape="1">
                <a:blip r:embed="rId9"/>
                <a:stretch>
                  <a:fillRect t="-36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35804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13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Šipka doleva 37">
            <a:hlinkClick r:id="rId2" action="ppaction://hlinksldjump"/>
          </p:cNvPr>
          <p:cNvSpPr/>
          <p:nvPr/>
        </p:nvSpPr>
        <p:spPr>
          <a:xfrm>
            <a:off x="457494" y="631080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1076639" y="760823"/>
                <a:ext cx="768508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 aritmetické posloupnosti určete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𝑠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je-li dáno: 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6639" y="760823"/>
                <a:ext cx="7685085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714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ovéPole 21"/>
          <p:cNvSpPr txBox="1"/>
          <p:nvPr/>
        </p:nvSpPr>
        <p:spPr>
          <a:xfrm>
            <a:off x="360000" y="683879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5531710" y="1162773"/>
                <a:ext cx="3237922" cy="48593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 anchor="ctr" anchorCtr="0">
                <a:no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  <a:cs typeface="Times New Roman" pitchFamily="18" charset="0"/>
                            </a:rPr>
                            <m:t>50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  <a:cs typeface="Times New Roman" pitchFamily="18" charset="0"/>
                        </a:rPr>
                        <m:t>=6;</m:t>
                      </m:r>
                      <m:r>
                        <a:rPr lang="cs-CZ" sz="2000" b="0" i="1" smtClean="0">
                          <a:latin typeface="Cambria Math"/>
                          <a:cs typeface="Times New Roman" pitchFamily="18" charset="0"/>
                        </a:rPr>
                        <m:t>𝑑</m:t>
                      </m:r>
                      <m:r>
                        <a:rPr lang="cs-CZ" sz="2000" b="0" i="1" smtClean="0">
                          <a:latin typeface="Cambria Math"/>
                          <a:cs typeface="Times New Roman" pitchFamily="18" charset="0"/>
                        </a:rPr>
                        <m:t>=0,04</m:t>
                      </m:r>
                      <m:r>
                        <a:rPr lang="cs-CZ" sz="2000" b="0" i="0" smtClean="0">
                          <a:latin typeface="Cambria Math"/>
                          <a:cs typeface="Times New Roman" pitchFamily="18" charset="0"/>
                        </a:rPr>
                        <m:t>;</m:t>
                      </m:r>
                      <m:r>
                        <m:rPr>
                          <m:sty m:val="p"/>
                        </m:rPr>
                        <a:rPr lang="cs-CZ" sz="2000" b="0" i="0" smtClean="0">
                          <a:latin typeface="Cambria Math"/>
                          <a:cs typeface="Times New Roman" pitchFamily="18" charset="0"/>
                        </a:rPr>
                        <m:t>n</m:t>
                      </m:r>
                      <m:r>
                        <a:rPr lang="cs-CZ" sz="2000" b="0" i="0" smtClean="0">
                          <a:latin typeface="Cambria Math"/>
                          <a:cs typeface="Times New Roman" pitchFamily="18" charset="0"/>
                        </a:rPr>
                        <m:t>=100</m:t>
                      </m:r>
                    </m:oMath>
                  </m:oMathPara>
                </a14:m>
                <a:endParaRPr lang="cs-CZ" sz="2400" b="0" dirty="0" smtClean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1710" y="1162773"/>
                <a:ext cx="3237922" cy="48593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360000" y="1916088"/>
                <a:ext cx="8388463" cy="132343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>
                    <a:cs typeface="Times New Roman" pitchFamily="18" charset="0"/>
                  </a:rPr>
                  <a:t>	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50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d>
                      <m:d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50−1</m:t>
                        </m:r>
                      </m:e>
                    </m:d>
                    <m:r>
                      <a:rPr lang="cs-CZ" sz="20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0,04</m:t>
                    </m:r>
                  </m:oMath>
                </a14:m>
                <a:endParaRPr lang="cs-CZ" sz="2000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000" b="0" dirty="0" smtClean="0"/>
                  <a:t>		    </a:t>
                </a:r>
                <a14:m>
                  <m:oMath xmlns:m="http://schemas.openxmlformats.org/officeDocument/2006/math">
                    <m:r>
                      <a:rPr lang="cs-CZ" sz="2000" b="0" i="0" smtClean="0">
                        <a:latin typeface="Cambria Math"/>
                        <a:cs typeface="Times New Roman" pitchFamily="18" charset="0"/>
                      </a:rPr>
                      <m:t>6</m:t>
                    </m:r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49</m:t>
                    </m:r>
                    <m:r>
                      <a:rPr lang="cs-CZ" sz="20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∙0,04</m:t>
                    </m:r>
                  </m:oMath>
                </a14:m>
                <a:endParaRPr lang="cs-CZ" sz="2000" b="0" dirty="0" smtClean="0"/>
              </a:p>
              <a:p>
                <a:r>
                  <a:rPr lang="cs-CZ" sz="2000" dirty="0"/>
                  <a:t>	</a:t>
                </a:r>
                <a:r>
                  <a:rPr lang="cs-CZ" sz="2000" dirty="0" smtClean="0"/>
                  <a:t>	   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6=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+1,96</m:t>
                    </m:r>
                  </m:oMath>
                </a14:m>
                <a:endParaRPr lang="cs-CZ" sz="2000" b="0" dirty="0" smtClean="0"/>
              </a:p>
              <a:p>
                <a:r>
                  <a:rPr lang="cs-CZ" sz="2000" dirty="0"/>
                  <a:t>		</a:t>
                </a:r>
                <a:r>
                  <a:rPr lang="cs-CZ" sz="2000" b="1" dirty="0"/>
                  <a:t> </a:t>
                </a:r>
                <a:r>
                  <a:rPr lang="cs-CZ" sz="2000" b="1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𝟒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𝟎𝟒</m:t>
                    </m:r>
                  </m:oMath>
                </a14:m>
                <a:endParaRPr lang="cs-CZ" sz="2000" b="1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916088"/>
                <a:ext cx="8388463" cy="132343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60000" y="3384000"/>
                <a:ext cx="8388463" cy="107721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	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100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d>
                      <m:d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100−1</m:t>
                        </m:r>
                      </m:e>
                    </m:d>
                    <m:r>
                      <a:rPr lang="cs-CZ" sz="20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∙0,04</m:t>
                    </m:r>
                  </m:oMath>
                </a14:m>
                <a:endParaRPr lang="cs-CZ" sz="2000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000" b="0" dirty="0" smtClean="0"/>
                  <a:t>	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100</m:t>
                        </m:r>
                      </m:sub>
                    </m:sSub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4,04</m:t>
                    </m:r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99</m:t>
                    </m:r>
                    <m:r>
                      <a:rPr lang="cs-CZ" sz="2000" i="1">
                        <a:latin typeface="Cambria Math"/>
                        <a:ea typeface="Cambria Math"/>
                        <a:cs typeface="Times New Roman" pitchFamily="18" charset="0"/>
                      </a:rPr>
                      <m:t>∙0,04</m:t>
                    </m:r>
                  </m:oMath>
                </a14:m>
                <a:endParaRPr lang="cs-CZ" sz="2000" b="0" dirty="0" smtClean="0"/>
              </a:p>
              <a:p>
                <a:pPr algn="just"/>
                <a:r>
                  <a:rPr lang="cs-CZ" sz="2000" b="0" dirty="0" smtClean="0"/>
                  <a:t>	            </a:t>
                </a:r>
                <a:r>
                  <a:rPr lang="cs-CZ" sz="2000" dirty="0" smtClean="0"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b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𝟏𝟎𝟎</m:t>
                        </m:r>
                      </m:sub>
                    </m:sSub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𝟖</m:t>
                    </m:r>
                  </m:oMath>
                </a14:m>
                <a:endParaRPr lang="cs-CZ" sz="2000" b="1" dirty="0" smtClean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384000"/>
                <a:ext cx="8388463" cy="1077218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60000" y="4608000"/>
                <a:ext cx="8388463" cy="114313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000" dirty="0" smtClean="0">
                    <a:cs typeface="Times New Roman" pitchFamily="18" charset="0"/>
                  </a:rPr>
                  <a:t>	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𝑠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100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100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(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100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endParaRPr lang="cs-CZ" sz="2000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000" b="0" dirty="0" smtClean="0"/>
                  <a:t>	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𝑠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10</m:t>
                        </m:r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0</m:t>
                        </m:r>
                      </m:sub>
                    </m:sSub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50</m:t>
                    </m:r>
                    <m:d>
                      <m:d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4,04</m:t>
                        </m:r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+</m:t>
                        </m:r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8</m:t>
                        </m:r>
                      </m:e>
                    </m:d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=50</m:t>
                    </m:r>
                    <m:r>
                      <a:rPr lang="cs-CZ" sz="20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∙12,04</m:t>
                    </m:r>
                  </m:oMath>
                </a14:m>
                <a:endParaRPr lang="cs-CZ" sz="2000" b="0" i="1" dirty="0" smtClean="0">
                  <a:latin typeface="Cambria Math"/>
                  <a:ea typeface="Cambria Math"/>
                  <a:cs typeface="Times New Roman" pitchFamily="18" charset="0"/>
                </a:endParaRPr>
              </a:p>
              <a:p>
                <a:pPr algn="just"/>
                <a:r>
                  <a:rPr lang="cs-CZ" sz="2000" dirty="0"/>
                  <a:t>	</a:t>
                </a:r>
                <a:r>
                  <a:rPr lang="cs-CZ" sz="2000" dirty="0" smtClean="0"/>
                  <a:t>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𝒔</m:t>
                        </m:r>
                      </m:e>
                      <m:sub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𝟏𝟎𝟎</m:t>
                        </m:r>
                      </m:sub>
                    </m:sSub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𝟔𝟎𝟐</m:t>
                    </m:r>
                  </m:oMath>
                </a14:m>
                <a:endParaRPr lang="cs-CZ" sz="2000" b="1" dirty="0" smtClean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608000"/>
                <a:ext cx="8388463" cy="114313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53360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1097" y="404664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Aritmetické posloupnosti.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řeší příklady s aritmetickými posloupnostmi.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Oldřich Odvárko, CSc. a kol.: Matematika pro SOŠ a studijní obory SOU, 6.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vydání 1987, SPN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František Jirásek, DrSc. a kol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Sbírka úloh z matematiky pro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2000,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80-7196-012-8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62817" y="1422495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Šipka doleva 14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2106</TotalTime>
  <Words>323</Words>
  <Application>Microsoft Office PowerPoint</Application>
  <PresentationFormat>Předvádění na obrazovce (4:3)</PresentationFormat>
  <Paragraphs>83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SOŠ Litovel</cp:lastModifiedBy>
  <cp:revision>177</cp:revision>
  <dcterms:created xsi:type="dcterms:W3CDTF">2013-01-11T17:11:37Z</dcterms:created>
  <dcterms:modified xsi:type="dcterms:W3CDTF">2014-09-23T11:35:28Z</dcterms:modified>
</cp:coreProperties>
</file>