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6" r:id="rId5"/>
    <p:sldId id="290" r:id="rId6"/>
    <p:sldId id="291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3429000"/>
            <a:ext cx="56886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Aritmeti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cká  posloupnost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Příklady 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III-2-09-18_Aritmeticka-posloupnost-Priklady-2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404664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800" b="1" dirty="0" smtClean="0">
                <a:latin typeface="Arial Black" pitchFamily="34" charset="0"/>
              </a:rPr>
              <a:t>ARITMETICKÁ POSLOUPNOST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 2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052723" y="2046917"/>
            <a:ext cx="7685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Dělník vyrobí za směnu 35 součástek. Kolik součástek by vyrobil za 16 dní,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dyby zvyšoval svůj výkon denně o 2 součástky?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60000" y="2108473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60000" y="3340682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16−1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=35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15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∙2</m:t>
                    </m:r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𝟏𝟔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𝟔𝟓</m:t>
                    </m:r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40682"/>
                <a:ext cx="8388463" cy="101566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60000" y="4410570"/>
                <a:ext cx="8388463" cy="11431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b="0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16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8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35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65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=8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∙100</m:t>
                    </m:r>
                  </m:oMath>
                </a14:m>
                <a:endParaRPr lang="cs-CZ" sz="2000" b="0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pPr algn="just"/>
                <a:r>
                  <a:rPr lang="cs-CZ" sz="2000" dirty="0"/>
                  <a:t>	</a:t>
                </a:r>
                <a:r>
                  <a:rPr lang="cs-CZ" sz="2000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𝟔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𝟖𝟎𝟎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10570"/>
                <a:ext cx="8388463" cy="114313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60000" y="2808000"/>
                <a:ext cx="838846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Určíme: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=35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a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=2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808000"/>
                <a:ext cx="8388463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7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TextovéPole 39"/>
          <p:cNvSpPr txBox="1"/>
          <p:nvPr/>
        </p:nvSpPr>
        <p:spPr>
          <a:xfrm>
            <a:off x="360000" y="5805264"/>
            <a:ext cx="8388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Dělník za 16 dní vyrobí 800 součástek. 	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0"/>
      <p:bldP spid="39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57494" y="631080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71346" y="314547"/>
                <a:ext cx="768508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 aritmetické posloupnosti určete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je-li dáno: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1346" y="314547"/>
                <a:ext cx="7685085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71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60000" y="237603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526417" y="716497"/>
                <a:ext cx="3237922" cy="485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 anchor="ctr" anchorCtr="0">
                <a:no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=245;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=5</m:t>
                      </m:r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;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sub>
                      </m:sSub>
                      <m:r>
                        <a:rPr lang="cs-CZ" sz="2000" b="0" i="0" smtClean="0">
                          <a:latin typeface="Cambria Math"/>
                          <a:cs typeface="Times New Roman" pitchFamily="18" charset="0"/>
                        </a:rPr>
                        <m:t>=47</m:t>
                      </m:r>
                    </m:oMath>
                  </m:oMathPara>
                </a14:m>
                <a:endParaRPr lang="cs-CZ" sz="2400" b="0" dirty="0" smtClean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6417" y="716497"/>
                <a:ext cx="3237922" cy="485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1224000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	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47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−5</m:t>
                    </m:r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	</a:t>
                </a:r>
                <a:r>
                  <a:rPr lang="cs-CZ" sz="20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=52−5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24000"/>
                <a:ext cx="8388463" cy="101566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2304000"/>
                <a:ext cx="8388463" cy="15283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sub>
                        </m:sSub>
                      </m:e>
                    </m:d>
                  </m:oMath>
                </a14:m>
                <a:endParaRPr lang="cs-CZ" sz="2000" b="0" i="1" dirty="0" smtClean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245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200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52−5</m:t>
                            </m:r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+47</m:t>
                        </m:r>
                      </m:e>
                    </m:d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/>
                  <a:t>	             </a:t>
                </a:r>
                <a14:m>
                  <m:oMath xmlns:m="http://schemas.openxmlformats.org/officeDocument/2006/math">
                    <m:r>
                      <a:rPr lang="cs-CZ" sz="2000">
                        <a:latin typeface="Cambria Math"/>
                        <a:cs typeface="Times New Roman" pitchFamily="18" charset="0"/>
                      </a:rPr>
                      <m:t>490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𝑛</m:t>
                    </m:r>
                    <m:d>
                      <m:d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99−5</m:t>
                        </m:r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</m:d>
                  </m:oMath>
                </a14:m>
                <a:endParaRPr lang="cs-CZ" sz="2000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5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𝑛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−99</m:t>
                    </m:r>
                    <m:r>
                      <a:rPr lang="cs-CZ" sz="2000" b="0" i="1" smtClean="0">
                        <a:latin typeface="Cambria Math"/>
                      </a:rPr>
                      <m:t>𝑛</m:t>
                    </m:r>
                    <m:r>
                      <a:rPr lang="cs-CZ" sz="2000" b="0" i="1" smtClean="0">
                        <a:latin typeface="Cambria Math"/>
                      </a:rPr>
                      <m:t>+490=0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304000"/>
                <a:ext cx="8388463" cy="152836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3924000"/>
                <a:ext cx="8354091" cy="16500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pro výpočet kořenů kvadratické rovnice.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−99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−99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−4∙5∙490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99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10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99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=9,8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924000"/>
                <a:ext cx="8354091" cy="1650067"/>
              </a:xfrm>
              <a:prstGeom prst="rect">
                <a:avLst/>
              </a:prstGeom>
              <a:blipFill rotWithShape="1">
                <a:blip r:embed="rId7"/>
                <a:stretch>
                  <a:fillRect l="-584" t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59999" y="5652000"/>
                <a:ext cx="835409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=52−5</m:t>
                    </m:r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10</m:t>
                    </m:r>
                    <m:r>
                      <a:rPr lang="cs-CZ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=2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5652000"/>
                <a:ext cx="835409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59998" y="5941468"/>
                <a:ext cx="835409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5941468"/>
                <a:ext cx="8354093" cy="400110"/>
              </a:xfrm>
              <a:prstGeom prst="rect">
                <a:avLst/>
              </a:prstGeom>
              <a:blipFill rotWithShape="1">
                <a:blip r:embed="rId9"/>
                <a:stretch>
                  <a:fillRect b="-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991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Šipka doleva 37">
            <a:hlinkClick r:id="rId2" action="ppaction://hlinksldjump"/>
          </p:cNvPr>
          <p:cNvSpPr/>
          <p:nvPr/>
        </p:nvSpPr>
        <p:spPr>
          <a:xfrm>
            <a:off x="457494" y="631080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076639" y="299158"/>
                <a:ext cx="768508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aritmetickou posloupnost, ve které platí:</a:t>
                </a:r>
              </a:p>
              <a:p>
                <a:pPr algn="just"/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=17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6639" y="299158"/>
                <a:ext cx="7685085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714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60000" y="36071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60000" y="2409295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−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=17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09295"/>
                <a:ext cx="8388463" cy="707886"/>
              </a:xfrm>
              <a:prstGeom prst="rect">
                <a:avLst/>
              </a:prstGeom>
              <a:blipFill rotWithShape="1">
                <a:blip r:embed="rId4"/>
                <a:stretch>
                  <a:fillRect b="-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945489"/>
                <a:ext cx="8388463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Určíme: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𝑑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	        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⋮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𝑑</m:t>
                    </m:r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945489"/>
                <a:ext cx="8388463" cy="129266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Přímá spojnice 2"/>
          <p:cNvCxnSpPr/>
          <p:nvPr/>
        </p:nvCxnSpPr>
        <p:spPr>
          <a:xfrm>
            <a:off x="360000" y="3117181"/>
            <a:ext cx="40324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59999" y="3117181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sSub>
                        <m:sSubPr>
                          <m:ctrlP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−2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𝑑</m:t>
                      </m:r>
                      <m:r>
                        <a:rPr lang="cs-CZ" sz="2000" i="1">
                          <a:latin typeface="Cambria Math"/>
                          <a:cs typeface="Times New Roman" pitchFamily="18" charset="0"/>
                        </a:rPr>
                        <m:t>=10</m:t>
                      </m:r>
                    </m:oMath>
                  </m:oMathPara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+5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=17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117181"/>
                <a:ext cx="8388463" cy="7078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>
            <a:off x="360000" y="3825067"/>
            <a:ext cx="403244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59999" y="3836467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=10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      /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∙(−2)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      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2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=17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3836467"/>
                <a:ext cx="8388463" cy="70788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>
            <a:off x="360000" y="4544353"/>
            <a:ext cx="40324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59998" y="4544353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−6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−20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	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2</m:t>
                    </m:r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+5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=17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4544353"/>
                <a:ext cx="8388463" cy="70788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>
            <a:off x="360000" y="5252239"/>
            <a:ext cx="403244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60000" y="5265020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                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   	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265020"/>
                <a:ext cx="8388463" cy="70788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3923928" y="3837600"/>
                <a:ext cx="8388463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∙3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=10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		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837600"/>
                <a:ext cx="8388463" cy="707886"/>
              </a:xfrm>
              <a:prstGeom prst="rect">
                <a:avLst/>
              </a:prstGeom>
              <a:blipFill rotWithShape="1">
                <a:blip r:embed="rId10"/>
                <a:stretch>
                  <a:fillRect b="-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59998" y="5941468"/>
                <a:ext cx="835409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𝒅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5941468"/>
                <a:ext cx="8354093" cy="400110"/>
              </a:xfrm>
              <a:prstGeom prst="rect">
                <a:avLst/>
              </a:prstGeom>
              <a:blipFill rotWithShape="1">
                <a:blip r:embed="rId11"/>
                <a:stretch>
                  <a:fillRect b="-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336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19" grpId="0"/>
      <p:bldP spid="23" grpId="0"/>
      <p:bldP spid="26" grpId="0"/>
      <p:bldP spid="28" grpId="0"/>
      <p:bldP spid="34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57494" y="631080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2771" y="499213"/>
            <a:ext cx="7685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Délky stran pravoúhlého trojúhelníku tvoří aritmetickou posloupnost. Delší odvěsna je 12 cm. Vypočtěte délky stran.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0000" y="56076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3789040"/>
                <a:ext cx="8388463" cy="16312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cs typeface="Times New Roman" pitchFamily="18" charset="0"/>
                  </a:rPr>
                  <a:t>	Platí: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𝑏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𝑐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0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12−</m:t>
                            </m:r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𝑑</m:t>
                            </m:r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12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12+</m:t>
                            </m:r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𝑑</m:t>
                            </m:r>
                          </m:e>
                        </m:d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000" b="0" dirty="0" smtClean="0"/>
                  <a:t>	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144−24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d</m:t>
                    </m:r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𝑑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+144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>
                        <a:latin typeface="Cambria Math"/>
                        <a:cs typeface="Times New Roman" pitchFamily="18" charset="0"/>
                      </a:rPr>
                      <m:t>144</m:t>
                    </m:r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>
                        <a:latin typeface="Cambria Math"/>
                        <a:cs typeface="Times New Roman" pitchFamily="18" charset="0"/>
                      </a:rPr>
                      <m:t>24</m:t>
                    </m:r>
                    <m:r>
                      <m:rPr>
                        <m:sty m:val="p"/>
                      </m:rPr>
                      <a:rPr lang="cs-CZ" sz="2000">
                        <a:latin typeface="Cambria Math"/>
                        <a:cs typeface="Times New Roman" pitchFamily="18" charset="0"/>
                      </a:rPr>
                      <m:t>d</m:t>
                    </m:r>
                    <m:r>
                      <a:rPr lang="cs-CZ" sz="200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𝑑</m:t>
                        </m:r>
                      </m:e>
                      <m:sup>
                        <m:r>
                          <a:rPr lang="cs-CZ" sz="20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sz="2000" b="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	</a:t>
                </a:r>
                <a:r>
                  <a:rPr lang="cs-CZ" sz="2000" dirty="0"/>
                  <a:t>	</a:t>
                </a:r>
                <a:r>
                  <a:rPr lang="cs-CZ" sz="2000" dirty="0" smtClean="0"/>
                  <a:t>     </a:t>
                </a:r>
                <a:r>
                  <a:rPr lang="cs-CZ" sz="2000" b="1" dirty="0" smtClean="0"/>
                  <a:t>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144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=48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</m:oMath>
                </a14:m>
                <a:endParaRPr lang="cs-CZ" sz="2000" dirty="0" smtClean="0"/>
              </a:p>
              <a:p>
                <a:r>
                  <a:rPr lang="cs-CZ" sz="2000" dirty="0"/>
                  <a:t>	</a:t>
                </a:r>
                <a:r>
                  <a:rPr lang="cs-CZ" sz="2000" dirty="0" smtClean="0"/>
                  <a:t>		 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𝑑</m:t>
                    </m:r>
                    <m:r>
                      <a:rPr lang="cs-CZ" sz="2000" b="0" i="1" smtClean="0">
                        <a:latin typeface="Cambria Math"/>
                      </a:rPr>
                      <m:t>=3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89040"/>
                <a:ext cx="8388463" cy="1631216"/>
              </a:xfrm>
              <a:prstGeom prst="rect">
                <a:avLst/>
              </a:prstGeom>
              <a:blipFill rotWithShape="1">
                <a:blip r:embed="rId3"/>
                <a:stretch>
                  <a:fillRect t="-18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60000" y="5748872"/>
                <a:ext cx="835409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𝟗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𝒃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𝟏𝟐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𝟏𝟓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48872"/>
                <a:ext cx="8354093" cy="40011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100" y="1398174"/>
            <a:ext cx="3652756" cy="2411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1398174"/>
                <a:ext cx="8388463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Určíme: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i="1" dirty="0" smtClean="0">
                    <a:latin typeface="Cambria Math"/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i="1" dirty="0">
                    <a:latin typeface="Cambria Math"/>
                    <a:cs typeface="Times New Roman" pitchFamily="18" charset="0"/>
                  </a:rPr>
                  <a:t>		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=12+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𝑑</m:t>
                    </m:r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398174"/>
                <a:ext cx="8388463" cy="101566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240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3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Aritmetické posloupnosti.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s aritmetickými posloupnostmi.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doleva 14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2255</TotalTime>
  <Words>299</Words>
  <Application>Microsoft Office PowerPoint</Application>
  <PresentationFormat>Předvádění na obrazovce (4:3)</PresentationFormat>
  <Paragraphs>87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191</cp:revision>
  <dcterms:created xsi:type="dcterms:W3CDTF">2013-01-11T17:11:37Z</dcterms:created>
  <dcterms:modified xsi:type="dcterms:W3CDTF">2014-09-23T11:35:44Z</dcterms:modified>
</cp:coreProperties>
</file>