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4" d="100"/>
          <a:sy n="84" d="100"/>
        </p:scale>
        <p:origin x="-96" y="12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952B78E-DDC7-4539-B64D-8DBA355D66E4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3A07D76-3312-4339-8895-063323E1B2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A7F618C-D383-44EB-969D-234C1D06F4E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B4BE64C-0A0C-448E-8638-8DDF7072AAC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20060-998C-43EC-8462-57452D3A5D95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9C5D5-5920-4751-9997-81903CCFE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0B1F6-75AF-42CE-86FE-CBAC3C4E3EEE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E02A4-3F74-478D-A812-D00290087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6C5E6-9DF3-4EC7-B18E-542E7D65736C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81819-382C-4355-B846-2A240B437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134FA-D7E9-4AC9-B640-B29F11E83A24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51D91-5D53-45A7-BB6F-C3007799AE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AC3A2-E1E9-47B5-B1AB-EEC05B76A5D7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08602-4272-4E66-A7A5-0A6634F77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439CA-D9E1-4A01-8EDC-6BCD744BB1BB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9DC7-EADD-47AD-AEDA-38EBB6EC9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E3387-50A8-4E7F-A312-A8EFFC798166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464C1-54EC-4AF6-9543-780E55001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6A0E8-D578-4ECA-A379-5DEC356A9ED5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673C7-B736-4039-B4CA-725430A8C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1BC7A-929C-411C-BD93-8CDF60034C12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6F9B4-F06D-4EA5-9DFA-481D72677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0219-8AA5-455F-84E5-64B3257C21BB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D0935-28A2-4B31-95C0-9FEACD0E6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159B2-64D0-4AA4-B7D6-F7770330269F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0555A-42BB-482A-A6E0-279530438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147B30-8B59-4A2D-89CF-C2CEEE94DED8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CBC454-9427-463F-8639-8022534F6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775" y="7677150"/>
            <a:ext cx="9937750" cy="50482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113" y="7173913"/>
            <a:ext cx="5681662" cy="50323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2276475"/>
          <a:ext cx="7129462" cy="35179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27.3.2012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VY_32_INOVACE_18_ČESKÝ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Rod mužský - cvičení 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smtClean="0"/>
              <a:t>ROD MUŽSKÝ</a:t>
            </a:r>
            <a:endParaRPr lang="cs-CZ" sz="54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55688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b="1" smtClean="0">
                <a:solidFill>
                  <a:schemeClr val="tx1"/>
                </a:solidFill>
              </a:rPr>
              <a:t>CVIČENÍ</a:t>
            </a:r>
            <a:endParaRPr lang="cs-CZ" sz="5400" b="1">
              <a:solidFill>
                <a:schemeClr val="tx1"/>
              </a:solidFill>
            </a:endParaRPr>
          </a:p>
        </p:txBody>
      </p:sp>
      <p:pic>
        <p:nvPicPr>
          <p:cNvPr id="15363" name="Picture 2" descr="C:\Users\Langerová\AppData\Local\Microsoft\Windows\Temporary Internet Files\Content.IE5\24NMANLK\MC900109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620713"/>
            <a:ext cx="1593850" cy="247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Spoj a utvoř věty.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3600" smtClean="0"/>
              <a:t>Na komíně viděl                     čápi.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Dlouhý zobák mají                 psy.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Nikdy nehlaď cizí                   čápy.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U boudy seděli                       motýly.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Nad loukou létali                   psi.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Tatínek rád chytá                   motýli.</a:t>
            </a:r>
          </a:p>
        </p:txBody>
      </p:sp>
      <p:pic>
        <p:nvPicPr>
          <p:cNvPr id="16387" name="Picture 6" descr="C:\Users\Langerová\AppData\Local\Microsoft\Windows\Temporary Internet Files\Content.IE5\TI16TYLH\MC9003469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188" y="738188"/>
            <a:ext cx="1411287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7" descr="C:\Users\Langerová\AppData\Local\Microsoft\Windows\Temporary Internet Files\Content.IE5\YARO4BVB\MC9003469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4868863"/>
            <a:ext cx="1373188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Spoj a utvoř věty.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3600" smtClean="0"/>
              <a:t>Na komíně viděl                    čápi.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Dlouhý zobák mají                psy.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Nikdy nehlaď cizí                   čápy.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U boudy seděli                      motýly.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Nad loukou létali                   psi.</a:t>
            </a:r>
          </a:p>
          <a:p>
            <a:pPr>
              <a:buFont typeface="Wingdings" pitchFamily="2" charset="2"/>
              <a:buChar char="§"/>
            </a:pPr>
            <a:r>
              <a:rPr lang="cs-CZ" sz="3600" smtClean="0"/>
              <a:t>Tatínek rád chytá                  motýli.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067175" y="1412875"/>
            <a:ext cx="1800225" cy="1368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995738" y="3357563"/>
            <a:ext cx="1871662" cy="7191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4140200" y="3429000"/>
            <a:ext cx="1727200" cy="1295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4" name="Picture 6" descr="C:\Users\Langerová\AppData\Local\Microsoft\Windows\Temporary Internet Files\Content.IE5\TI16TYLH\MC9003469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188" y="738188"/>
            <a:ext cx="1411287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7" descr="C:\Users\Langerová\AppData\Local\Microsoft\Windows\Temporary Internet Files\Content.IE5\YARO4BVB\MC9003469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4868863"/>
            <a:ext cx="1373188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Přímá spojovací šipka 13"/>
          <p:cNvCxnSpPr/>
          <p:nvPr/>
        </p:nvCxnSpPr>
        <p:spPr>
          <a:xfrm flipV="1">
            <a:off x="4356100" y="1412875"/>
            <a:ext cx="1511300" cy="647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140200" y="4005263"/>
            <a:ext cx="1727200" cy="7191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4140200" y="2060575"/>
            <a:ext cx="1727200" cy="647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Doplň y,ý,i,í.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/>
              <a:t>pohádka o kašpárkov_, pod kotl_, nakrmit</a:t>
            </a:r>
          </a:p>
          <a:p>
            <a:pPr>
              <a:buFont typeface="Arial" charset="0"/>
              <a:buNone/>
            </a:pPr>
            <a:r>
              <a:rPr lang="cs-CZ" sz="3600" smtClean="0"/>
              <a:t>osl_, v jetel_, výhled na vrchol_, čerti s</a:t>
            </a:r>
          </a:p>
          <a:p>
            <a:pPr>
              <a:buFont typeface="Arial" charset="0"/>
              <a:buNone/>
            </a:pPr>
            <a:r>
              <a:rPr lang="cs-CZ" sz="3600" smtClean="0"/>
              <a:t>anděl_, s pěstitel_ kaktusů, silné řetěz_,</a:t>
            </a:r>
          </a:p>
          <a:p>
            <a:pPr>
              <a:buFont typeface="Arial" charset="0"/>
              <a:buNone/>
            </a:pPr>
            <a:r>
              <a:rPr lang="cs-CZ" sz="3600" smtClean="0"/>
              <a:t>nové tunel_, vrátit sešit Karlov_, Arabov_ a</a:t>
            </a:r>
          </a:p>
          <a:p>
            <a:pPr>
              <a:buFont typeface="Arial" charset="0"/>
              <a:buNone/>
            </a:pPr>
            <a:r>
              <a:rPr lang="cs-CZ" sz="3600" smtClean="0"/>
              <a:t>Francouz_, pomoci přítel_, rys_ jsou šelmy,</a:t>
            </a:r>
          </a:p>
          <a:p>
            <a:pPr>
              <a:buFont typeface="Arial" charset="0"/>
              <a:buNone/>
            </a:pPr>
            <a:r>
              <a:rPr lang="cs-CZ" sz="3600" smtClean="0"/>
              <a:t>známé hlas_, jít ke král_, vysoké sloup_,</a:t>
            </a:r>
          </a:p>
          <a:p>
            <a:pPr>
              <a:buFont typeface="Arial" charset="0"/>
              <a:buNone/>
            </a:pPr>
            <a:r>
              <a:rPr lang="cs-CZ" sz="3600" smtClean="0"/>
              <a:t>dámské oděv_, o neznámých cizinc_ch</a:t>
            </a:r>
          </a:p>
          <a:p>
            <a:pPr>
              <a:buFont typeface="Arial" charset="0"/>
              <a:buNone/>
            </a:pPr>
            <a:endParaRPr lang="cs-CZ" sz="3600" smtClean="0"/>
          </a:p>
          <a:p>
            <a:pPr>
              <a:buFont typeface="Arial" charset="0"/>
              <a:buNone/>
            </a:pPr>
            <a:endParaRPr lang="cs-CZ" sz="3600" smtClean="0"/>
          </a:p>
          <a:p>
            <a:pPr>
              <a:buFont typeface="Arial" charset="0"/>
              <a:buNone/>
            </a:pPr>
            <a:endParaRPr lang="cs-CZ" sz="3600" smtClean="0"/>
          </a:p>
          <a:p>
            <a:pPr>
              <a:buFont typeface="Arial" charset="0"/>
              <a:buNone/>
            </a:pPr>
            <a:endParaRPr lang="cs-CZ" sz="3600" smtClean="0"/>
          </a:p>
        </p:txBody>
      </p:sp>
      <p:pic>
        <p:nvPicPr>
          <p:cNvPr id="18435" name="Picture 2" descr="C:\Users\Langerová\AppData\Local\Microsoft\Windows\Temporary Internet Files\Content.IE5\ZPZZEWJV\MC9004108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188913"/>
            <a:ext cx="117475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/>
              <a:t>pohádka o kašpárkov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pod kotl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nakrmit</a:t>
            </a:r>
          </a:p>
          <a:p>
            <a:pPr>
              <a:buFont typeface="Arial" charset="0"/>
              <a:buNone/>
            </a:pPr>
            <a:r>
              <a:rPr lang="cs-CZ" sz="3600" smtClean="0"/>
              <a:t>osl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v jetel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výhled na vrchol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čerti s</a:t>
            </a:r>
          </a:p>
          <a:p>
            <a:pPr>
              <a:buFont typeface="Arial" charset="0"/>
              <a:buNone/>
            </a:pPr>
            <a:r>
              <a:rPr lang="cs-CZ" sz="3600" smtClean="0"/>
              <a:t>anděl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s pěstitel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kaktusů, silné řetěz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</a:t>
            </a:r>
          </a:p>
          <a:p>
            <a:pPr>
              <a:buFont typeface="Arial" charset="0"/>
              <a:buNone/>
            </a:pPr>
            <a:r>
              <a:rPr lang="cs-CZ" sz="3600" smtClean="0"/>
              <a:t>nové tunel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vrátit sešit Karlov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Arabov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a</a:t>
            </a:r>
          </a:p>
          <a:p>
            <a:pPr>
              <a:buFont typeface="Arial" charset="0"/>
              <a:buNone/>
            </a:pPr>
            <a:r>
              <a:rPr lang="cs-CZ" sz="3600" smtClean="0"/>
              <a:t>Francouz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pomoci přítel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rys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jsou šelmy,</a:t>
            </a:r>
          </a:p>
          <a:p>
            <a:pPr>
              <a:buFont typeface="Arial" charset="0"/>
              <a:buNone/>
            </a:pPr>
            <a:r>
              <a:rPr lang="cs-CZ" sz="3600" smtClean="0"/>
              <a:t>známé hlas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jít ke král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vysoké sloup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</a:t>
            </a:r>
          </a:p>
          <a:p>
            <a:pPr>
              <a:buFont typeface="Arial" charset="0"/>
              <a:buNone/>
            </a:pPr>
            <a:r>
              <a:rPr lang="cs-CZ" sz="3600" smtClean="0"/>
              <a:t>dámské oděv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o neznámých cizinc</a:t>
            </a:r>
            <a:r>
              <a:rPr lang="cs-CZ" sz="3600" b="1" smtClean="0">
                <a:solidFill>
                  <a:srgbClr val="FF0000"/>
                </a:solidFill>
              </a:rPr>
              <a:t>í</a:t>
            </a:r>
            <a:r>
              <a:rPr lang="cs-CZ" sz="3600" smtClean="0"/>
              <a:t>ch</a:t>
            </a:r>
          </a:p>
          <a:p>
            <a:pPr>
              <a:buFont typeface="Arial" charset="0"/>
              <a:buNone/>
            </a:pPr>
            <a:endParaRPr lang="cs-CZ" sz="3600" smtClean="0"/>
          </a:p>
          <a:p>
            <a:pPr>
              <a:buFont typeface="Arial" charset="0"/>
              <a:buNone/>
            </a:pPr>
            <a:endParaRPr lang="cs-CZ" sz="3600" smtClean="0"/>
          </a:p>
          <a:p>
            <a:pPr>
              <a:buFont typeface="Arial" charset="0"/>
              <a:buNone/>
            </a:pPr>
            <a:endParaRPr lang="cs-CZ" sz="3600" smtClean="0"/>
          </a:p>
          <a:p>
            <a:pPr>
              <a:buFont typeface="Arial" charset="0"/>
              <a:buNone/>
            </a:pPr>
            <a:endParaRPr lang="cs-CZ" sz="3600" smtClean="0"/>
          </a:p>
        </p:txBody>
      </p:sp>
      <p:pic>
        <p:nvPicPr>
          <p:cNvPr id="20483" name="Picture 2" descr="C:\Users\Langerová\AppData\Local\Microsoft\Windows\Temporary Internet Files\Content.IE5\ZPZZEWJV\MC9004108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188913"/>
            <a:ext cx="117475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Jsou věty napsány správně? Označ.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/>
              <a:t>ANO-NE:   Po zahradě se procházeli pávi.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ANO-NE:   Z rozbité misky zbyly jen střepi.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ANO-NE:   Plavou tu lososy a karasi.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ANO-NE:   Rýsovali jsme pravé úhli.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ANO-NE:   Rád se dívá na české filmi.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ANO-NE:   Obdivoval staré automobily.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ANO-NE:   Dones vzkazi panu řediteli.</a:t>
            </a:r>
          </a:p>
        </p:txBody>
      </p:sp>
      <p:pic>
        <p:nvPicPr>
          <p:cNvPr id="22531" name="Picture 3" descr="C:\Users\Langerová\AppData\Local\Microsoft\Windows\Temporary Internet Files\Content.IE5\KL6NDY7C\MC9000304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2133600"/>
            <a:ext cx="1431925" cy="248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b="1" smtClean="0">
                <a:solidFill>
                  <a:srgbClr val="FF0000"/>
                </a:solidFill>
              </a:rPr>
              <a:t>ANO</a:t>
            </a:r>
            <a:r>
              <a:rPr lang="cs-CZ" sz="3600" smtClean="0"/>
              <a:t>-NE:   Po zahradě se procházeli pávi.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 Z rozbité misky zbyly jen střepi.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 Plavou tu lososy a karasi.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 Rýsovali jsme pravé úhli.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 Rád se dívá na české filmi.</a:t>
            </a:r>
          </a:p>
          <a:p>
            <a:pPr>
              <a:buFont typeface="Arial" charset="0"/>
              <a:buNone/>
            </a:pPr>
            <a:r>
              <a:rPr lang="cs-CZ" sz="3600" b="1" smtClean="0">
                <a:solidFill>
                  <a:srgbClr val="FF0000"/>
                </a:solidFill>
              </a:rPr>
              <a:t>ANO</a:t>
            </a:r>
            <a:r>
              <a:rPr lang="cs-CZ" sz="3600" smtClean="0"/>
              <a:t>-NE:   Obdivoval staré automobily.</a:t>
            </a:r>
          </a:p>
          <a:p>
            <a:pPr>
              <a:buFont typeface="Arial" charset="0"/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3300"/>
                </a:solidFill>
              </a:rPr>
              <a:t>NE</a:t>
            </a:r>
            <a:r>
              <a:rPr lang="cs-CZ" sz="3600" smtClean="0"/>
              <a:t>:   Dones vzkaz</a:t>
            </a:r>
            <a:r>
              <a:rPr lang="cs-CZ" sz="3600" smtClean="0">
                <a:latin typeface="Arial" charset="0"/>
              </a:rPr>
              <a:t>i</a:t>
            </a:r>
            <a:r>
              <a:rPr lang="cs-CZ" sz="3600" smtClean="0"/>
              <a:t> panu řediteli.</a:t>
            </a:r>
          </a:p>
        </p:txBody>
      </p:sp>
      <p:pic>
        <p:nvPicPr>
          <p:cNvPr id="23555" name="Picture 3" descr="C:\Users\Langerová\AppData\Local\Microsoft\Windows\Temporary Internet Files\Content.IE5\KL6NDY7C\MC9000304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2205038"/>
            <a:ext cx="1431925" cy="248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i="1" smtClean="0">
                <a:solidFill>
                  <a:srgbClr val="FF0000"/>
                </a:solidFill>
              </a:rPr>
              <a:t>V závorce označ správný tvar podstatného jména.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362950" cy="53292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/>
              <a:t>(Jestřábi/jestřáby) řadíme mezi dravce.</a:t>
            </a:r>
          </a:p>
          <a:p>
            <a:pPr>
              <a:buFont typeface="Arial" charset="0"/>
              <a:buNone/>
            </a:pPr>
            <a:r>
              <a:rPr lang="cs-CZ" sz="3600" smtClean="0"/>
              <a:t>S (hostitely/hostiteli) jsme byli velmi </a:t>
            </a:r>
          </a:p>
          <a:p>
            <a:pPr>
              <a:buFont typeface="Arial" charset="0"/>
              <a:buNone/>
            </a:pPr>
            <a:r>
              <a:rPr lang="cs-CZ" sz="3600" smtClean="0"/>
              <a:t>spokojeni. Staral se o sousedovy (holubi/</a:t>
            </a:r>
          </a:p>
          <a:p>
            <a:pPr>
              <a:buFont typeface="Arial" charset="0"/>
              <a:buNone/>
            </a:pPr>
            <a:r>
              <a:rPr lang="cs-CZ" sz="3600" smtClean="0"/>
              <a:t>holuby). Hovořili o známých (spisovatelích/</a:t>
            </a:r>
          </a:p>
          <a:p>
            <a:pPr>
              <a:buFont typeface="Arial" charset="0"/>
              <a:buNone/>
            </a:pPr>
            <a:r>
              <a:rPr lang="cs-CZ" sz="3600" smtClean="0"/>
              <a:t>spisovatelých). V dálce zahlédl (sokoli/ </a:t>
            </a:r>
          </a:p>
          <a:p>
            <a:pPr>
              <a:buFont typeface="Arial" charset="0"/>
              <a:buNone/>
            </a:pPr>
            <a:r>
              <a:rPr lang="cs-CZ" sz="3600" smtClean="0"/>
              <a:t>sokoly). Koupil si dva (losy/losi). V Africe</a:t>
            </a:r>
          </a:p>
          <a:p>
            <a:pPr>
              <a:buFont typeface="Arial" charset="0"/>
              <a:buNone/>
            </a:pPr>
            <a:r>
              <a:rPr lang="cs-CZ" sz="3600" smtClean="0"/>
              <a:t>žijí (krokodýli/krokodýly). Užíval sirup proti</a:t>
            </a:r>
          </a:p>
          <a:p>
            <a:pPr>
              <a:buFont typeface="Arial" charset="0"/>
              <a:buNone/>
            </a:pPr>
            <a:r>
              <a:rPr lang="cs-CZ" sz="3600" smtClean="0"/>
              <a:t>(kašly/kašli). Četl tvé (časopisi/časopisy).</a:t>
            </a:r>
          </a:p>
          <a:p>
            <a:pPr>
              <a:buFont typeface="Arial" charset="0"/>
              <a:buNone/>
            </a:pPr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362950" cy="53292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/>
              <a:t>(Jestřábi/</a:t>
            </a:r>
            <a:r>
              <a:rPr lang="cs-CZ" sz="3600" b="1" smtClean="0">
                <a:solidFill>
                  <a:srgbClr val="FF0000"/>
                </a:solidFill>
              </a:rPr>
              <a:t>jestřáby</a:t>
            </a:r>
            <a:r>
              <a:rPr lang="cs-CZ" sz="3600" smtClean="0"/>
              <a:t>) řadíme mezi dravce.</a:t>
            </a:r>
          </a:p>
          <a:p>
            <a:pPr>
              <a:buFont typeface="Arial" charset="0"/>
              <a:buNone/>
            </a:pPr>
            <a:r>
              <a:rPr lang="cs-CZ" sz="3600" smtClean="0"/>
              <a:t>S (hostitely/</a:t>
            </a:r>
            <a:r>
              <a:rPr lang="cs-CZ" sz="3600" b="1" smtClean="0">
                <a:solidFill>
                  <a:srgbClr val="FF0000"/>
                </a:solidFill>
              </a:rPr>
              <a:t>hostiteli</a:t>
            </a:r>
            <a:r>
              <a:rPr lang="cs-CZ" sz="3600" smtClean="0"/>
              <a:t>) jsme byli velmi </a:t>
            </a:r>
          </a:p>
          <a:p>
            <a:pPr>
              <a:buFont typeface="Arial" charset="0"/>
              <a:buNone/>
            </a:pPr>
            <a:r>
              <a:rPr lang="cs-CZ" sz="3600" smtClean="0"/>
              <a:t>spokojeni. Staral se o sousedovy (holubi/</a:t>
            </a:r>
          </a:p>
          <a:p>
            <a:pPr>
              <a:buFont typeface="Arial" charset="0"/>
              <a:buNone/>
            </a:pPr>
            <a:r>
              <a:rPr lang="cs-CZ" sz="3600" b="1" smtClean="0">
                <a:solidFill>
                  <a:srgbClr val="FF0000"/>
                </a:solidFill>
              </a:rPr>
              <a:t>holuby</a:t>
            </a:r>
            <a:r>
              <a:rPr lang="cs-CZ" sz="3600" smtClean="0"/>
              <a:t>). Hovořili o známých (</a:t>
            </a:r>
            <a:r>
              <a:rPr lang="cs-CZ" sz="3600" b="1" smtClean="0">
                <a:solidFill>
                  <a:srgbClr val="FF0000"/>
                </a:solidFill>
              </a:rPr>
              <a:t>spisovatelích</a:t>
            </a:r>
            <a:r>
              <a:rPr lang="cs-CZ" sz="3600" smtClean="0"/>
              <a:t>/</a:t>
            </a:r>
          </a:p>
          <a:p>
            <a:pPr>
              <a:buFont typeface="Arial" charset="0"/>
              <a:buNone/>
            </a:pPr>
            <a:r>
              <a:rPr lang="cs-CZ" sz="3600" smtClean="0"/>
              <a:t>spisovatelých). V dálce zahlédl (sokoli/ </a:t>
            </a:r>
          </a:p>
          <a:p>
            <a:pPr>
              <a:buFont typeface="Arial" charset="0"/>
              <a:buNone/>
            </a:pPr>
            <a:r>
              <a:rPr lang="cs-CZ" sz="3600" b="1" smtClean="0">
                <a:solidFill>
                  <a:srgbClr val="FF0000"/>
                </a:solidFill>
              </a:rPr>
              <a:t>sokoly</a:t>
            </a:r>
            <a:r>
              <a:rPr lang="cs-CZ" sz="3600" smtClean="0"/>
              <a:t>). Koupil si dva (</a:t>
            </a:r>
            <a:r>
              <a:rPr lang="cs-CZ" sz="3600" b="1" smtClean="0">
                <a:solidFill>
                  <a:srgbClr val="FF0000"/>
                </a:solidFill>
              </a:rPr>
              <a:t>losy</a:t>
            </a:r>
            <a:r>
              <a:rPr lang="cs-CZ" sz="3600" smtClean="0"/>
              <a:t>/losi). V Africe</a:t>
            </a:r>
          </a:p>
          <a:p>
            <a:pPr>
              <a:buFont typeface="Arial" charset="0"/>
              <a:buNone/>
            </a:pPr>
            <a:r>
              <a:rPr lang="cs-CZ" sz="3600" smtClean="0"/>
              <a:t>žijí (</a:t>
            </a:r>
            <a:r>
              <a:rPr lang="cs-CZ" sz="3600" b="1" smtClean="0">
                <a:solidFill>
                  <a:srgbClr val="FF0000"/>
                </a:solidFill>
              </a:rPr>
              <a:t>krokodýli</a:t>
            </a:r>
            <a:r>
              <a:rPr lang="cs-CZ" sz="3600" smtClean="0"/>
              <a:t>/krokodýly). Užíval sirup proti</a:t>
            </a:r>
          </a:p>
          <a:p>
            <a:pPr>
              <a:buFont typeface="Arial" charset="0"/>
              <a:buNone/>
            </a:pPr>
            <a:r>
              <a:rPr lang="cs-CZ" sz="3600" smtClean="0"/>
              <a:t>(kašly/</a:t>
            </a:r>
            <a:r>
              <a:rPr lang="cs-CZ" sz="3600" b="1" smtClean="0">
                <a:solidFill>
                  <a:srgbClr val="FF0000"/>
                </a:solidFill>
              </a:rPr>
              <a:t>kašli</a:t>
            </a:r>
            <a:r>
              <a:rPr lang="cs-CZ" sz="3600" smtClean="0"/>
              <a:t>). Četl tvé (časopisi/</a:t>
            </a:r>
            <a:r>
              <a:rPr lang="cs-CZ" sz="3600" b="1" smtClean="0">
                <a:solidFill>
                  <a:srgbClr val="FF0000"/>
                </a:solidFill>
              </a:rPr>
              <a:t>časopisy</a:t>
            </a:r>
            <a:r>
              <a:rPr lang="cs-CZ" sz="3600" smtClean="0"/>
              <a:t>).</a:t>
            </a:r>
          </a:p>
          <a:p>
            <a:pPr>
              <a:buFont typeface="Arial" charset="0"/>
              <a:buNone/>
            </a:pPr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60483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/>
              <a:t>Zdroj:</a:t>
            </a:r>
          </a:p>
          <a:p>
            <a:pPr>
              <a:buFont typeface="Arial" charset="0"/>
              <a:buNone/>
            </a:pPr>
            <a:r>
              <a:rPr lang="cs-CZ" sz="2800" smtClean="0"/>
              <a:t>Vlastní tvorba</a:t>
            </a:r>
          </a:p>
          <a:p>
            <a:pPr>
              <a:buFont typeface="Arial" charset="0"/>
              <a:buNone/>
            </a:pPr>
            <a:r>
              <a:rPr lang="cs-CZ" sz="2800" smtClean="0"/>
              <a:t>Ilustrace:</a:t>
            </a:r>
          </a:p>
          <a:p>
            <a:pPr>
              <a:buFont typeface="Arial" charset="0"/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Font typeface="Arial" charset="0"/>
              <a:buNone/>
            </a:pPr>
            <a:r>
              <a:rPr lang="cs-CZ" sz="2800" smtClean="0"/>
              <a:t>Citace:</a:t>
            </a:r>
          </a:p>
          <a:p>
            <a:pPr>
              <a:buFont typeface="Arial" charset="0"/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Font typeface="Arial" charset="0"/>
              <a:buNone/>
            </a:pPr>
            <a:endParaRPr lang="cs-CZ" sz="4100" smtClean="0"/>
          </a:p>
          <a:p>
            <a:pPr>
              <a:buFont typeface="Arial" charset="0"/>
              <a:buNone/>
            </a:pPr>
            <a:r>
              <a:rPr lang="cs-CZ" sz="4100" smtClean="0"/>
              <a:t> </a:t>
            </a:r>
          </a:p>
          <a:p>
            <a:pPr>
              <a:buFont typeface="Arial" charset="0"/>
              <a:buNone/>
            </a:pPr>
            <a:endParaRPr lang="cs-CZ" sz="4100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507413" cy="55768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/>
              <a:t>Anotace:</a:t>
            </a:r>
          </a:p>
          <a:p>
            <a:pPr>
              <a:buFont typeface="Arial" charset="0"/>
              <a:buNone/>
            </a:pPr>
            <a:r>
              <a:rPr lang="cs-CZ" sz="2800" smtClean="0"/>
              <a:t>Materiál lze využít k procvičení, k opakování, k upevnění</a:t>
            </a:r>
          </a:p>
          <a:p>
            <a:pPr>
              <a:buFont typeface="Arial" charset="0"/>
              <a:buNone/>
            </a:pPr>
            <a:r>
              <a:rPr lang="cs-CZ" sz="2800" smtClean="0"/>
              <a:t>a k prohloubení učiva o podstatných jménech rodu </a:t>
            </a:r>
          </a:p>
          <a:p>
            <a:pPr>
              <a:buFont typeface="Arial" charset="0"/>
              <a:buNone/>
            </a:pPr>
            <a:r>
              <a:rPr lang="cs-CZ" sz="2800" smtClean="0"/>
              <a:t>mužského (tvary podstatných jmen, pravopis koncovek,</a:t>
            </a:r>
          </a:p>
          <a:p>
            <a:pPr>
              <a:buFont typeface="Arial" charset="0"/>
              <a:buNone/>
            </a:pPr>
            <a:r>
              <a:rPr lang="cs-CZ" sz="2800" smtClean="0"/>
              <a:t>práce s chybou). Pracovní listy lze použít pro frontální </a:t>
            </a:r>
          </a:p>
          <a:p>
            <a:pPr>
              <a:buFont typeface="Arial" charset="0"/>
              <a:buNone/>
            </a:pPr>
            <a:r>
              <a:rPr lang="cs-CZ" sz="2800" smtClean="0"/>
              <a:t>práci žáků s vedením učitele, pro práci ve skupinách i pro </a:t>
            </a:r>
          </a:p>
          <a:p>
            <a:pPr>
              <a:buFont typeface="Arial" charset="0"/>
              <a:buNone/>
            </a:pPr>
            <a:r>
              <a:rPr lang="cs-CZ" sz="2800" smtClean="0"/>
              <a:t>samostatnou práci.</a:t>
            </a:r>
          </a:p>
          <a:p>
            <a:pPr>
              <a:buFont typeface="Arial" charset="0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434</Words>
  <Application>Microsoft Office PowerPoint</Application>
  <PresentationFormat>On-screen Show (4:3)</PresentationFormat>
  <Paragraphs>106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Calibri</vt:lpstr>
      <vt:lpstr>Arial</vt:lpstr>
      <vt:lpstr>Times New Roman</vt:lpstr>
      <vt:lpstr>Wingdings</vt:lpstr>
      <vt:lpstr>Motiv sady Office</vt:lpstr>
      <vt:lpstr>Snímek 1</vt:lpstr>
      <vt:lpstr>ROD MUŽSKÝ</vt:lpstr>
      <vt:lpstr>Spoj a utvoř věty.</vt:lpstr>
      <vt:lpstr>Spoj a utvoř věty.</vt:lpstr>
      <vt:lpstr>Doplň y,ý,i,í.</vt:lpstr>
      <vt:lpstr>Řešení.</vt:lpstr>
      <vt:lpstr>Jsou věty napsány správně? Označ.</vt:lpstr>
      <vt:lpstr>Řešení.</vt:lpstr>
      <vt:lpstr>V závorce označ správný tvar podstatného jména.</vt:lpstr>
      <vt:lpstr>Řešení.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DUM</cp:lastModifiedBy>
  <cp:revision>25</cp:revision>
  <dcterms:created xsi:type="dcterms:W3CDTF">2012-02-12T07:44:37Z</dcterms:created>
  <dcterms:modified xsi:type="dcterms:W3CDTF">2012-04-13T18:47:56Z</dcterms:modified>
</cp:coreProperties>
</file>