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79" r:id="rId6"/>
    <p:sldId id="28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slide" Target="slide3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slide" Target="slide4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4.bin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Geometrická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posloupnost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III-2-09-19_Geometrická-posloupnost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87412" y="332656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GEOMETRICKÁ POSLOUPNOST</a:t>
            </a:r>
            <a:endParaRPr lang="cs-CZ" sz="2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1844824"/>
                <a:ext cx="8388464" cy="461142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Posloupnost      se nazývá geometrická právě tehdy, když existuje reálné číslo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tak, že pro všechna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𝒁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,</a:t>
                </a:r>
              </a:p>
              <a:p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eboli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𝒏</m:t>
                              </m:r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𝒏</m:t>
                              </m:r>
                            </m:sub>
                          </m:sSub>
                        </m:den>
                      </m:f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𝒒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 .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Číslo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nazývá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kvocient geometrické posloupnosti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Budeme předpokládat, 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a zároveň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44824"/>
                <a:ext cx="8388464" cy="4611428"/>
              </a:xfrm>
              <a:prstGeom prst="rect">
                <a:avLst/>
              </a:prstGeom>
              <a:blipFill rotWithShape="1">
                <a:blip r:embed="rId3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6280774"/>
              </p:ext>
            </p:extLst>
          </p:nvPr>
        </p:nvGraphicFramePr>
        <p:xfrm>
          <a:off x="2088000" y="2250000"/>
          <a:ext cx="855663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88000" y="2250000"/>
                        <a:ext cx="855663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936000"/>
                <a:ext cx="8388464" cy="207310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V geometrické posloupnosti         s kvocientem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platí pro každé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𝒁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sub>
                      </m:sSub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𝒒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sup>
                      </m:sSup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936000"/>
                <a:ext cx="8388464" cy="2073104"/>
              </a:xfrm>
              <a:prstGeom prst="rect">
                <a:avLst/>
              </a:prstGeom>
              <a:blipFill rotWithShape="1">
                <a:blip r:embed="rId4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59999" y="348625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Vzorec pro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člen geometrické posloupnosti.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563256"/>
              </p:ext>
            </p:extLst>
          </p:nvPr>
        </p:nvGraphicFramePr>
        <p:xfrm>
          <a:off x="4284000" y="13500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4" name="Rovnice" r:id="rId5" imgW="418918" imgH="253890" progId="Equation.3">
                  <p:embed/>
                </p:oleObj>
              </mc:Choice>
              <mc:Fallback>
                <p:oleObj name="Rovnice" r:id="rId5" imgW="418918" imgH="25389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4000" y="13500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71476" y="3608830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geometrické  posloupnosti             je dán člen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1476" y="3608830"/>
                <a:ext cx="7543600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72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60000" y="353188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9642639"/>
              </p:ext>
            </p:extLst>
          </p:nvPr>
        </p:nvGraphicFramePr>
        <p:xfrm>
          <a:off x="3852000" y="3600000"/>
          <a:ext cx="657408" cy="397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5" name="Rovnice" r:id="rId8" imgW="418918" imgH="253890" progId="Equation.3">
                  <p:embed/>
                </p:oleObj>
              </mc:Choice>
              <mc:Fallback>
                <p:oleObj name="Rovnice" r:id="rId8" imgW="418918" imgH="25389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2000" y="3600000"/>
                        <a:ext cx="657408" cy="3976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4252666"/>
                <a:ext cx="8388463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8−1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=3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7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ea typeface="Cambria Math"/>
                      </a:rPr>
                      <m:t>=3∙128=384</m:t>
                    </m:r>
                  </m:oMath>
                </a14:m>
                <a:endParaRPr lang="cs-CZ" sz="2000" b="0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52666"/>
                <a:ext cx="8388463" cy="76944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5215890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V dané posloupnosti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=384</m:t>
                    </m:r>
                  </m:oMath>
                </a14:m>
                <a:r>
                  <a:rPr lang="cs-CZ" b="0" dirty="0" smtClean="0"/>
                  <a:t>.</a:t>
                </a:r>
                <a:endParaRPr lang="cs-CZ" sz="2000" b="0" dirty="0" smtClean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215890"/>
                <a:ext cx="8388463" cy="400110"/>
              </a:xfrm>
              <a:prstGeom prst="rect">
                <a:avLst/>
              </a:prstGeom>
              <a:blipFill rotWithShape="1">
                <a:blip r:embed="rId10"/>
                <a:stretch>
                  <a:fillRect l="-727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  <p:bldP spid="13" grpId="0" animBg="1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936000"/>
                <a:ext cx="8388464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r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jsou libovolná celá kladná čísla,        geometrická posloupnost s kvocientem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 Pak platí:</a:t>
                </a:r>
              </a:p>
              <a:p>
                <a:pPr algn="ctr"/>
                <a:r>
                  <a:rPr lang="cs-CZ" sz="2400" b="1" dirty="0" smtClean="0"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b>
                    </m:sSub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𝒒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p>
                    </m:sSup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936000"/>
                <a:ext cx="8388464" cy="2064769"/>
              </a:xfrm>
              <a:prstGeom prst="rect">
                <a:avLst/>
              </a:prstGeom>
              <a:blipFill rotWithShape="1">
                <a:blip r:embed="rId4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59999" y="348625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Vztah mezi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-tým a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-tým členem geometrické posloupnosti.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5692850"/>
              </p:ext>
            </p:extLst>
          </p:nvPr>
        </p:nvGraphicFramePr>
        <p:xfrm>
          <a:off x="6192000" y="13500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5" name="Rovnice" r:id="rId5" imgW="418918" imgH="253890" progId="Equation.3">
                  <p:embed/>
                </p:oleObj>
              </mc:Choice>
              <mc:Fallback>
                <p:oleObj name="Rovnice" r:id="rId5" imgW="418918" imgH="25389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2000" y="13500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51081" y="342416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geometrické posloupnosti             je dán člen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=1250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q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081" y="3424164"/>
                <a:ext cx="7543600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646" t="-8333" r="-64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88601" y="33472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0127728"/>
              </p:ext>
            </p:extLst>
          </p:nvPr>
        </p:nvGraphicFramePr>
        <p:xfrm>
          <a:off x="3780000" y="3414500"/>
          <a:ext cx="657408" cy="397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6" name="Rovnice" r:id="rId8" imgW="418918" imgH="253890" progId="Equation.3">
                  <p:embed/>
                </p:oleObj>
              </mc:Choice>
              <mc:Fallback>
                <p:oleObj name="Rovnice" r:id="rId8" imgW="418918" imgH="25389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80000" y="3414500"/>
                        <a:ext cx="657408" cy="3976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4032000"/>
                <a:ext cx="8388463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5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5−2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1250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5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1250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125</m:t>
                    </m:r>
                  </m:oMath>
                </a14:m>
                <a:endParaRPr lang="cs-CZ" sz="2000" dirty="0" smtClean="0"/>
              </a:p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32000"/>
                <a:ext cx="8388463" cy="138499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39009" y="5580000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V dané posloupnosti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r>
                  <a:rPr lang="cs-CZ" b="0" dirty="0" smtClean="0"/>
                  <a:t>.</a:t>
                </a:r>
                <a:endParaRPr lang="cs-CZ" sz="2000" b="0" dirty="0" smtClean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009" y="5580000"/>
                <a:ext cx="8388463" cy="400110"/>
              </a:xfrm>
              <a:prstGeom prst="rect">
                <a:avLst/>
              </a:prstGeom>
              <a:blipFill rotWithShape="1">
                <a:blip r:embed="rId10"/>
                <a:stretch>
                  <a:fillRect l="-799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521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8" grpId="0" animBg="1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1556792"/>
                <a:ext cx="8388464" cy="394477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libovolné celé kladné číslo,       geometrická posloupnost s kvocientem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q.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Pak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a) pro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                        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𝒔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𝒏</m:t>
                      </m:r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b) pro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  <m:t>                                   </m:t>
                          </m:r>
                          <m: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  <m:t>𝒔</m:t>
                          </m:r>
                        </m:e>
                        <m:sub>
                          <m: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sub>
                      </m:sSub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𝒒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  <m:t>𝒏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𝒒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1556792"/>
                <a:ext cx="8388464" cy="3944771"/>
              </a:xfrm>
              <a:prstGeom prst="rect">
                <a:avLst/>
              </a:prstGeom>
              <a:blipFill rotWithShape="1">
                <a:blip r:embed="rId4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59999" y="980792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Vzorec pro součet prvních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členů geometrické posloupnosti.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9922492"/>
              </p:ext>
            </p:extLst>
          </p:nvPr>
        </p:nvGraphicFramePr>
        <p:xfrm>
          <a:off x="6012000" y="1970792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" name="Rovnice" r:id="rId5" imgW="418918" imgH="253890" progId="Equation.3">
                  <p:embed/>
                </p:oleObj>
              </mc:Choice>
              <mc:Fallback>
                <p:oleObj name="Rovnice" r:id="rId5" imgW="418918" imgH="25389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000" y="1970792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7671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Geometrické posloupnosti.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všechny vztahy geometrické posloupnosti, řeší jednoduché příklady.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2203</TotalTime>
  <Words>380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177</cp:revision>
  <dcterms:created xsi:type="dcterms:W3CDTF">2013-01-11T17:11:37Z</dcterms:created>
  <dcterms:modified xsi:type="dcterms:W3CDTF">2014-09-23T11:36:10Z</dcterms:modified>
</cp:coreProperties>
</file>