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7" r:id="rId4"/>
    <p:sldId id="286" r:id="rId5"/>
    <p:sldId id="290" r:id="rId6"/>
    <p:sldId id="291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F2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059832" y="3429000"/>
            <a:ext cx="568863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Geometri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cká  posloupnost</a:t>
            </a:r>
          </a:p>
          <a:p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    Příklady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III-2-09-20_Geometricka-posloupnost-Priklady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srpen 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360000" y="404664"/>
            <a:ext cx="8377808" cy="133747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 anchorCtr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800" b="1" dirty="0" smtClean="0">
                <a:latin typeface="Arial Black" pitchFamily="34" charset="0"/>
              </a:rPr>
              <a:t>GEOMETRICKÁ POSLOUPNOST</a:t>
            </a:r>
          </a:p>
          <a:p>
            <a:pPr algn="ctr"/>
            <a:r>
              <a:rPr lang="cs-CZ" sz="3200" b="1" dirty="0" smtClean="0">
                <a:latin typeface="Arial Black" pitchFamily="34" charset="0"/>
              </a:rPr>
              <a:t>Příklady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70453" y="2406211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Napište prvních pět členů geometrické posloupnosti, jestliže: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9999" y="2329267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419873" y="3321002"/>
            <a:ext cx="648072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60000" y="3288427"/>
                <a:ext cx="2476733" cy="64121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 anchor="ctr" anchorCtr="0">
                <a:noAutofit/>
              </a:bodyPr>
              <a:lstStyle/>
              <a:p>
                <a:pPr algn="just"/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=2;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𝑞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=2</m:t>
                    </m:r>
                  </m:oMath>
                </a14:m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endParaRPr lang="cs-CZ" sz="2400" b="0" dirty="0" smtClean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288427"/>
                <a:ext cx="2476733" cy="64121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extovéPole 23"/>
          <p:cNvSpPr txBox="1"/>
          <p:nvPr/>
        </p:nvSpPr>
        <p:spPr>
          <a:xfrm>
            <a:off x="4680000" y="3378201"/>
            <a:ext cx="38261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2; 4; 8; 16; 32; …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3419871" y="4416317"/>
            <a:ext cx="648072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59998" y="4383742"/>
                <a:ext cx="2476733" cy="64121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lIns="36000" tIns="36000" rIns="36000" bIns="36000" rtlCol="0" anchor="ctr" anchorCtr="0">
                <a:no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cs-CZ" sz="2000" i="1"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  <m:r>
                        <a:rPr lang="cs-CZ" sz="2000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−25</m:t>
                      </m:r>
                      <m:r>
                        <a:rPr lang="cs-CZ" sz="2000" i="1">
                          <a:latin typeface="Cambria Math"/>
                          <a:cs typeface="Times New Roman" pitchFamily="18" charset="0"/>
                        </a:rPr>
                        <m:t>;</m:t>
                      </m:r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𝑞</m:t>
                      </m:r>
                      <m:r>
                        <a:rPr lang="cs-CZ" sz="2000" i="1">
                          <a:latin typeface="Cambria Math"/>
                          <a:cs typeface="Times New Roman" pitchFamily="18" charset="0"/>
                        </a:rPr>
                        <m:t>=−</m:t>
                      </m:r>
                      <m:f>
                        <m:fPr>
                          <m:ctrlPr>
                            <a:rPr lang="cs-CZ" sz="200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  <m:t>5</m:t>
                          </m:r>
                        </m:den>
                      </m:f>
                      <m:r>
                        <a:rPr lang="cs-CZ" sz="2000" i="1">
                          <a:latin typeface="Cambria Math"/>
                          <a:cs typeface="Times New Roman" pitchFamily="18" charset="0"/>
                        </a:rPr>
                        <m:t> </m:t>
                      </m:r>
                    </m:oMath>
                  </m:oMathPara>
                </a14:m>
                <a:endParaRPr lang="cs-CZ" sz="2400" b="0" dirty="0" smtClean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8" y="4383742"/>
                <a:ext cx="2476733" cy="64121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4680000" y="4396252"/>
                <a:ext cx="3826146" cy="6161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-25; 5; -1;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; -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400" b="0" i="1" dirty="0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400" b="0" i="1" dirty="0" smtClean="0">
                            <a:latin typeface="Cambria Math"/>
                            <a:cs typeface="Times New Roman" pitchFamily="18" charset="0"/>
                          </a:rPr>
                          <m:t>25</m:t>
                        </m:r>
                      </m:den>
                    </m:f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; …</a:t>
                </a:r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80000" y="4396252"/>
                <a:ext cx="3826146" cy="616194"/>
              </a:xfrm>
              <a:prstGeom prst="rect">
                <a:avLst/>
              </a:prstGeom>
              <a:blipFill rotWithShape="1">
                <a:blip r:embed="rId4"/>
                <a:stretch>
                  <a:fillRect l="-2552" b="-89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Zaoblený obdélník 16"/>
          <p:cNvSpPr/>
          <p:nvPr/>
        </p:nvSpPr>
        <p:spPr>
          <a:xfrm>
            <a:off x="3419870" y="5517231"/>
            <a:ext cx="648072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59997" y="5484656"/>
                <a:ext cx="2476733" cy="64121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 anchor="ctr" anchorCtr="0">
                <a:no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cs-CZ" sz="2000" i="1"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  <m:r>
                        <a:rPr lang="cs-CZ" sz="2000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3936</m:t>
                      </m:r>
                      <m:r>
                        <a:rPr lang="cs-CZ" sz="2000" i="1">
                          <a:latin typeface="Cambria Math"/>
                          <a:cs typeface="Times New Roman" pitchFamily="18" charset="0"/>
                        </a:rPr>
                        <m:t>;</m:t>
                      </m:r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𝑞</m:t>
                      </m:r>
                      <m:r>
                        <a:rPr lang="cs-CZ" sz="2000" i="1">
                          <a:latin typeface="Cambria Math"/>
                          <a:cs typeface="Times New Roman" pitchFamily="18" charset="0"/>
                        </a:rPr>
                        <m:t>=0,5 </m:t>
                      </m:r>
                    </m:oMath>
                  </m:oMathPara>
                </a14:m>
                <a:endParaRPr lang="cs-CZ" sz="2400" b="0" dirty="0" smtClean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7" y="5484656"/>
                <a:ext cx="2476733" cy="64121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ovéPole 18"/>
          <p:cNvSpPr txBox="1"/>
          <p:nvPr/>
        </p:nvSpPr>
        <p:spPr>
          <a:xfrm>
            <a:off x="4680000" y="5620597"/>
            <a:ext cx="4057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3936; 1968; 984; 492; 246; …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7209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24" grpId="0"/>
      <p:bldP spid="28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Šipka doleva 37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076639" y="476672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Napište prvních pět členů geometrické posloupnosti: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60000" y="399728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360000" y="1144081"/>
                <a:ext cx="2520000" cy="48593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 anchor="ctr" anchorCtr="0">
                <a:no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=10;</m:t>
                      </m:r>
                      <m:sSub>
                        <m:sSubPr>
                          <m:ctrlP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=15</m:t>
                      </m:r>
                    </m:oMath>
                  </m:oMathPara>
                </a14:m>
                <a:endParaRPr lang="cs-CZ" sz="2400" b="0" dirty="0" smtClean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144081"/>
                <a:ext cx="2520000" cy="48593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359536" y="1772816"/>
                <a:ext cx="8388463" cy="6656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dirty="0" smtClean="0">
                    <a:cs typeface="Times New Roman" pitchFamily="18" charset="0"/>
                  </a:rPr>
                  <a:t>		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cs typeface="Times New Roman" pitchFamily="18" charset="0"/>
                      </a:rPr>
                      <m:t>𝑞</m:t>
                    </m:r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4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0" i="1" smtClean="0">
                                <a:latin typeface="Cambria Math"/>
                                <a:cs typeface="Times New Roman" pitchFamily="18" charset="0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400" b="0" i="1" smtClean="0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4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0" i="1" smtClean="0">
                                <a:latin typeface="Cambria Math"/>
                                <a:cs typeface="Times New Roman" pitchFamily="18" charset="0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400" b="0" i="1" smtClean="0">
                                <a:latin typeface="Cambria Math"/>
                                <a:cs typeface="Times New Roman" pitchFamily="18" charset="0"/>
                              </a:rPr>
                              <m:t>1</m:t>
                            </m:r>
                          </m:sub>
                        </m:sSub>
                      </m:den>
                    </m:f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15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10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=1,5</m:t>
                    </m:r>
                  </m:oMath>
                </a14:m>
                <a:endParaRPr lang="cs-CZ" sz="2400" b="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536" y="1772816"/>
                <a:ext cx="8388463" cy="66569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2" name="TextovéPole 41"/>
          <p:cNvSpPr txBox="1"/>
          <p:nvPr/>
        </p:nvSpPr>
        <p:spPr>
          <a:xfrm>
            <a:off x="4680000" y="2592000"/>
            <a:ext cx="40781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10; 15; 22,5; 33,75; 50,625; …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360000" y="3384000"/>
                <a:ext cx="2520000" cy="48593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Ins="90000" rtlCol="0" anchor="ctr" anchorCtr="0">
                <a:no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  <m:t>6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=128;</m:t>
                      </m:r>
                      <m:sSub>
                        <m:sSubPr>
                          <m:ctrlPr>
                            <a:rPr lang="cs-CZ" sz="2000" i="1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cs-CZ" sz="2000" i="1" smtClean="0">
                              <a:latin typeface="Cambria Math"/>
                              <a:cs typeface="Times New Roman" pitchFamily="18" charset="0"/>
                            </a:rPr>
                            <m:t>7</m:t>
                          </m:r>
                        </m:sub>
                      </m:sSub>
                      <m:r>
                        <a:rPr lang="cs-CZ" sz="2000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256</m:t>
                      </m:r>
                    </m:oMath>
                  </m:oMathPara>
                </a14:m>
                <a:endParaRPr lang="cs-CZ" sz="2400" b="0" dirty="0" smtClean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384000"/>
                <a:ext cx="2520000" cy="48593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360000" y="4428000"/>
                <a:ext cx="8388463" cy="133979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dirty="0" smtClean="0">
                    <a:cs typeface="Times New Roman" pitchFamily="18" charset="0"/>
                  </a:rPr>
                  <a:t>		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6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𝑞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6−1</m:t>
                        </m:r>
                      </m:sup>
                    </m:sSup>
                  </m:oMath>
                </a14:m>
                <a:endParaRPr lang="cs-CZ" sz="2000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000" b="0" dirty="0" smtClean="0"/>
                  <a:t>	             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128=</m:t>
                    </m:r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5</m:t>
                        </m:r>
                      </m:sup>
                    </m:sSup>
                  </m:oMath>
                </a14:m>
                <a:endParaRPr lang="cs-CZ" sz="2000" b="0" dirty="0" smtClean="0"/>
              </a:p>
              <a:p>
                <a:pPr algn="just"/>
                <a:r>
                  <a:rPr lang="cs-CZ" sz="2000" b="0" dirty="0" smtClean="0"/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128=</m:t>
                        </m:r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sz="20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32</m:t>
                    </m:r>
                  </m:oMath>
                </a14:m>
                <a:endParaRPr lang="cs-CZ" sz="2000" b="0" i="1" dirty="0" smtClean="0">
                  <a:latin typeface="Cambria Math"/>
                </a:endParaRPr>
              </a:p>
              <a:p>
                <a:pPr algn="just"/>
                <a:r>
                  <a:rPr lang="cs-CZ" sz="2000" dirty="0"/>
                  <a:t> </a:t>
                </a:r>
                <a:r>
                  <a:rPr lang="cs-CZ" sz="2000" dirty="0" smtClean="0"/>
                  <a:t>		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=4</m:t>
                    </m:r>
                  </m:oMath>
                </a14:m>
                <a:endParaRPr lang="cs-CZ" sz="2000" b="0" i="1" dirty="0" smtClean="0">
                  <a:latin typeface="Cambria Math"/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428000"/>
                <a:ext cx="8388463" cy="133979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5" name="TextovéPole 44"/>
          <p:cNvSpPr txBox="1"/>
          <p:nvPr/>
        </p:nvSpPr>
        <p:spPr>
          <a:xfrm>
            <a:off x="4680000" y="5616000"/>
            <a:ext cx="38261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4; 8; 16; 32; 64; …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359999" y="3924000"/>
                <a:ext cx="838800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>
                    <a:cs typeface="Times New Roman" pitchFamily="18" charset="0"/>
                  </a:rPr>
                  <a:t> 		</a:t>
                </a:r>
                <a:r>
                  <a:rPr lang="cs-CZ" sz="2400" dirty="0" smtClean="0">
                    <a:cs typeface="Times New Roman" pitchFamily="18" charset="0"/>
                  </a:rPr>
                  <a:t>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𝑞</m:t>
                        </m:r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=</m:t>
                        </m:r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7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/</m:t>
                    </m:r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6</m:t>
                        </m:r>
                      </m:sub>
                    </m:sSub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256/128</m:t>
                    </m:r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2</m:t>
                    </m:r>
                  </m:oMath>
                </a14:m>
                <a:endParaRPr lang="cs-CZ" sz="20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9" y="3924000"/>
                <a:ext cx="8388000" cy="461665"/>
              </a:xfrm>
              <a:prstGeom prst="rect">
                <a:avLst/>
              </a:prstGeom>
              <a:blipFill rotWithShape="1">
                <a:blip r:embed="rId7"/>
                <a:stretch>
                  <a:fillRect b="-1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79915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42" grpId="0"/>
      <p:bldP spid="44" grpId="0"/>
      <p:bldP spid="45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Šipka doleva 37">
            <a:hlinkClick r:id="rId2" action="ppaction://hlinksldjump"/>
          </p:cNvPr>
          <p:cNvSpPr/>
          <p:nvPr/>
        </p:nvSpPr>
        <p:spPr>
          <a:xfrm>
            <a:off x="457494" y="631080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076639" y="760823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Určete první člen 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vocient geometrické posloupnosti, v níž platí: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60000" y="683879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5531710" y="1162773"/>
                <a:ext cx="3237922" cy="48593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 anchor="ctr" anchorCtr="0">
                <a:no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  <m:t>5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=100</m:t>
                      </m:r>
                      <m:r>
                        <a:rPr lang="cs-CZ" sz="2000" b="0" i="0" smtClean="0">
                          <a:latin typeface="Cambria Math"/>
                          <a:cs typeface="Times New Roman" pitchFamily="18" charset="0"/>
                        </a:rPr>
                        <m:t>; </m:t>
                      </m:r>
                      <m:sSub>
                        <m:sSubPr>
                          <m:ctrlP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  <m:r>
                        <a:rPr lang="cs-CZ" sz="2000" b="0" i="0" smtClean="0">
                          <a:latin typeface="Cambria Math"/>
                          <a:cs typeface="Times New Roman" pitchFamily="18" charset="0"/>
                        </a:rPr>
                        <m:t>=−12500</m:t>
                      </m:r>
                    </m:oMath>
                  </m:oMathPara>
                </a14:m>
                <a:endParaRPr lang="cs-CZ" sz="2400" b="0" dirty="0" smtClean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1710" y="1162773"/>
                <a:ext cx="3237922" cy="48593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360000" y="1680579"/>
                <a:ext cx="8388463" cy="25511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>
                    <a:cs typeface="Times New Roman" pitchFamily="18" charset="0"/>
                  </a:rPr>
                  <a:t>	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5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𝑞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5−2</m:t>
                        </m:r>
                      </m:sup>
                    </m:sSup>
                  </m:oMath>
                </a14:m>
                <a:endParaRPr lang="cs-CZ" sz="2000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000" b="0" dirty="0" smtClean="0"/>
                  <a:t>	</a:t>
                </a:r>
                <a:r>
                  <a:rPr lang="cs-CZ" sz="2000" dirty="0"/>
                  <a:t> </a:t>
                </a:r>
                <a:r>
                  <a:rPr lang="cs-CZ" sz="2000" dirty="0" smtClean="0"/>
                  <a:t>            </a:t>
                </a:r>
                <a14:m>
                  <m:oMath xmlns:m="http://schemas.openxmlformats.org/officeDocument/2006/math">
                    <m:r>
                      <a:rPr lang="cs-CZ" sz="2000" b="0" i="0" smtClean="0">
                        <a:latin typeface="Cambria Math"/>
                        <a:cs typeface="Times New Roman" pitchFamily="18" charset="0"/>
                      </a:rPr>
                      <m:t>100</m:t>
                    </m:r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12500</m:t>
                    </m:r>
                    <m:r>
                      <a:rPr lang="cs-CZ" sz="20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𝑞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3</m:t>
                        </m:r>
                      </m:sup>
                    </m:sSup>
                  </m:oMath>
                </a14:m>
                <a:endParaRPr lang="cs-CZ" sz="2000" b="0" dirty="0" smtClean="0"/>
              </a:p>
              <a:p>
                <a:r>
                  <a:rPr lang="cs-CZ" sz="2000" dirty="0"/>
                  <a:t>	</a:t>
                </a:r>
                <a:r>
                  <a:rPr lang="cs-CZ" sz="2000" dirty="0" smtClean="0"/>
                  <a:t>	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</a:rPr>
                          <m:t>𝑞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100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−12500</m:t>
                        </m:r>
                      </m:den>
                    </m:f>
                  </m:oMath>
                </a14:m>
                <a:endParaRPr lang="cs-CZ" sz="2000" b="0" dirty="0" smtClean="0"/>
              </a:p>
              <a:p>
                <a:r>
                  <a:rPr lang="cs-CZ" sz="2000" dirty="0"/>
                  <a:t>		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𝑞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2000" i="1">
                        <a:latin typeface="Cambria Math"/>
                      </a:rPr>
                      <m:t>=</m:t>
                    </m:r>
                    <m:r>
                      <a:rPr lang="cs-CZ" sz="2000" b="0" i="1" smtClean="0"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125</m:t>
                        </m:r>
                      </m:den>
                    </m:f>
                  </m:oMath>
                </a14:m>
                <a:endParaRPr lang="cs-CZ" sz="2000" dirty="0" smtClean="0"/>
              </a:p>
              <a:p>
                <a:r>
                  <a:rPr lang="cs-CZ" sz="2000" dirty="0" smtClean="0"/>
                  <a:t>		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𝑞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2000" i="1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000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00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−</m:t>
                            </m:r>
                            <m:f>
                              <m:fPr>
                                <m:ctrlPr>
                                  <a:rPr lang="cs-CZ" sz="2000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000" b="0" i="1" smtClean="0">
                                    <a:latin typeface="Cambria Math"/>
                                  </a:rPr>
                                  <m:t>1</m:t>
                                </m:r>
                              </m:num>
                              <m:den>
                                <m:r>
                                  <a:rPr lang="cs-CZ" sz="2000" b="0" i="1" smtClean="0">
                                    <a:latin typeface="Cambria Math"/>
                                  </a:rPr>
                                  <m:t>5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sz="2000" b="0" dirty="0" smtClean="0"/>
              </a:p>
              <a:p>
                <a:r>
                  <a:rPr lang="cs-CZ" sz="2000" dirty="0"/>
                  <a:t>		</a:t>
                </a:r>
                <a:r>
                  <a:rPr lang="cs-CZ" sz="2000" b="1" dirty="0"/>
                  <a:t> </a:t>
                </a:r>
                <a:r>
                  <a:rPr lang="cs-CZ" sz="2000" b="1" dirty="0" smtClean="0"/>
                  <a:t> 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𝒒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=−</m:t>
                    </m:r>
                    <m:f>
                      <m:fPr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𝟓</m:t>
                        </m:r>
                      </m:den>
                    </m:f>
                  </m:oMath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680579"/>
                <a:ext cx="8388463" cy="255114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51972" y="4581128"/>
                <a:ext cx="8388463" cy="126816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dirty="0" smtClean="0"/>
                  <a:t>	  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/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𝑞</m:t>
                    </m:r>
                  </m:oMath>
                </a14:m>
                <a:endParaRPr lang="cs-CZ" sz="2000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000" b="0" dirty="0" smtClean="0"/>
                  <a:t>	               </a:t>
                </a:r>
                <a14:m>
                  <m:oMath xmlns:m="http://schemas.openxmlformats.org/officeDocument/2006/math">
                    <m:r>
                      <a:rPr lang="cs-CZ" sz="2000" b="0" i="0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12500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f>
                          <m:fPr>
                            <m:ctrlPr>
                              <a:rPr lang="cs-CZ" sz="20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sz="2000" b="0" i="1" smtClean="0">
                                <a:latin typeface="Cambria Math"/>
                                <a:cs typeface="Times New Roman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cs-CZ" sz="2000" b="0" i="1" smtClean="0">
                                <a:latin typeface="Cambria Math"/>
                                <a:cs typeface="Times New Roman" pitchFamily="18" charset="0"/>
                              </a:rPr>
                              <m:t>5</m:t>
                            </m:r>
                          </m:den>
                        </m:f>
                      </m:den>
                    </m:f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=12500</m:t>
                    </m:r>
                    <m:r>
                      <a:rPr lang="cs-CZ" sz="2000" i="1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sz="20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5</m:t>
                    </m:r>
                  </m:oMath>
                </a14:m>
                <a:endParaRPr lang="cs-CZ" sz="2000" b="0" dirty="0" smtClean="0"/>
              </a:p>
              <a:p>
                <a:pPr algn="just"/>
                <a:r>
                  <a:rPr lang="cs-CZ" sz="2000" b="0" dirty="0" smtClean="0"/>
                  <a:t>	              </a:t>
                </a:r>
                <a:r>
                  <a:rPr lang="cs-CZ" sz="2000" dirty="0" smtClean="0"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𝟔𝟐𝟓𝟎𝟎</m:t>
                    </m:r>
                  </m:oMath>
                </a14:m>
                <a:endParaRPr lang="cs-CZ" sz="2000" b="1" dirty="0" smtClean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1972" y="4581128"/>
                <a:ext cx="8388463" cy="126816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59998" y="5941468"/>
                <a:ext cx="8354093" cy="554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cs typeface="Times New Roman" pitchFamily="18" charset="0"/>
                  </a:rPr>
                  <a:t>		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𝟔𝟐𝟓𝟎𝟎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,  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𝒒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=−</m:t>
                    </m:r>
                    <m:f>
                      <m:fPr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𝟓</m:t>
                        </m:r>
                      </m:den>
                    </m:f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8" y="5941468"/>
                <a:ext cx="8354093" cy="5548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53360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17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Šipka doleva 37">
            <a:hlinkClick r:id="rId2" action="ppaction://hlinksldjump"/>
          </p:cNvPr>
          <p:cNvSpPr/>
          <p:nvPr/>
        </p:nvSpPr>
        <p:spPr>
          <a:xfrm>
            <a:off x="457494" y="631080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076639" y="760823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Určete první člen 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vocient geometrické posloupnosti, v níž platí: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60000" y="683879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5531710" y="1162773"/>
                <a:ext cx="3237922" cy="48593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 anchor="ctr" anchorCtr="0">
                <a:no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  <m:t>3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=16</m:t>
                      </m:r>
                      <m:r>
                        <a:rPr lang="cs-CZ" sz="2000" b="0" i="0" smtClean="0">
                          <a:latin typeface="Cambria Math"/>
                          <a:cs typeface="Times New Roman" pitchFamily="18" charset="0"/>
                        </a:rPr>
                        <m:t>; </m:t>
                      </m:r>
                      <m:sSub>
                        <m:sSubPr>
                          <m:ctrlP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  <m:t>5</m:t>
                          </m:r>
                        </m:sub>
                      </m:sSub>
                      <m:r>
                        <a:rPr lang="cs-CZ" sz="2000" b="0" i="0" smtClean="0">
                          <a:latin typeface="Cambria Math"/>
                          <a:cs typeface="Times New Roman" pitchFamily="18" charset="0"/>
                        </a:rPr>
                        <m:t>=1</m:t>
                      </m:r>
                    </m:oMath>
                  </m:oMathPara>
                </a14:m>
                <a:endParaRPr lang="cs-CZ" sz="2400" b="0" dirty="0" smtClean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1710" y="1162773"/>
                <a:ext cx="3237922" cy="48593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360000" y="1680579"/>
                <a:ext cx="8388463" cy="158254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>
                    <a:cs typeface="Times New Roman" pitchFamily="18" charset="0"/>
                  </a:rPr>
                  <a:t>		   </a:t>
                </a:r>
                <a14:m>
                  <m:oMath xmlns:m="http://schemas.openxmlformats.org/officeDocument/2006/math">
                    <m:r>
                      <a:rPr lang="cs-CZ" sz="2000" b="0" i="0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sSub>
                      <m:sSub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5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𝑞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5−3</m:t>
                        </m:r>
                      </m:sup>
                    </m:sSup>
                  </m:oMath>
                </a14:m>
                <a:endParaRPr lang="cs-CZ" sz="2000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000" b="0" dirty="0" smtClean="0"/>
                  <a:t>	</a:t>
                </a:r>
                <a:r>
                  <a:rPr lang="cs-CZ" sz="2000" dirty="0"/>
                  <a:t> </a:t>
                </a:r>
                <a:r>
                  <a:rPr lang="cs-CZ" sz="2000" dirty="0" smtClean="0"/>
                  <a:t>                  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1</m:t>
                    </m:r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i="1" smtClean="0">
                        <a:latin typeface="Cambria Math"/>
                        <a:cs typeface="Times New Roman" pitchFamily="18" charset="0"/>
                      </a:rPr>
                      <m:t>1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6</m:t>
                    </m:r>
                    <m:r>
                      <a:rPr lang="cs-CZ" sz="20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𝑞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cs-CZ" sz="2000" b="0" dirty="0" smtClean="0"/>
              </a:p>
              <a:p>
                <a:r>
                  <a:rPr lang="cs-CZ" sz="2000" dirty="0"/>
                  <a:t>	</a:t>
                </a:r>
                <a:r>
                  <a:rPr lang="cs-CZ" sz="2000" dirty="0" smtClean="0"/>
                  <a:t>	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</a:rPr>
                          <m:t>𝑞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16</m:t>
                        </m:r>
                      </m:den>
                    </m:f>
                  </m:oMath>
                </a14:m>
                <a:endParaRPr lang="cs-CZ" sz="2000" b="0" dirty="0" smtClean="0"/>
              </a:p>
              <a:p>
                <a:r>
                  <a:rPr lang="cs-CZ" sz="2000" dirty="0"/>
                  <a:t>		</a:t>
                </a:r>
                <a:r>
                  <a:rPr lang="cs-CZ" sz="2000" b="1" dirty="0"/>
                  <a:t> </a:t>
                </a:r>
                <a:r>
                  <a:rPr lang="cs-CZ" sz="2000" b="1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𝒒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𝟏</m:t>
                        </m:r>
                        <m:r>
                          <a:rPr lang="cs-CZ" sz="2000" b="1" i="1" smtClean="0">
                            <a:latin typeface="Cambria Math"/>
                          </a:rPr>
                          <m:t>,</m:t>
                        </m:r>
                        <m:r>
                          <a:rPr lang="cs-CZ" sz="2000" b="1" i="1" smtClean="0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sz="2000" b="1" i="1">
                        <a:latin typeface="Cambria Math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</a:rPr>
                      <m:t>±</m:t>
                    </m:r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2000" b="1" dirty="0" smtClean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680579"/>
                <a:ext cx="8388463" cy="158254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59998" y="5703484"/>
                <a:ext cx="8354093" cy="554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𝟔𝟐𝟓𝟎𝟎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,  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𝒒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b="1" dirty="0" smtClean="0"/>
                  <a:t>    </a:t>
                </a:r>
                <a:r>
                  <a:rPr lang="cs-CZ" dirty="0" smtClean="0"/>
                  <a:t>nebo  </a:t>
                </a:r>
                <a:r>
                  <a:rPr lang="cs-CZ" b="1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𝟔𝟐𝟓𝟎𝟎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,  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𝒒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=−</m:t>
                    </m:r>
                    <m:f>
                      <m:f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num>
                      <m:den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𝟓</m:t>
                        </m:r>
                      </m:den>
                    </m:f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8" y="5703484"/>
                <a:ext cx="8354093" cy="554832"/>
              </a:xfrm>
              <a:prstGeom prst="rect">
                <a:avLst/>
              </a:prstGeom>
              <a:blipFill rotWithShape="1">
                <a:blip r:embed="rId5"/>
                <a:stretch>
                  <a:fillRect b="-10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08177" y="3573016"/>
                <a:ext cx="8388463" cy="17852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>
                    <a:cs typeface="Times New Roman" pitchFamily="18" charset="0"/>
                  </a:rPr>
                  <a:t>	I.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𝑞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3−1</m:t>
                        </m:r>
                      </m:sup>
                    </m:sSup>
                  </m:oMath>
                </a14:m>
                <a:endParaRPr lang="cs-CZ" sz="2000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000" b="0" dirty="0" smtClean="0"/>
                  <a:t>	</a:t>
                </a:r>
                <a:r>
                  <a:rPr lang="cs-CZ" sz="2000" dirty="0"/>
                  <a:t> </a:t>
                </a:r>
                <a:r>
                  <a:rPr lang="cs-CZ" sz="2000" dirty="0" smtClean="0"/>
                  <a:t>        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16</m:t>
                    </m:r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sz="2000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cs-CZ" sz="2000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1</m:t>
                                </m:r>
                              </m:num>
                              <m:den>
                                <m:r>
                                  <a:rPr lang="cs-CZ" sz="2000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4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cs-CZ" sz="2000" b="0" dirty="0" smtClean="0"/>
              </a:p>
              <a:p>
                <a:r>
                  <a:rPr lang="cs-CZ" sz="2000" dirty="0"/>
                  <a:t>	 </a:t>
                </a:r>
                <a:r>
                  <a:rPr lang="cs-CZ" sz="2000" dirty="0" smtClean="0"/>
                  <a:t>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16</m:t>
                        </m:r>
                      </m:num>
                      <m:den>
                        <m:f>
                          <m:f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000" b="0" i="1" smtClean="0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000" b="0" i="1" smtClean="0">
                                <a:latin typeface="Cambria Math"/>
                              </a:rPr>
                              <m:t>16</m:t>
                            </m:r>
                          </m:den>
                        </m:f>
                      </m:den>
                    </m:f>
                  </m:oMath>
                </a14:m>
                <a:endParaRPr lang="cs-CZ" sz="2000" b="0" dirty="0" smtClean="0"/>
              </a:p>
              <a:p>
                <a:r>
                  <a:rPr lang="cs-CZ" sz="2000" dirty="0"/>
                  <a:t>	</a:t>
                </a:r>
                <a:r>
                  <a:rPr lang="cs-CZ" sz="2000" dirty="0" smtClean="0"/>
                  <a:t>          </a:t>
                </a:r>
                <a:r>
                  <a:rPr lang="cs-CZ" sz="2000" b="1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sz="2000" b="1" i="1">
                        <a:latin typeface="Cambria Math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</a:rPr>
                      <m:t>𝟐𝟓𝟔</m:t>
                    </m:r>
                  </m:oMath>
                </a14:m>
                <a:endParaRPr lang="cs-CZ" sz="2000" b="1" dirty="0" smtClean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8177" y="3573016"/>
                <a:ext cx="8388463" cy="1785232"/>
              </a:xfrm>
              <a:prstGeom prst="rect">
                <a:avLst/>
              </a:prstGeom>
              <a:blipFill rotWithShape="1">
                <a:blip r:embed="rId6"/>
                <a:stretch>
                  <a:fillRect t="-17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851921" y="3573016"/>
                <a:ext cx="5292080" cy="17852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>
                    <a:cs typeface="Times New Roman" pitchFamily="18" charset="0"/>
                  </a:rPr>
                  <a:t>	II.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𝑞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3−1</m:t>
                        </m:r>
                      </m:sup>
                    </m:sSup>
                  </m:oMath>
                </a14:m>
                <a:endParaRPr lang="cs-CZ" sz="2000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000" b="0" dirty="0" smtClean="0"/>
                  <a:t>	</a:t>
                </a:r>
                <a:r>
                  <a:rPr lang="cs-CZ" sz="2000" dirty="0"/>
                  <a:t> </a:t>
                </a:r>
                <a:r>
                  <a:rPr lang="cs-CZ" sz="2000" dirty="0" smtClean="0"/>
                  <a:t>        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16</m:t>
                    </m:r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−</m:t>
                            </m:r>
                            <m:f>
                              <m:fPr>
                                <m:ctrlPr>
                                  <a:rPr lang="cs-CZ" sz="2000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cs-CZ" sz="2000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1</m:t>
                                </m:r>
                              </m:num>
                              <m:den>
                                <m:r>
                                  <a:rPr lang="cs-CZ" sz="2000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4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cs-CZ" sz="2000" b="0" dirty="0" smtClean="0"/>
              </a:p>
              <a:p>
                <a:r>
                  <a:rPr lang="cs-CZ" sz="2000" dirty="0"/>
                  <a:t>	 </a:t>
                </a:r>
                <a:r>
                  <a:rPr lang="cs-CZ" sz="2000" dirty="0" smtClean="0"/>
                  <a:t>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16</m:t>
                        </m:r>
                      </m:num>
                      <m:den>
                        <m:f>
                          <m:f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000" b="0" i="1" smtClean="0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000" b="0" i="1" smtClean="0">
                                <a:latin typeface="Cambria Math"/>
                              </a:rPr>
                              <m:t>16</m:t>
                            </m:r>
                          </m:den>
                        </m:f>
                      </m:den>
                    </m:f>
                  </m:oMath>
                </a14:m>
                <a:endParaRPr lang="cs-CZ" sz="2000" b="0" dirty="0" smtClean="0"/>
              </a:p>
              <a:p>
                <a:r>
                  <a:rPr lang="cs-CZ" sz="2000" dirty="0"/>
                  <a:t>	</a:t>
                </a:r>
                <a:r>
                  <a:rPr lang="cs-CZ" sz="2000" dirty="0" smtClean="0"/>
                  <a:t>          </a:t>
                </a:r>
                <a:r>
                  <a:rPr lang="cs-CZ" sz="2000" b="1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sz="2000" b="1" i="1">
                        <a:latin typeface="Cambria Math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</a:rPr>
                      <m:t>𝟐𝟓𝟔</m:t>
                    </m:r>
                  </m:oMath>
                </a14:m>
                <a:endParaRPr lang="cs-CZ" sz="2000" b="1" dirty="0" smtClean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1921" y="3573016"/>
                <a:ext cx="5292080" cy="1785232"/>
              </a:xfrm>
              <a:prstGeom prst="rect">
                <a:avLst/>
              </a:prstGeom>
              <a:blipFill rotWithShape="1">
                <a:blip r:embed="rId7"/>
                <a:stretch>
                  <a:fillRect t="-17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12845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1097" y="404664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Geometrické posloupnosti.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řeší příklady s geometrickými posloupnostmi.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Oldřich Odvárko, CSc. a kol.: Matematika pro SOŠ a studijní obory SOU, 6. část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, 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vydání 1987, SPN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František Jirásek, DrSc. a kol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Sbírka úloh z matematiky pro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2000,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80-7196-012-8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62817" y="1422495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Šipka doleva 14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2565</TotalTime>
  <Words>299</Words>
  <Application>Microsoft Office PowerPoint</Application>
  <PresentationFormat>Předvádění na obrazovce (4:3)</PresentationFormat>
  <Paragraphs>81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SOŠ Litovel</cp:lastModifiedBy>
  <cp:revision>187</cp:revision>
  <dcterms:created xsi:type="dcterms:W3CDTF">2013-01-11T17:11:37Z</dcterms:created>
  <dcterms:modified xsi:type="dcterms:W3CDTF">2014-09-23T11:32:46Z</dcterms:modified>
</cp:coreProperties>
</file>