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7" r:id="rId2"/>
    <p:sldId id="257" r:id="rId3"/>
    <p:sldId id="267" r:id="rId4"/>
    <p:sldId id="269" r:id="rId5"/>
    <p:sldId id="283" r:id="rId6"/>
    <p:sldId id="288" r:id="rId7"/>
    <p:sldId id="259" r:id="rId8"/>
    <p:sldId id="270" r:id="rId9"/>
    <p:sldId id="271" r:id="rId10"/>
    <p:sldId id="272" r:id="rId11"/>
    <p:sldId id="273" r:id="rId12"/>
    <p:sldId id="274" r:id="rId13"/>
    <p:sldId id="275" r:id="rId14"/>
    <p:sldId id="276" r:id="rId15"/>
    <p:sldId id="279" r:id="rId16"/>
    <p:sldId id="280" r:id="rId17"/>
    <p:sldId id="281" r:id="rId18"/>
    <p:sldId id="260" r:id="rId19"/>
    <p:sldId id="261" r:id="rId20"/>
    <p:sldId id="265" r:id="rId21"/>
    <p:sldId id="262" r:id="rId22"/>
    <p:sldId id="263" r:id="rId23"/>
    <p:sldId id="264" r:id="rId24"/>
    <p:sldId id="266" r:id="rId25"/>
    <p:sldId id="285" r:id="rId26"/>
    <p:sldId id="286" r:id="rId27"/>
  </p:sldIdLst>
  <p:sldSz cx="9144000" cy="6858000" type="screen4x3"/>
  <p:notesSz cx="6858000" cy="9144000"/>
  <p:defaultTextStyle>
    <a:defPPr>
      <a:defRPr lang="pl-PL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  <a:srgbClr val="FFFF00"/>
    <a:srgbClr val="AF9731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361" autoAdjust="0"/>
    <p:restoredTop sz="94660" autoAdjust="0"/>
  </p:normalViewPr>
  <p:slideViewPr>
    <p:cSldViewPr>
      <p:cViewPr varScale="1">
        <p:scale>
          <a:sx n="99" d="100"/>
          <a:sy n="99" d="100"/>
        </p:scale>
        <p:origin x="-330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l-PL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l-PL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F88439-ED58-40F9-B641-8B4A0958ACC8}" type="slidenum">
              <a:rPr lang="pl-PL"/>
              <a:pPr>
                <a:defRPr/>
              </a:pPr>
              <a:t>‹#›</a:t>
            </a:fld>
            <a:endParaRPr lang="pl-PL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l-PL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l-PL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6FF8DA-E7C9-470B-861A-ECE86C6E8512}" type="slidenum">
              <a:rPr lang="pl-PL"/>
              <a:pPr>
                <a:defRPr/>
              </a:pPr>
              <a:t>‹#›</a:t>
            </a:fld>
            <a:endParaRPr lang="pl-PL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l-PL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l-PL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46C364-64B6-454B-AB90-444A669CC114}" type="slidenum">
              <a:rPr lang="pl-PL"/>
              <a:pPr>
                <a:defRPr/>
              </a:pPr>
              <a:t>‹#›</a:t>
            </a:fld>
            <a:endParaRPr lang="pl-PL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l-PL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l-PL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878DAE-F934-41FD-88EF-C0488D65EC09}" type="slidenum">
              <a:rPr lang="pl-PL"/>
              <a:pPr>
                <a:defRPr/>
              </a:pPr>
              <a:t>‹#›</a:t>
            </a:fld>
            <a:endParaRPr lang="pl-PL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l-PL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l-PL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2364F5-B67A-4799-84F3-6A399E76B9A6}" type="slidenum">
              <a:rPr lang="pl-PL"/>
              <a:pPr>
                <a:defRPr/>
              </a:pPr>
              <a:t>‹#›</a:t>
            </a:fld>
            <a:endParaRPr lang="pl-PL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l-PL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l-PL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F1EE42-8056-42AC-99D5-57E803DE2946}" type="slidenum">
              <a:rPr lang="pl-PL"/>
              <a:pPr>
                <a:defRPr/>
              </a:pPr>
              <a:t>‹#›</a:t>
            </a:fld>
            <a:endParaRPr lang="pl-PL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l-PL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l-PL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4A4A09-B854-4648-B4E4-4C4C5918BC91}" type="slidenum">
              <a:rPr lang="pl-PL"/>
              <a:pPr>
                <a:defRPr/>
              </a:pPr>
              <a:t>‹#›</a:t>
            </a:fld>
            <a:endParaRPr lang="pl-PL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l-PL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l-PL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C1A30D-5E36-4A91-9A29-C4A8EF644C97}" type="slidenum">
              <a:rPr lang="pl-PL"/>
              <a:pPr>
                <a:defRPr/>
              </a:pPr>
              <a:t>‹#›</a:t>
            </a:fld>
            <a:endParaRPr lang="pl-PL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l-PL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l-PL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BED540-168F-41F0-B53F-7074D6CDE645}" type="slidenum">
              <a:rPr lang="pl-PL"/>
              <a:pPr>
                <a:defRPr/>
              </a:pPr>
              <a:t>‹#›</a:t>
            </a:fld>
            <a:endParaRPr lang="pl-PL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l-PL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l-PL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B07A1A-5970-4D8F-9797-B952F29343AC}" type="slidenum">
              <a:rPr lang="pl-PL"/>
              <a:pPr>
                <a:defRPr/>
              </a:pPr>
              <a:t>‹#›</a:t>
            </a:fld>
            <a:endParaRPr lang="pl-PL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l-PL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pl-PL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417661-A795-4DA8-9852-1FACA5FFE39F}" type="slidenum">
              <a:rPr lang="pl-PL"/>
              <a:pPr>
                <a:defRPr/>
              </a:pPr>
              <a:t>‹#›</a:t>
            </a:fld>
            <a:endParaRPr lang="pl-PL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FF99"/>
            </a:gs>
            <a:gs pos="100000">
              <a:srgbClr val="0080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pl-PL" altLang="cs-CZ" smtClean="0"/>
              <a:t>Kliknij, aby edytować styl wzorca tytułu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pl-PL" altLang="cs-CZ" smtClean="0"/>
              <a:t>Kliknij, aby edytować style wzorca tekstu</a:t>
            </a:r>
          </a:p>
          <a:p>
            <a:pPr lvl="1"/>
            <a:r>
              <a:rPr lang="pl-PL" altLang="cs-CZ" smtClean="0"/>
              <a:t>Drugi poziom</a:t>
            </a:r>
          </a:p>
          <a:p>
            <a:pPr lvl="2"/>
            <a:r>
              <a:rPr lang="pl-PL" altLang="cs-CZ" smtClean="0"/>
              <a:t>Trzeci poziom</a:t>
            </a:r>
          </a:p>
          <a:p>
            <a:pPr lvl="3"/>
            <a:r>
              <a:rPr lang="pl-PL" altLang="cs-CZ" smtClean="0"/>
              <a:t>Czwarty poziom</a:t>
            </a:r>
          </a:p>
          <a:p>
            <a:pPr lvl="4"/>
            <a:r>
              <a:rPr lang="pl-PL" altLang="cs-CZ" smtClean="0"/>
              <a:t>Piąty poziom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pl-PL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pl-PL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>
              <a:defRPr/>
            </a:pPr>
            <a:fld id="{C0F53115-BAC0-4C28-93B5-6DC6C900481A}" type="slidenum">
              <a:rPr lang="pl-PL"/>
              <a:pPr>
                <a:defRPr/>
              </a:pPr>
              <a:t>‹#›</a:t>
            </a:fld>
            <a:endParaRPr lang="pl-PL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jpeg"/><Relationship Id="rId12" Type="http://schemas.openxmlformats.org/officeDocument/2006/relationships/image" Target="../media/image15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2.jpe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Školní naučná stezka</a:t>
            </a:r>
            <a:br>
              <a:rPr lang="cs-CZ" smtClean="0"/>
            </a:br>
            <a:r>
              <a:rPr lang="cs-CZ" sz="3200" smtClean="0"/>
              <a:t>Mgr. Iveta Vališková </a:t>
            </a:r>
          </a:p>
        </p:txBody>
      </p:sp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052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4077072"/>
            <a:ext cx="6768107" cy="151288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188913"/>
            <a:ext cx="7772400" cy="1143000"/>
          </a:xfrm>
        </p:spPr>
        <p:txBody>
          <a:bodyPr/>
          <a:lstStyle/>
          <a:p>
            <a:pPr eaLnBrk="1" hangingPunct="1"/>
            <a:r>
              <a:rPr lang="cs-CZ" altLang="cs-CZ" sz="4000" smtClean="0"/>
              <a:t>Školní naučnou stezku Viničky </a:t>
            </a:r>
            <a:endParaRPr lang="pl-PL" altLang="cs-CZ" sz="4000" smtClean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4213" y="1052513"/>
            <a:ext cx="7772400" cy="41148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altLang="cs-CZ" dirty="0" smtClean="0"/>
              <a:t>vytvořili žáci ZŠ </a:t>
            </a:r>
            <a:r>
              <a:rPr lang="cs-CZ" altLang="cs-CZ" dirty="0" err="1" smtClean="0"/>
              <a:t>Dětenice</a:t>
            </a:r>
            <a:r>
              <a:rPr lang="cs-CZ" altLang="cs-CZ" dirty="0" smtClean="0"/>
              <a:t> a dětský oddíl STROM  v roce 2002  se svými učiteli</a:t>
            </a:r>
          </a:p>
          <a:p>
            <a:pPr eaLnBrk="1" hangingPunct="1">
              <a:buFontTx/>
              <a:buNone/>
            </a:pPr>
            <a:r>
              <a:rPr lang="cs-CZ" altLang="cs-CZ" dirty="0" smtClean="0"/>
              <a:t>- </a:t>
            </a:r>
            <a:r>
              <a:rPr lang="cs-CZ" altLang="cs-CZ" sz="2400" dirty="0" smtClean="0"/>
              <a:t>Leží na rozhraní okresů Mladá Boleslav, Jičín a Nymburk</a:t>
            </a:r>
            <a:endParaRPr lang="pl-PL" altLang="cs-CZ" sz="2400" dirty="0" smtClean="0"/>
          </a:p>
          <a:p>
            <a:pPr eaLnBrk="1" hangingPunct="1"/>
            <a:r>
              <a:rPr lang="cs-CZ" altLang="cs-CZ" sz="2400" b="1" dirty="0" smtClean="0"/>
              <a:t>Nadmořská výška: </a:t>
            </a:r>
          </a:p>
          <a:p>
            <a:pPr lvl="1" eaLnBrk="1" hangingPunct="1"/>
            <a:r>
              <a:rPr lang="cs-CZ" altLang="cs-CZ" sz="2400" dirty="0" smtClean="0"/>
              <a:t>224 metrů nad mořem</a:t>
            </a:r>
          </a:p>
          <a:p>
            <a:pPr eaLnBrk="1" hangingPunct="1"/>
            <a:r>
              <a:rPr lang="cs-CZ" altLang="cs-CZ" sz="2400" b="1" dirty="0" smtClean="0"/>
              <a:t>Jílovité půdy</a:t>
            </a:r>
            <a:r>
              <a:rPr lang="cs-CZ" altLang="cs-CZ" sz="2400" dirty="0" smtClean="0">
                <a:latin typeface="Arial" charset="0"/>
              </a:rPr>
              <a:t> (jílovce a slínovce)</a:t>
            </a:r>
          </a:p>
          <a:p>
            <a:pPr eaLnBrk="1" hangingPunct="1"/>
            <a:r>
              <a:rPr lang="cs-CZ" altLang="cs-CZ" sz="2400" b="1" dirty="0" smtClean="0"/>
              <a:t>Vodní toky</a:t>
            </a:r>
            <a:r>
              <a:rPr lang="cs-CZ" altLang="cs-CZ" sz="2400" dirty="0" smtClean="0"/>
              <a:t>:</a:t>
            </a:r>
          </a:p>
          <a:p>
            <a:pPr lvl="1" eaLnBrk="1" hangingPunct="1"/>
            <a:r>
              <a:rPr lang="cs-CZ" altLang="cs-CZ" dirty="0" err="1" smtClean="0"/>
              <a:t>Bačalský</a:t>
            </a:r>
            <a:r>
              <a:rPr lang="cs-CZ" altLang="cs-CZ" dirty="0" smtClean="0"/>
              <a:t> a </a:t>
            </a:r>
            <a:r>
              <a:rPr lang="cs-CZ" altLang="cs-CZ" dirty="0" err="1" smtClean="0"/>
              <a:t>Dětenický</a:t>
            </a:r>
            <a:r>
              <a:rPr lang="cs-CZ" altLang="cs-CZ" dirty="0" smtClean="0"/>
              <a:t> potok, </a:t>
            </a:r>
            <a:endParaRPr lang="pl-PL" altLang="cs-CZ" dirty="0" smtClean="0"/>
          </a:p>
        </p:txBody>
      </p:sp>
      <p:pic>
        <p:nvPicPr>
          <p:cNvPr id="3076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6013" y="5448300"/>
            <a:ext cx="6264299" cy="14097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 tmFilter="0,0; .5, 1; 1, 1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 tmFilter="0,0; .5, 1; 1, 1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 tmFilter="0,0; .5, 1; 1, 1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 tmFilter="0,0; .5, 1; 1, 1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 tmFilter="0,0; .5, 1; 1, 1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 tmFilter="0,0; .5, 1; 1, 1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 tmFilter="0,0; .5, 1; 1, 1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  <p:bldP spid="4099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Naučná stezka Viničky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4213" y="1628775"/>
            <a:ext cx="7773987" cy="4538663"/>
          </a:xfrm>
        </p:spPr>
        <p:txBody>
          <a:bodyPr/>
          <a:lstStyle/>
          <a:p>
            <a:pPr lvl="1" algn="just" eaLnBrk="1" hangingPunct="1">
              <a:buFontTx/>
              <a:buNone/>
            </a:pPr>
            <a:r>
              <a:rPr lang="cs-CZ" altLang="cs-CZ" smtClean="0">
                <a:latin typeface="Arial" charset="0"/>
                <a:cs typeface="Courier New" pitchFamily="49" charset="0"/>
              </a:rPr>
              <a:t>Pestrá p</a:t>
            </a:r>
            <a:r>
              <a:rPr lang="cs-CZ" altLang="cs-CZ" smtClean="0">
                <a:latin typeface="Arial" charset="0"/>
              </a:rPr>
              <a:t>ř</a:t>
            </a:r>
            <a:r>
              <a:rPr lang="cs-CZ" altLang="cs-CZ" smtClean="0">
                <a:latin typeface="Arial" charset="0"/>
                <a:cs typeface="Courier New" pitchFamily="49" charset="0"/>
              </a:rPr>
              <a:t>íroda ve smíšeném lese Vini</a:t>
            </a:r>
            <a:r>
              <a:rPr lang="cs-CZ" altLang="cs-CZ" smtClean="0">
                <a:latin typeface="Arial" charset="0"/>
              </a:rPr>
              <a:t>č</a:t>
            </a:r>
            <a:r>
              <a:rPr lang="cs-CZ" altLang="cs-CZ" smtClean="0">
                <a:latin typeface="Arial" charset="0"/>
                <a:cs typeface="Courier New" pitchFamily="49" charset="0"/>
              </a:rPr>
              <a:t>ky</a:t>
            </a:r>
            <a:endParaRPr lang="cs-CZ" altLang="cs-CZ" smtClean="0">
              <a:latin typeface="Arial" charset="0"/>
            </a:endParaRPr>
          </a:p>
          <a:p>
            <a:pPr lvl="1" algn="just" eaLnBrk="1" hangingPunct="1">
              <a:buFontTx/>
              <a:buNone/>
            </a:pPr>
            <a:r>
              <a:rPr lang="cs-CZ" altLang="cs-CZ" smtClean="0">
                <a:latin typeface="Arial" charset="0"/>
                <a:cs typeface="Courier New" pitchFamily="49" charset="0"/>
              </a:rPr>
              <a:t>zaujala d</a:t>
            </a:r>
            <a:r>
              <a:rPr lang="cs-CZ" altLang="cs-CZ" smtClean="0">
                <a:latin typeface="Arial" charset="0"/>
              </a:rPr>
              <a:t>ě</a:t>
            </a:r>
            <a:r>
              <a:rPr lang="cs-CZ" altLang="cs-CZ" smtClean="0">
                <a:latin typeface="Arial" charset="0"/>
                <a:cs typeface="Courier New" pitchFamily="49" charset="0"/>
              </a:rPr>
              <a:t>ti ze sportovn</a:t>
            </a:r>
            <a:r>
              <a:rPr lang="cs-CZ" altLang="cs-CZ" smtClean="0">
                <a:latin typeface="Arial" charset="0"/>
              </a:rPr>
              <a:t>ě</a:t>
            </a:r>
            <a:r>
              <a:rPr lang="cs-CZ" altLang="cs-CZ" smtClean="0">
                <a:latin typeface="Arial" charset="0"/>
                <a:cs typeface="Courier New" pitchFamily="49" charset="0"/>
              </a:rPr>
              <a:t> turistického oddílu</a:t>
            </a:r>
            <a:endParaRPr lang="cs-CZ" altLang="cs-CZ" smtClean="0">
              <a:latin typeface="Arial" charset="0"/>
            </a:endParaRPr>
          </a:p>
          <a:p>
            <a:pPr lvl="1" algn="just" eaLnBrk="1" hangingPunct="1">
              <a:buFontTx/>
              <a:buNone/>
            </a:pPr>
            <a:r>
              <a:rPr lang="cs-CZ" altLang="cs-CZ" smtClean="0">
                <a:latin typeface="Arial" charset="0"/>
                <a:cs typeface="Courier New" pitchFamily="49" charset="0"/>
              </a:rPr>
              <a:t>STROM natolik, </a:t>
            </a:r>
            <a:r>
              <a:rPr lang="cs-CZ" altLang="cs-CZ" smtClean="0">
                <a:latin typeface="Arial" charset="0"/>
              </a:rPr>
              <a:t>ž</a:t>
            </a:r>
            <a:r>
              <a:rPr lang="cs-CZ" altLang="cs-CZ" smtClean="0">
                <a:latin typeface="Arial" charset="0"/>
                <a:cs typeface="Courier New" pitchFamily="49" charset="0"/>
              </a:rPr>
              <a:t>e se oddíl rozhodl po</a:t>
            </a:r>
            <a:endParaRPr lang="cs-CZ" altLang="cs-CZ" smtClean="0">
              <a:latin typeface="Arial" charset="0"/>
            </a:endParaRPr>
          </a:p>
          <a:p>
            <a:pPr lvl="1" algn="just" eaLnBrk="1" hangingPunct="1">
              <a:buFontTx/>
              <a:buNone/>
            </a:pPr>
            <a:r>
              <a:rPr lang="cs-CZ" altLang="cs-CZ" smtClean="0">
                <a:latin typeface="Arial" charset="0"/>
                <a:cs typeface="Courier New" pitchFamily="49" charset="0"/>
              </a:rPr>
              <a:t>n</a:t>
            </a:r>
            <a:r>
              <a:rPr lang="cs-CZ" altLang="cs-CZ" smtClean="0">
                <a:latin typeface="Arial" charset="0"/>
              </a:rPr>
              <a:t>ě</a:t>
            </a:r>
            <a:r>
              <a:rPr lang="cs-CZ" altLang="cs-CZ" smtClean="0">
                <a:latin typeface="Arial" charset="0"/>
                <a:cs typeface="Courier New" pitchFamily="49" charset="0"/>
              </a:rPr>
              <a:t>kolikaletém sledování a mapování pod</a:t>
            </a:r>
            <a:r>
              <a:rPr lang="cs-CZ" altLang="cs-CZ" smtClean="0">
                <a:latin typeface="Arial" charset="0"/>
              </a:rPr>
              <a:t>ě</a:t>
            </a:r>
            <a:r>
              <a:rPr lang="cs-CZ" altLang="cs-CZ" smtClean="0">
                <a:latin typeface="Arial" charset="0"/>
                <a:cs typeface="Courier New" pitchFamily="49" charset="0"/>
              </a:rPr>
              <a:t>lit</a:t>
            </a:r>
            <a:endParaRPr lang="cs-CZ" altLang="cs-CZ" smtClean="0">
              <a:latin typeface="Arial" charset="0"/>
            </a:endParaRPr>
          </a:p>
          <a:p>
            <a:pPr lvl="1" algn="just" eaLnBrk="1" hangingPunct="1">
              <a:buFontTx/>
              <a:buNone/>
            </a:pPr>
            <a:r>
              <a:rPr lang="cs-CZ" altLang="cs-CZ" smtClean="0">
                <a:latin typeface="Arial" charset="0"/>
                <a:cs typeface="Courier New" pitchFamily="49" charset="0"/>
              </a:rPr>
              <a:t>se o své objevy i s ostatními.</a:t>
            </a:r>
          </a:p>
        </p:txBody>
      </p:sp>
      <p:pic>
        <p:nvPicPr>
          <p:cNvPr id="19460" name="Picture 4" descr="NAUCNA_STEZKA"/>
          <p:cNvPicPr>
            <a:picLocks noChangeAspect="1" noChangeArrowheads="1"/>
          </p:cNvPicPr>
          <p:nvPr/>
        </p:nvPicPr>
        <p:blipFill>
          <a:blip r:embed="rId2" cstate="print">
            <a:lum contrast="20000"/>
          </a:blip>
          <a:srcRect l="25014" t="1347" r="15703" b="69026"/>
          <a:stretch>
            <a:fillRect/>
          </a:stretch>
        </p:blipFill>
        <p:spPr bwMode="auto">
          <a:xfrm>
            <a:off x="1042988" y="1484313"/>
            <a:ext cx="7146925" cy="4913312"/>
          </a:xfrm>
          <a:prstGeom prst="roundRect">
            <a:avLst/>
          </a:prstGeom>
          <a:noFill/>
          <a:ln w="28575">
            <a:solidFill>
              <a:schemeClr val="accent1">
                <a:lumMod val="50000"/>
              </a:schemeClr>
            </a:solidFill>
            <a:miter lim="800000"/>
            <a:headEnd/>
            <a:tailEnd/>
          </a:ln>
        </p:spPr>
      </p:pic>
      <p:pic>
        <p:nvPicPr>
          <p:cNvPr id="19461" name="Picture 5" descr="NAUCNA_STEZKA6"/>
          <p:cNvPicPr>
            <a:picLocks noChangeAspect="1" noChangeArrowheads="1"/>
          </p:cNvPicPr>
          <p:nvPr/>
        </p:nvPicPr>
        <p:blipFill>
          <a:blip r:embed="rId3" cstate="print"/>
          <a:srcRect l="1077" t="2341" r="1425" b="4158"/>
          <a:stretch>
            <a:fillRect/>
          </a:stretch>
        </p:blipFill>
        <p:spPr bwMode="auto">
          <a:xfrm>
            <a:off x="1331913" y="1844675"/>
            <a:ext cx="6515100" cy="4248150"/>
          </a:xfrm>
          <a:prstGeom prst="roundRect">
            <a:avLst/>
          </a:prstGeom>
          <a:noFill/>
          <a:ln w="28575">
            <a:solidFill>
              <a:schemeClr val="accent1">
                <a:lumMod val="50000"/>
              </a:schemeClr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8" grpId="0"/>
      <p:bldP spid="19459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Naučná stezka Viničky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 eaLnBrk="1" hangingPunct="1"/>
            <a:r>
              <a:rPr lang="cs-CZ" altLang="cs-CZ" sz="2800" smtClean="0"/>
              <a:t>Na celé stezce je umístěno 7 naučných tabulí (+ 2 x úvodní)</a:t>
            </a:r>
          </a:p>
          <a:p>
            <a:pPr marL="990600" lvl="1" indent="-533400" eaLnBrk="1" hangingPunct="1">
              <a:buFontTx/>
              <a:buAutoNum type="arabicParenR"/>
            </a:pPr>
            <a:r>
              <a:rPr lang="cs-CZ" altLang="cs-CZ" sz="2400" smtClean="0"/>
              <a:t>Dravci</a:t>
            </a:r>
          </a:p>
          <a:p>
            <a:pPr marL="990600" lvl="1" indent="-533400" eaLnBrk="1" hangingPunct="1">
              <a:buFontTx/>
              <a:buAutoNum type="arabicParenR"/>
            </a:pPr>
            <a:r>
              <a:rPr lang="cs-CZ" altLang="cs-CZ" sz="2400" smtClean="0"/>
              <a:t>Stromy</a:t>
            </a:r>
          </a:p>
          <a:p>
            <a:pPr marL="990600" lvl="1" indent="-533400" eaLnBrk="1" hangingPunct="1">
              <a:buFontTx/>
              <a:buAutoNum type="arabicParenR"/>
            </a:pPr>
            <a:r>
              <a:rPr lang="cs-CZ" altLang="cs-CZ" sz="2400" smtClean="0"/>
              <a:t>Bezobratlí</a:t>
            </a:r>
          </a:p>
          <a:p>
            <a:pPr marL="990600" lvl="1" indent="-533400" eaLnBrk="1" hangingPunct="1">
              <a:buFontTx/>
              <a:buAutoNum type="arabicParenR"/>
            </a:pPr>
            <a:r>
              <a:rPr lang="cs-CZ" altLang="cs-CZ" sz="2400" smtClean="0"/>
              <a:t>Květena</a:t>
            </a:r>
          </a:p>
          <a:p>
            <a:pPr marL="990600" lvl="1" indent="-533400" eaLnBrk="1" hangingPunct="1">
              <a:buFontTx/>
              <a:buAutoNum type="arabicParenR"/>
            </a:pPr>
            <a:r>
              <a:rPr lang="cs-CZ" altLang="cs-CZ" sz="2400" smtClean="0"/>
              <a:t>Ptáci</a:t>
            </a:r>
          </a:p>
          <a:p>
            <a:pPr marL="990600" lvl="1" indent="-533400" eaLnBrk="1" hangingPunct="1">
              <a:buFontTx/>
              <a:buAutoNum type="arabicParenR"/>
            </a:pPr>
            <a:r>
              <a:rPr lang="cs-CZ" altLang="cs-CZ" sz="2400" smtClean="0"/>
              <a:t>Obojživelníci a plazi</a:t>
            </a:r>
          </a:p>
          <a:p>
            <a:pPr marL="990600" lvl="1" indent="-533400" eaLnBrk="1" hangingPunct="1">
              <a:buFontTx/>
              <a:buAutoNum type="arabicParenR"/>
            </a:pPr>
            <a:r>
              <a:rPr lang="cs-CZ" altLang="cs-CZ" sz="2400" smtClean="0"/>
              <a:t>Savci</a:t>
            </a:r>
          </a:p>
          <a:p>
            <a:pPr marL="990600" lvl="1" indent="-533400" eaLnBrk="1" hangingPunct="1">
              <a:buFontTx/>
              <a:buNone/>
            </a:pPr>
            <a:endParaRPr lang="cs-CZ" altLang="cs-CZ" sz="2400" smtClean="0"/>
          </a:p>
        </p:txBody>
      </p:sp>
      <p:pic>
        <p:nvPicPr>
          <p:cNvPr id="21508" name="Picture 4" descr="P102006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913" y="-947738"/>
            <a:ext cx="5854700" cy="7805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6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7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770" decel="1000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770" decel="100000"/>
                                        <p:tgtEl>
                                          <p:spTgt spid="21508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7" dur="77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9" dur="77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15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15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15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215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pic>
        <p:nvPicPr>
          <p:cNvPr id="36868" name="Picture 4" descr="NAUCNA_STEZKA2"/>
          <p:cNvPicPr>
            <a:picLocks noChangeAspect="1" noChangeArrowheads="1"/>
          </p:cNvPicPr>
          <p:nvPr/>
        </p:nvPicPr>
        <p:blipFill>
          <a:blip r:embed="rId2" cstate="print"/>
          <a:srcRect l="5556" r="53696" b="56897"/>
          <a:stretch>
            <a:fillRect/>
          </a:stretch>
        </p:blipFill>
        <p:spPr bwMode="auto">
          <a:xfrm>
            <a:off x="539750" y="1773238"/>
            <a:ext cx="3167063" cy="460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869" name="Picture 5" descr="NAUCNA_STEZKA3"/>
          <p:cNvPicPr>
            <a:picLocks noChangeAspect="1" noChangeArrowheads="1"/>
          </p:cNvPicPr>
          <p:nvPr/>
        </p:nvPicPr>
        <p:blipFill>
          <a:blip r:embed="rId3" cstate="print"/>
          <a:srcRect l="31494" r="27737" b="57579"/>
          <a:stretch>
            <a:fillRect/>
          </a:stretch>
        </p:blipFill>
        <p:spPr bwMode="auto">
          <a:xfrm>
            <a:off x="5975350" y="2322513"/>
            <a:ext cx="3168650" cy="4535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870" name="Picture 6" descr="NAUCNA_STEZKA4"/>
          <p:cNvPicPr>
            <a:picLocks noChangeAspect="1" noChangeArrowheads="1"/>
          </p:cNvPicPr>
          <p:nvPr/>
        </p:nvPicPr>
        <p:blipFill>
          <a:blip r:embed="rId4" cstate="print"/>
          <a:srcRect l="3535" r="3535" b="3053"/>
          <a:stretch>
            <a:fillRect/>
          </a:stretch>
        </p:blipFill>
        <p:spPr bwMode="auto">
          <a:xfrm>
            <a:off x="2484438" y="1052513"/>
            <a:ext cx="4464050" cy="312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871" name="Picture 7" descr="NAUCNA_STEZKA7"/>
          <p:cNvPicPr>
            <a:picLocks noChangeAspect="1" noChangeArrowheads="1"/>
          </p:cNvPicPr>
          <p:nvPr/>
        </p:nvPicPr>
        <p:blipFill>
          <a:blip r:embed="rId5" cstate="print"/>
          <a:srcRect l="813" r="746" b="2916"/>
          <a:stretch>
            <a:fillRect/>
          </a:stretch>
        </p:blipFill>
        <p:spPr bwMode="auto">
          <a:xfrm>
            <a:off x="4535488" y="620713"/>
            <a:ext cx="4608512" cy="6237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872" name="Picture 8" descr="NAUCNA_STEZKA5"/>
          <p:cNvPicPr>
            <a:picLocks noChangeAspect="1" noChangeArrowheads="1"/>
          </p:cNvPicPr>
          <p:nvPr/>
        </p:nvPicPr>
        <p:blipFill>
          <a:blip r:embed="rId6" cstate="print"/>
          <a:srcRect l="3603" r="2580" b="3767"/>
          <a:stretch>
            <a:fillRect/>
          </a:stretch>
        </p:blipFill>
        <p:spPr bwMode="auto">
          <a:xfrm>
            <a:off x="0" y="0"/>
            <a:ext cx="3059113" cy="458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874" name="Picture 10" descr="P1020061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128588"/>
            <a:ext cx="8972550" cy="6729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875" name="Picture 11" descr="Bekyně mniška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0"/>
            <a:ext cx="6164263" cy="7015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878" name="Picture 14" descr="stavel_sasanka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-612775" y="0"/>
            <a:ext cx="11231563" cy="7993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881" name="Picture 17" descr="Rosnicka zelená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-1620838" y="0"/>
            <a:ext cx="11971338" cy="7751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883" name="Picture 19" descr="Kralicek_mlynarik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-180975" y="188913"/>
            <a:ext cx="5232400" cy="7324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885" name="Picture 21" descr="liska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-323850" y="404813"/>
            <a:ext cx="9688513" cy="704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68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68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68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68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68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68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68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500"/>
                                        <p:tgtEl>
                                          <p:spTgt spid="368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68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68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68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68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68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68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68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68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68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68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500"/>
                                        <p:tgtEl>
                                          <p:spTgt spid="368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368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68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68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68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4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68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68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68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68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68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3688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368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Stezka vznikala 2 roky 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smtClean="0"/>
              <a:t>Nejprve děti prováděly výzkumy</a:t>
            </a:r>
          </a:p>
          <a:p>
            <a:r>
              <a:rPr lang="cs-CZ" sz="2800" smtClean="0"/>
              <a:t>Pak mladší  malovaly obrázky přírodnin a starší zkoušely psát texty</a:t>
            </a:r>
          </a:p>
          <a:p>
            <a:r>
              <a:rPr lang="cs-CZ" sz="2800" smtClean="0"/>
              <a:t>Nakonec jim vedoucí a učitelé pomohli získat potřebné peníze a řemeslníky na naučné tabule. </a:t>
            </a:r>
          </a:p>
          <a:p>
            <a:r>
              <a:rPr lang="cs-CZ" sz="2800" smtClean="0"/>
              <a:t>Na sraze rodáků v červnu 2002 byla stezka otevřena a od té doby o ni děti pečují a učí se na ní.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28600"/>
            <a:ext cx="7772400" cy="762000"/>
          </a:xfrm>
        </p:spPr>
        <p:txBody>
          <a:bodyPr/>
          <a:lstStyle/>
          <a:p>
            <a:pPr eaLnBrk="1" hangingPunct="1"/>
            <a:r>
              <a:rPr lang="cs-CZ" altLang="cs-CZ" smtClean="0"/>
              <a:t>1) Dravci na Viničkách</a:t>
            </a:r>
            <a:endParaRPr lang="pl-PL" altLang="cs-CZ" smtClean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52400" y="990600"/>
            <a:ext cx="5334000" cy="5334000"/>
          </a:xfrm>
        </p:spPr>
        <p:txBody>
          <a:bodyPr/>
          <a:lstStyle/>
          <a:p>
            <a:pPr lvl="1" eaLnBrk="1" hangingPunct="1"/>
            <a:r>
              <a:rPr lang="cs-CZ" altLang="cs-CZ" sz="2200" smtClean="0"/>
              <a:t>krahujec obecný</a:t>
            </a:r>
          </a:p>
          <a:p>
            <a:pPr lvl="1" eaLnBrk="1" hangingPunct="1"/>
            <a:r>
              <a:rPr lang="cs-CZ" altLang="cs-CZ" sz="2200" smtClean="0"/>
              <a:t>jestřáb lesní</a:t>
            </a:r>
          </a:p>
          <a:p>
            <a:pPr lvl="1" eaLnBrk="1" hangingPunct="1"/>
            <a:r>
              <a:rPr lang="cs-CZ" altLang="cs-CZ" sz="2200" smtClean="0"/>
              <a:t>káně lesní</a:t>
            </a:r>
          </a:p>
          <a:p>
            <a:pPr lvl="1" eaLnBrk="1" hangingPunct="1"/>
            <a:r>
              <a:rPr lang="cs-CZ" altLang="cs-CZ" sz="2200" smtClean="0"/>
              <a:t>káně rousná</a:t>
            </a:r>
          </a:p>
          <a:p>
            <a:pPr lvl="1" eaLnBrk="1" hangingPunct="1"/>
            <a:r>
              <a:rPr lang="cs-CZ" altLang="cs-CZ" sz="2200" smtClean="0"/>
              <a:t>luňák hnědý</a:t>
            </a:r>
          </a:p>
          <a:p>
            <a:pPr lvl="1" eaLnBrk="1" hangingPunct="1"/>
            <a:r>
              <a:rPr lang="cs-CZ" altLang="cs-CZ" sz="2200" smtClean="0"/>
              <a:t>luňák červený</a:t>
            </a:r>
          </a:p>
          <a:p>
            <a:pPr lvl="1" eaLnBrk="1" hangingPunct="1"/>
            <a:r>
              <a:rPr lang="cs-CZ" altLang="cs-CZ" sz="2200" smtClean="0"/>
              <a:t>moták pochop</a:t>
            </a:r>
          </a:p>
          <a:p>
            <a:pPr lvl="1" eaLnBrk="1" hangingPunct="1"/>
            <a:r>
              <a:rPr lang="cs-CZ" altLang="cs-CZ" sz="2200" smtClean="0"/>
              <a:t>moták pilich</a:t>
            </a:r>
          </a:p>
          <a:p>
            <a:pPr lvl="1" eaLnBrk="1" hangingPunct="1"/>
            <a:r>
              <a:rPr lang="cs-CZ" altLang="cs-CZ" sz="2200" smtClean="0"/>
              <a:t>včelojed lesní</a:t>
            </a:r>
          </a:p>
          <a:p>
            <a:pPr lvl="1" eaLnBrk="1" hangingPunct="1"/>
            <a:r>
              <a:rPr lang="cs-CZ" altLang="cs-CZ" sz="2200" smtClean="0"/>
              <a:t>orel mořský</a:t>
            </a:r>
          </a:p>
          <a:p>
            <a:pPr lvl="1" eaLnBrk="1" hangingPunct="1"/>
            <a:endParaRPr lang="pl-PL" altLang="cs-CZ" sz="2200" smtClean="0">
              <a:solidFill>
                <a:srgbClr val="D0C691"/>
              </a:solidFill>
            </a:endParaRPr>
          </a:p>
          <a:p>
            <a:pPr lvl="1" eaLnBrk="1" hangingPunct="1">
              <a:buFontTx/>
              <a:buNone/>
            </a:pPr>
            <a:endParaRPr lang="pl-PL" altLang="cs-CZ" sz="2200" smtClean="0"/>
          </a:p>
        </p:txBody>
      </p:sp>
      <p:sp>
        <p:nvSpPr>
          <p:cNvPr id="6148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876800" y="990600"/>
            <a:ext cx="3810000" cy="925513"/>
          </a:xfrm>
        </p:spPr>
        <p:txBody>
          <a:bodyPr/>
          <a:lstStyle/>
          <a:p>
            <a:pPr lvl="1" eaLnBrk="1" hangingPunct="1"/>
            <a:r>
              <a:rPr lang="cs-CZ" altLang="cs-CZ" sz="2200" smtClean="0"/>
              <a:t>poštolka obecná</a:t>
            </a:r>
          </a:p>
          <a:p>
            <a:pPr lvl="1" eaLnBrk="1" hangingPunct="1"/>
            <a:r>
              <a:rPr lang="cs-CZ" altLang="cs-CZ" sz="2200" smtClean="0"/>
              <a:t>ostříž lesní</a:t>
            </a:r>
            <a:endParaRPr lang="pl-PL" altLang="cs-CZ" sz="2200" smtClean="0"/>
          </a:p>
        </p:txBody>
      </p:sp>
      <p:pic>
        <p:nvPicPr>
          <p:cNvPr id="5" name="Obrázek 4" descr="jestřáb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375" y="2205038"/>
            <a:ext cx="5245100" cy="3932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8" name="Obdélník 5"/>
          <p:cNvSpPr>
            <a:spLocks noChangeArrowheads="1"/>
          </p:cNvSpPr>
          <p:nvPr/>
        </p:nvSpPr>
        <p:spPr bwMode="auto">
          <a:xfrm>
            <a:off x="3571875" y="4075113"/>
            <a:ext cx="2000250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lvl="1" eaLnBrk="1" hangingPunct="1"/>
            <a:r>
              <a:rPr lang="cs-CZ" altLang="cs-CZ" sz="2200"/>
              <a:t>jestřáb lesní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1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1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1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1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61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61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61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4300" smtClean="0"/>
              <a:t>krahujec obecný</a:t>
            </a:r>
            <a:br>
              <a:rPr lang="cs-CZ" altLang="cs-CZ" sz="4300" smtClean="0"/>
            </a:br>
            <a:endParaRPr lang="cs-CZ" altLang="cs-CZ" sz="4300" smtClean="0"/>
          </a:p>
        </p:txBody>
      </p:sp>
      <p:pic>
        <p:nvPicPr>
          <p:cNvPr id="9219" name="Obrázek 8" descr="krahujec ob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2988" y="1628775"/>
            <a:ext cx="6958012" cy="4621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4300" smtClean="0"/>
              <a:t>jestřáb lesní</a:t>
            </a:r>
          </a:p>
        </p:txBody>
      </p:sp>
      <p:pic>
        <p:nvPicPr>
          <p:cNvPr id="11" name="Obrázek 10" descr="jestřáb lesní3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4038" y="2781300"/>
            <a:ext cx="7319962" cy="548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Obrázek 11" descr="jestřáb lesní 1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263" y="620713"/>
            <a:ext cx="4859337" cy="3644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Obrázek 12" descr="jestřáb lesní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-468313" y="404813"/>
            <a:ext cx="5545138" cy="415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70" decel="1000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770" decel="100000"/>
                                        <p:tgtEl>
                                          <p:spTgt spid="23554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77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77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 descr="krahujec ob.jpg"/>
          <p:cNvPicPr>
            <a:picLocks noChangeAspect="1"/>
          </p:cNvPicPr>
          <p:nvPr/>
        </p:nvPicPr>
        <p:blipFill>
          <a:blip r:embed="rId2" cstate="print"/>
          <a:srcRect l="30554" t="26836" r="9612" b="7994"/>
          <a:stretch>
            <a:fillRect/>
          </a:stretch>
        </p:blipFill>
        <p:spPr bwMode="auto">
          <a:xfrm>
            <a:off x="179388" y="2898775"/>
            <a:ext cx="5472112" cy="3959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jestřáb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00488" y="0"/>
            <a:ext cx="5243512" cy="3933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5" name="WordArt 9"/>
          <p:cNvSpPr>
            <a:spLocks noChangeArrowheads="1" noChangeShapeType="1" noTextEdit="1"/>
          </p:cNvSpPr>
          <p:nvPr/>
        </p:nvSpPr>
        <p:spPr bwMode="auto">
          <a:xfrm>
            <a:off x="250825" y="1557338"/>
            <a:ext cx="2181225" cy="1457325"/>
          </a:xfrm>
          <a:prstGeom prst="rect">
            <a:avLst/>
          </a:prstGeom>
        </p:spPr>
        <p:txBody>
          <a:bodyPr wrap="none" fromWordArt="1">
            <a:prstTxWarp prst="textSlantUp">
              <a:avLst>
                <a:gd name="adj" fmla="val 55556"/>
              </a:avLst>
            </a:prstTxWarp>
          </a:bodyPr>
          <a:lstStyle/>
          <a:p>
            <a:pPr algn="ctr"/>
            <a:r>
              <a:rPr lang="cs-CZ" sz="3600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Arial Black"/>
              </a:rPr>
              <a:t>krahujec</a:t>
            </a:r>
          </a:p>
        </p:txBody>
      </p:sp>
      <p:sp>
        <p:nvSpPr>
          <p:cNvPr id="24586" name="WordArt 10"/>
          <p:cNvSpPr>
            <a:spLocks noChangeArrowheads="1" noChangeShapeType="1" noTextEdit="1"/>
          </p:cNvSpPr>
          <p:nvPr/>
        </p:nvSpPr>
        <p:spPr bwMode="auto">
          <a:xfrm>
            <a:off x="7400925" y="3933825"/>
            <a:ext cx="1743075" cy="1457325"/>
          </a:xfrm>
          <a:prstGeom prst="rect">
            <a:avLst/>
          </a:prstGeom>
        </p:spPr>
        <p:txBody>
          <a:bodyPr wrap="none" fromWordArt="1">
            <a:prstTxWarp prst="textSlantUp">
              <a:avLst>
                <a:gd name="adj" fmla="val 55556"/>
              </a:avLst>
            </a:prstTxWarp>
          </a:bodyPr>
          <a:lstStyle/>
          <a:p>
            <a:pPr algn="ctr"/>
            <a:r>
              <a:rPr lang="cs-CZ" sz="3600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Arial Black"/>
              </a:rPr>
              <a:t>jestřáb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45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5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45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800" decel="100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45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45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45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800" decel="100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85" grpId="0" animBg="1"/>
      <p:bldP spid="2458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4800" smtClean="0"/>
              <a:t>káně lesní</a:t>
            </a:r>
          </a:p>
        </p:txBody>
      </p:sp>
      <p:pic>
        <p:nvPicPr>
          <p:cNvPr id="12291" name="Picture 3" descr="G:\dada\Dady fotky\zvířena\výběr sněženka\foto prezentace\káně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913" y="1773238"/>
            <a:ext cx="6396037" cy="4797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5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4800" smtClean="0"/>
              <a:t>luňák hnědý</a:t>
            </a:r>
          </a:p>
        </p:txBody>
      </p:sp>
      <p:pic>
        <p:nvPicPr>
          <p:cNvPr id="13315" name="Picture 9" descr="G:\dada\Dady fotky\AKCE\2014\svatba Vališkovi\DSCF146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8538" y="1557338"/>
            <a:ext cx="7067550" cy="5300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6" name="Picture 8" descr="G:\dada\Dady fotky\zvířena\výběr sněženka\foto prezentace\Lunak hnedý.jpg"/>
          <p:cNvPicPr>
            <a:picLocks noChangeAspect="1" noChangeArrowheads="1"/>
          </p:cNvPicPr>
          <p:nvPr/>
        </p:nvPicPr>
        <p:blipFill>
          <a:blip r:embed="rId3" cstate="print"/>
          <a:srcRect l="28145" r="18942"/>
          <a:stretch>
            <a:fillRect/>
          </a:stretch>
        </p:blipFill>
        <p:spPr bwMode="auto">
          <a:xfrm>
            <a:off x="0" y="1557338"/>
            <a:ext cx="3635375" cy="5300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6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4800" smtClean="0"/>
              <a:t>luňák červený</a:t>
            </a:r>
          </a:p>
        </p:txBody>
      </p:sp>
      <p:pic>
        <p:nvPicPr>
          <p:cNvPr id="14339" name="Picture 8" descr="G:\dada\Dady fotky\zvířena\výběr sněženka\foto prezentace\luňák červený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941388" y="1484313"/>
            <a:ext cx="3568701" cy="5373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Picture 9" descr="G:\dada\Dady fotky\strom\2012-2013\štědubce\_CSC640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09850" y="1484313"/>
            <a:ext cx="8089900" cy="5373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4300" b="1" smtClean="0"/>
              <a:t/>
            </a:r>
            <a:br>
              <a:rPr lang="cs-CZ" altLang="cs-CZ" sz="4300" b="1" smtClean="0"/>
            </a:br>
            <a:r>
              <a:rPr lang="cs-CZ" altLang="cs-CZ" sz="4300" smtClean="0"/>
              <a:t>moták pochop</a:t>
            </a:r>
            <a:br>
              <a:rPr lang="cs-CZ" altLang="cs-CZ" sz="4300" smtClean="0"/>
            </a:br>
            <a:endParaRPr lang="cs-CZ" altLang="cs-CZ" sz="4300" smtClean="0"/>
          </a:p>
        </p:txBody>
      </p:sp>
      <p:pic>
        <p:nvPicPr>
          <p:cNvPr id="15363" name="Picture 8" descr="G:\dada\Dady fotky\zvířena\výběr sněženka\foto prezentace\moták lužní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975" y="2349500"/>
            <a:ext cx="4684713" cy="3529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10" descr="G:\dada\Dady fotky\zvířena\výběr sněženka\foto prezentace\včelojed.jpg"/>
          <p:cNvPicPr>
            <a:picLocks noChangeAspect="1" noChangeArrowheads="1"/>
          </p:cNvPicPr>
          <p:nvPr/>
        </p:nvPicPr>
        <p:blipFill>
          <a:blip r:embed="rId2" cstate="print"/>
          <a:srcRect l="22861" t="22987" r="21555" b="23065"/>
          <a:stretch>
            <a:fillRect/>
          </a:stretch>
        </p:blipFill>
        <p:spPr bwMode="auto">
          <a:xfrm>
            <a:off x="0" y="-531813"/>
            <a:ext cx="10152063" cy="7389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včelojed lesní</a:t>
            </a:r>
            <a:br>
              <a:rPr lang="cs-CZ" altLang="cs-CZ" smtClean="0"/>
            </a:br>
            <a:endParaRPr lang="cs-CZ" altLang="cs-CZ" smtClean="0"/>
          </a:p>
        </p:txBody>
      </p:sp>
      <p:pic>
        <p:nvPicPr>
          <p:cNvPr id="16388" name="Picture 8" descr="G:\dada\Dady fotky\zvířena\výběr sněženka\foto prezentace\včelojed les.JPG"/>
          <p:cNvPicPr>
            <a:picLocks noChangeAspect="1" noChangeArrowheads="1"/>
          </p:cNvPicPr>
          <p:nvPr/>
        </p:nvPicPr>
        <p:blipFill>
          <a:blip r:embed="rId3" cstate="print"/>
          <a:srcRect l="21165" r="28873"/>
          <a:stretch>
            <a:fillRect/>
          </a:stretch>
        </p:blipFill>
        <p:spPr bwMode="auto">
          <a:xfrm>
            <a:off x="6227763" y="2790825"/>
            <a:ext cx="3060700" cy="4067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9" descr="G:\dada\Dady fotky\zvířena\výběr sněženka\foto prezentace\včelojed lesní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3284538"/>
            <a:ext cx="4762500" cy="3573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27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/>
              <a:t/>
            </a:r>
            <a:br>
              <a:rPr lang="cs-CZ" altLang="cs-CZ" b="1" smtClean="0"/>
            </a:br>
            <a:r>
              <a:rPr lang="cs-CZ" altLang="cs-CZ" smtClean="0"/>
              <a:t>orel mořský</a:t>
            </a:r>
          </a:p>
        </p:txBody>
      </p:sp>
      <p:pic>
        <p:nvPicPr>
          <p:cNvPr id="17411" name="Picture 3" descr="G:\dada\Dady fotky\zvířena\výběr sněženka\foto prezentace\orel mořský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973138" y="1989138"/>
            <a:ext cx="6527801" cy="4895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4" descr="G:\dada\Dady fotky\zvířena\výběr sněženka\foto prezentace\orel mořsk.jpg"/>
          <p:cNvPicPr>
            <a:picLocks noChangeAspect="1" noChangeArrowheads="1"/>
          </p:cNvPicPr>
          <p:nvPr/>
        </p:nvPicPr>
        <p:blipFill>
          <a:blip r:embed="rId3" cstate="print"/>
          <a:srcRect t="22488"/>
          <a:stretch>
            <a:fillRect/>
          </a:stretch>
        </p:blipFill>
        <p:spPr bwMode="auto">
          <a:xfrm>
            <a:off x="4432300" y="1989138"/>
            <a:ext cx="4737100" cy="4895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37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611188" y="620713"/>
            <a:ext cx="7772400" cy="1143000"/>
          </a:xfrm>
        </p:spPr>
        <p:txBody>
          <a:bodyPr/>
          <a:lstStyle/>
          <a:p>
            <a:pPr eaLnBrk="1" hangingPunct="1"/>
            <a:r>
              <a:rPr lang="cs-CZ" altLang="cs-CZ" smtClean="0"/>
              <a:t/>
            </a:r>
            <a:br>
              <a:rPr lang="cs-CZ" altLang="cs-CZ" smtClean="0"/>
            </a:br>
            <a:r>
              <a:rPr lang="cs-CZ" altLang="cs-CZ" smtClean="0"/>
              <a:t>poštolka obecná</a:t>
            </a:r>
            <a:br>
              <a:rPr lang="cs-CZ" altLang="cs-CZ" smtClean="0"/>
            </a:br>
            <a:endParaRPr lang="cs-CZ" altLang="cs-CZ" smtClean="0"/>
          </a:p>
        </p:txBody>
      </p:sp>
      <p:pic>
        <p:nvPicPr>
          <p:cNvPr id="18435" name="Picture 10" descr="G:\dada\Dady fotky\zvířena\výběr sněženka\foto prezentace\poštolka ob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200" y="1484313"/>
            <a:ext cx="7162800" cy="5373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11" descr="G:\dada\Dady fotky\zvířena\výběr sněženka\foto prezentace\postolk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489075"/>
            <a:ext cx="4027488" cy="5368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48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48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48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48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-152400"/>
            <a:ext cx="7772400" cy="990600"/>
          </a:xfrm>
        </p:spPr>
        <p:txBody>
          <a:bodyPr/>
          <a:lstStyle/>
          <a:p>
            <a:pPr eaLnBrk="1" hangingPunct="1"/>
            <a:r>
              <a:rPr lang="cs-CZ" altLang="cs-CZ" smtClean="0"/>
              <a:t>Dřeviny</a:t>
            </a:r>
            <a:endParaRPr lang="pl-PL" altLang="cs-CZ" smtClean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57200"/>
            <a:ext cx="7772400" cy="62484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altLang="cs-CZ" sz="2800" dirty="0" smtClean="0"/>
              <a:t>Smíšený les, převážně listnatý</a:t>
            </a:r>
          </a:p>
          <a:p>
            <a:pPr marL="342900" lvl="1" indent="-342900" eaLnBrk="1" hangingPunct="1">
              <a:lnSpc>
                <a:spcPct val="90000"/>
              </a:lnSpc>
              <a:buFontTx/>
              <a:buChar char="•"/>
              <a:defRPr/>
            </a:pPr>
            <a:r>
              <a:rPr lang="cs-CZ" altLang="cs-CZ" dirty="0" smtClean="0"/>
              <a:t>Několik menších ploch monokultur smrku, borovice, modřínu, dubu                    </a:t>
            </a:r>
            <a:r>
              <a:rPr lang="cs-CZ" altLang="cs-CZ" dirty="0" smtClean="0">
                <a:cs typeface="Courier New" pitchFamily="49" charset="0"/>
              </a:rPr>
              <a:t>lísk</a:t>
            </a:r>
            <a:r>
              <a:rPr lang="cs-CZ" altLang="cs-CZ" dirty="0" smtClean="0"/>
              <a:t>a</a:t>
            </a:r>
            <a:r>
              <a:rPr lang="cs-CZ" altLang="cs-CZ" dirty="0" smtClean="0">
                <a:cs typeface="Courier New" pitchFamily="49" charset="0"/>
              </a:rPr>
              <a:t> obecn</a:t>
            </a:r>
            <a:r>
              <a:rPr lang="cs-CZ" altLang="cs-CZ" dirty="0" smtClean="0"/>
              <a:t>á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altLang="cs-CZ" b="1" u="sng" dirty="0" smtClean="0"/>
              <a:t>Keřové patro: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cs-CZ" altLang="cs-CZ" dirty="0" smtClean="0"/>
              <a:t>bez černý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cs-CZ" altLang="cs-CZ" dirty="0" smtClean="0">
                <a:cs typeface="Courier New" pitchFamily="49" charset="0"/>
              </a:rPr>
              <a:t>bez hroznatý</a:t>
            </a:r>
            <a:endParaRPr lang="pl-PL" altLang="cs-CZ" dirty="0" smtClean="0"/>
          </a:p>
          <a:p>
            <a:pPr lvl="1" eaLnBrk="1" hangingPunct="1">
              <a:lnSpc>
                <a:spcPct val="90000"/>
              </a:lnSpc>
              <a:defRPr/>
            </a:pPr>
            <a:r>
              <a:rPr lang="cs-CZ" altLang="cs-CZ" dirty="0" smtClean="0">
                <a:cs typeface="Courier New" pitchFamily="49" charset="0"/>
              </a:rPr>
              <a:t>lísk</a:t>
            </a:r>
            <a:r>
              <a:rPr lang="cs-CZ" altLang="cs-CZ" dirty="0" smtClean="0"/>
              <a:t>a</a:t>
            </a:r>
            <a:r>
              <a:rPr lang="cs-CZ" altLang="cs-CZ" dirty="0" smtClean="0">
                <a:cs typeface="Courier New" pitchFamily="49" charset="0"/>
              </a:rPr>
              <a:t> obecn</a:t>
            </a:r>
            <a:r>
              <a:rPr lang="cs-CZ" altLang="cs-CZ" dirty="0" smtClean="0"/>
              <a:t>á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cs-CZ" altLang="cs-CZ" dirty="0" smtClean="0">
                <a:cs typeface="Courier New" pitchFamily="49" charset="0"/>
              </a:rPr>
              <a:t>st</a:t>
            </a:r>
            <a:r>
              <a:rPr lang="cs-CZ" altLang="cs-CZ" dirty="0" smtClean="0"/>
              <a:t>ř</a:t>
            </a:r>
            <a:r>
              <a:rPr lang="cs-CZ" altLang="cs-CZ" dirty="0" smtClean="0">
                <a:cs typeface="Courier New" pitchFamily="49" charset="0"/>
              </a:rPr>
              <a:t>emch</a:t>
            </a:r>
            <a:r>
              <a:rPr lang="cs-CZ" altLang="cs-CZ" dirty="0" smtClean="0"/>
              <a:t>a</a:t>
            </a:r>
            <a:r>
              <a:rPr lang="cs-CZ" altLang="cs-CZ" dirty="0" smtClean="0">
                <a:cs typeface="Courier New" pitchFamily="49" charset="0"/>
              </a:rPr>
              <a:t> hroznovit</a:t>
            </a:r>
            <a:r>
              <a:rPr lang="cs-CZ" altLang="cs-CZ" dirty="0" smtClean="0"/>
              <a:t>á</a:t>
            </a:r>
            <a:endParaRPr lang="pl-PL" altLang="cs-CZ" b="1" i="1" dirty="0" smtClean="0"/>
          </a:p>
          <a:p>
            <a:pPr lvl="1" eaLnBrk="1" hangingPunct="1">
              <a:lnSpc>
                <a:spcPct val="90000"/>
              </a:lnSpc>
              <a:defRPr/>
            </a:pPr>
            <a:r>
              <a:rPr lang="cs-CZ" altLang="cs-CZ" dirty="0" smtClean="0">
                <a:cs typeface="Courier New" pitchFamily="49" charset="0"/>
              </a:rPr>
              <a:t>svíd</a:t>
            </a:r>
            <a:r>
              <a:rPr lang="cs-CZ" altLang="cs-CZ" dirty="0" smtClean="0"/>
              <a:t>a</a:t>
            </a:r>
            <a:r>
              <a:rPr lang="cs-CZ" altLang="cs-CZ" dirty="0" smtClean="0">
                <a:cs typeface="Courier New" pitchFamily="49" charset="0"/>
              </a:rPr>
              <a:t> krvav</a:t>
            </a:r>
            <a:r>
              <a:rPr lang="cs-CZ" altLang="cs-CZ" dirty="0" smtClean="0"/>
              <a:t>á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cs-CZ" altLang="cs-CZ" dirty="0" smtClean="0"/>
              <a:t>brslen evropský</a:t>
            </a:r>
            <a:endParaRPr lang="pl-PL" altLang="cs-CZ" b="1" dirty="0" smtClean="0">
              <a:solidFill>
                <a:srgbClr val="0000A0"/>
              </a:solidFill>
            </a:endParaRPr>
          </a:p>
          <a:p>
            <a:pPr lvl="1" eaLnBrk="1" hangingPunct="1">
              <a:lnSpc>
                <a:spcPct val="90000"/>
              </a:lnSpc>
              <a:defRPr/>
            </a:pPr>
            <a:r>
              <a:rPr lang="cs-CZ" altLang="cs-CZ" dirty="0" smtClean="0"/>
              <a:t>dřín obecný</a:t>
            </a:r>
            <a:endParaRPr lang="cs-CZ" altLang="cs-CZ" b="1" i="1" dirty="0" smtClean="0"/>
          </a:p>
          <a:p>
            <a:pPr lvl="1" eaLnBrk="1" hangingPunct="1">
              <a:lnSpc>
                <a:spcPct val="90000"/>
              </a:lnSpc>
              <a:defRPr/>
            </a:pPr>
            <a:r>
              <a:rPr lang="cs-CZ" altLang="cs-CZ" dirty="0" smtClean="0"/>
              <a:t>hloh obecný</a:t>
            </a:r>
            <a:endParaRPr lang="pl-PL" altLang="cs-CZ" b="1" i="1" dirty="0" smtClean="0"/>
          </a:p>
          <a:p>
            <a:pPr lvl="1" eaLnBrk="1" hangingPunct="1">
              <a:lnSpc>
                <a:spcPct val="90000"/>
              </a:lnSpc>
              <a:defRPr/>
            </a:pPr>
            <a:endParaRPr lang="pl-PL" altLang="cs-CZ" sz="1800" dirty="0" smtClean="0"/>
          </a:p>
        </p:txBody>
      </p:sp>
      <p:pic>
        <p:nvPicPr>
          <p:cNvPr id="5" name="Obrázek 4" descr="DSC01738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3438" y="1817688"/>
            <a:ext cx="4267200" cy="4779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 tmFilter="0,0; .5, 1; 1, 1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 tmFilter="0,0; .5, 1; 1, 1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 tmFilter="0,0; .5, 1; 1, 1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 tmFilter="0,0; .5, 1; 1, 1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 tmFilter="0,0; .5, 1; 1, 1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 tmFilter="0,0; .5, 1; 1, 1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4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 tmFilter="0,0; .5, 1; 1, 1"/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3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8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8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8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8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 tmFilter="0,0; .5, 1; 1, 1"/>
                                        <p:tgtEl>
                                          <p:spTgt spid="8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2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819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819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819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819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 tmFilter="0,0; .5, 1; 1, 1"/>
                                        <p:tgtEl>
                                          <p:spTgt spid="819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 nodeType="clickPar">
                      <p:stCondLst>
                        <p:cond delay="indefinite"/>
                      </p:stCondLst>
                      <p:childTnLst>
                        <p:par>
                          <p:cTn id="9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1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819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819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819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819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 tmFilter="0,0; .5, 1; 1, 1"/>
                                        <p:tgtEl>
                                          <p:spTgt spid="819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457200"/>
            <a:ext cx="7772400" cy="1143000"/>
          </a:xfrm>
        </p:spPr>
        <p:txBody>
          <a:bodyPr/>
          <a:lstStyle/>
          <a:p>
            <a:pPr eaLnBrk="1" hangingPunct="1"/>
            <a:r>
              <a:rPr lang="cs-CZ" altLang="cs-CZ" smtClean="0"/>
              <a:t>Dřeviny</a:t>
            </a:r>
            <a:endParaRPr lang="pl-PL" altLang="cs-CZ" smtClean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1981200"/>
            <a:ext cx="7467600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z="3200" b="1" u="sng" smtClean="0"/>
              <a:t>Listnaté stromy:</a:t>
            </a:r>
          </a:p>
          <a:p>
            <a:pPr lvl="1" eaLnBrk="1" hangingPunct="1">
              <a:lnSpc>
                <a:spcPct val="90000"/>
              </a:lnSpc>
            </a:pPr>
            <a:r>
              <a:rPr lang="cs-CZ" altLang="cs-CZ" sz="2800" smtClean="0"/>
              <a:t>habr obecný</a:t>
            </a:r>
          </a:p>
          <a:p>
            <a:pPr lvl="1" eaLnBrk="1" hangingPunct="1">
              <a:lnSpc>
                <a:spcPct val="90000"/>
              </a:lnSpc>
            </a:pPr>
            <a:r>
              <a:rPr lang="cs-CZ" altLang="cs-CZ" sz="2800" smtClean="0"/>
              <a:t>buk lesní </a:t>
            </a:r>
            <a:endParaRPr lang="cs-CZ" altLang="cs-CZ" sz="2800" i="1" smtClean="0"/>
          </a:p>
          <a:p>
            <a:pPr lvl="1" eaLnBrk="1" hangingPunct="1">
              <a:lnSpc>
                <a:spcPct val="90000"/>
              </a:lnSpc>
            </a:pPr>
            <a:r>
              <a:rPr lang="cs-CZ" altLang="cs-CZ" sz="2800" smtClean="0"/>
              <a:t>dub letní</a:t>
            </a:r>
          </a:p>
          <a:p>
            <a:pPr lvl="1" eaLnBrk="1" hangingPunct="1">
              <a:lnSpc>
                <a:spcPct val="90000"/>
              </a:lnSpc>
            </a:pPr>
            <a:r>
              <a:rPr lang="cs-CZ" altLang="cs-CZ" sz="2800" smtClean="0"/>
              <a:t>dub zimní</a:t>
            </a:r>
          </a:p>
          <a:p>
            <a:pPr lvl="1" eaLnBrk="1" hangingPunct="1">
              <a:lnSpc>
                <a:spcPct val="90000"/>
              </a:lnSpc>
            </a:pPr>
            <a:r>
              <a:rPr lang="cs-CZ" altLang="cs-CZ" sz="2800" smtClean="0"/>
              <a:t>jasan ztepilý</a:t>
            </a:r>
          </a:p>
          <a:p>
            <a:pPr lvl="1" eaLnBrk="1" hangingPunct="1">
              <a:lnSpc>
                <a:spcPct val="90000"/>
              </a:lnSpc>
            </a:pPr>
            <a:r>
              <a:rPr lang="cs-CZ" altLang="cs-CZ" sz="2800" smtClean="0"/>
              <a:t>javor mléč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cs-CZ" altLang="cs-CZ" sz="2800" smtClean="0"/>
              <a:t>-  jilm habrolistý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endParaRPr lang="pl-PL" altLang="cs-CZ" smtClean="0"/>
          </a:p>
        </p:txBody>
      </p:sp>
      <p:pic>
        <p:nvPicPr>
          <p:cNvPr id="4" name="Obrázek 3" descr="DSC01733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275" y="2781300"/>
            <a:ext cx="4992688" cy="3743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8" name="Picture 4" descr="C:\Dokumenty\Obrázky\Moje naskenované obrázky\skenování009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91263" y="260350"/>
            <a:ext cx="2852737" cy="2427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6" name="TextovéPole 7"/>
          <p:cNvSpPr txBox="1">
            <a:spLocks noChangeArrowheads="1"/>
          </p:cNvSpPr>
          <p:nvPr/>
        </p:nvSpPr>
        <p:spPr bwMode="auto">
          <a:xfrm>
            <a:off x="5580063" y="0"/>
            <a:ext cx="2376487" cy="89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lvl="1"/>
            <a:r>
              <a:rPr lang="cs-CZ" altLang="cs-CZ" sz="2800"/>
              <a:t>dub letní</a:t>
            </a:r>
          </a:p>
          <a:p>
            <a:endParaRPr lang="cs-CZ"/>
          </a:p>
        </p:txBody>
      </p:sp>
      <p:sp>
        <p:nvSpPr>
          <p:cNvPr id="20487" name="Obdélník 8"/>
          <p:cNvSpPr>
            <a:spLocks noChangeArrowheads="1"/>
          </p:cNvSpPr>
          <p:nvPr/>
        </p:nvSpPr>
        <p:spPr bwMode="auto">
          <a:xfrm>
            <a:off x="3348038" y="3189288"/>
            <a:ext cx="2447925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lvl="1" eaLnBrk="1" hangingPunct="1">
              <a:lnSpc>
                <a:spcPct val="90000"/>
              </a:lnSpc>
            </a:pPr>
            <a:r>
              <a:rPr lang="cs-CZ" altLang="cs-CZ" sz="2800"/>
              <a:t>jasan ztepilý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"/>
                            </p:stCondLst>
                            <p:childTnLst>
                              <p:par>
                                <p:cTn id="29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"/>
                            </p:stCondLst>
                            <p:childTnLst>
                              <p:par>
                                <p:cTn id="38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  <p:bldP spid="9219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Dřeviny</a:t>
            </a:r>
            <a:endParaRPr lang="pl-PL" altLang="cs-CZ" smtClean="0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lvl="1" eaLnBrk="1" fontAlgn="t" hangingPunct="1"/>
            <a:r>
              <a:rPr lang="cs-CZ" altLang="cs-CZ" b="1" i="1" smtClean="0"/>
              <a:t> </a:t>
            </a:r>
            <a:r>
              <a:rPr lang="cs-CZ" altLang="cs-CZ" b="1" smtClean="0"/>
              <a:t>j</a:t>
            </a:r>
            <a:r>
              <a:rPr lang="cs-CZ" altLang="cs-CZ" smtClean="0"/>
              <a:t>avor klen</a:t>
            </a:r>
          </a:p>
          <a:p>
            <a:pPr lvl="1" eaLnBrk="1" hangingPunct="1"/>
            <a:r>
              <a:rPr lang="cs-CZ" altLang="cs-CZ" smtClean="0"/>
              <a:t> javor babyka</a:t>
            </a:r>
          </a:p>
          <a:p>
            <a:pPr lvl="1" eaLnBrk="1" hangingPunct="1"/>
            <a:r>
              <a:rPr lang="cs-CZ" altLang="cs-CZ" smtClean="0"/>
              <a:t> lípa srdčitá</a:t>
            </a:r>
          </a:p>
          <a:p>
            <a:pPr lvl="1" eaLnBrk="1" hangingPunct="1"/>
            <a:r>
              <a:rPr lang="cs-CZ" altLang="cs-CZ" smtClean="0"/>
              <a:t>jedle bělokorá </a:t>
            </a:r>
            <a:endParaRPr lang="cs-CZ" altLang="cs-CZ" b="1" i="1" smtClean="0"/>
          </a:p>
          <a:p>
            <a:pPr lvl="1" eaLnBrk="1" hangingPunct="1"/>
            <a:r>
              <a:rPr lang="cs-CZ" altLang="cs-CZ" smtClean="0"/>
              <a:t>olše lepkavá</a:t>
            </a:r>
          </a:p>
          <a:p>
            <a:pPr lvl="1" algn="just" eaLnBrk="1" hangingPunct="1"/>
            <a:r>
              <a:rPr lang="cs-CZ" altLang="cs-CZ" smtClean="0"/>
              <a:t>jírovec maďal</a:t>
            </a:r>
          </a:p>
          <a:p>
            <a:pPr lvl="1" algn="just" eaLnBrk="1" hangingPunct="1"/>
            <a:r>
              <a:rPr lang="cs-CZ" altLang="cs-CZ" smtClean="0"/>
              <a:t>bříza bělokorá</a:t>
            </a:r>
            <a:endParaRPr lang="cs-CZ" altLang="cs-CZ" b="1" i="1" smtClean="0"/>
          </a:p>
          <a:p>
            <a:pPr eaLnBrk="1" hangingPunct="1"/>
            <a:endParaRPr lang="pl-PL" altLang="cs-CZ" smtClean="0"/>
          </a:p>
        </p:txBody>
      </p:sp>
      <p:pic>
        <p:nvPicPr>
          <p:cNvPr id="4" name="Obrázek 3" descr="DSC01743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175" y="2133600"/>
            <a:ext cx="3328988" cy="4437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DSC01739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84963" y="260350"/>
            <a:ext cx="2459037" cy="2289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/>
      <p:bldP spid="16387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Dřeviny</a:t>
            </a:r>
            <a:endParaRPr lang="pl-PL" altLang="cs-CZ" smtClean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1981200"/>
            <a:ext cx="4859338" cy="2600325"/>
          </a:xfrm>
        </p:spPr>
        <p:txBody>
          <a:bodyPr/>
          <a:lstStyle/>
          <a:p>
            <a:pPr eaLnBrk="1" hangingPunct="1"/>
            <a:r>
              <a:rPr lang="cs-CZ" altLang="cs-CZ" b="1" u="sng" smtClean="0"/>
              <a:t>Jehličnany:</a:t>
            </a:r>
          </a:p>
          <a:p>
            <a:pPr lvl="1" eaLnBrk="1" hangingPunct="1"/>
            <a:r>
              <a:rPr lang="cs-CZ" altLang="cs-CZ" sz="2800" smtClean="0"/>
              <a:t>borovice lesní</a:t>
            </a:r>
          </a:p>
          <a:p>
            <a:pPr lvl="1" eaLnBrk="1" hangingPunct="1"/>
            <a:r>
              <a:rPr lang="cs-CZ" altLang="cs-CZ" sz="2800" smtClean="0"/>
              <a:t>modřín opadavý</a:t>
            </a:r>
          </a:p>
          <a:p>
            <a:pPr lvl="1" eaLnBrk="1" hangingPunct="1"/>
            <a:r>
              <a:rPr lang="cs-CZ" altLang="cs-CZ" sz="2800" smtClean="0"/>
              <a:t>smrk ztepilý</a:t>
            </a:r>
          </a:p>
          <a:p>
            <a:pPr lvl="1" eaLnBrk="1" hangingPunct="1"/>
            <a:r>
              <a:rPr lang="cs-CZ" altLang="cs-CZ" sz="2800" smtClean="0"/>
              <a:t>jedle bělokorá</a:t>
            </a:r>
          </a:p>
          <a:p>
            <a:pPr eaLnBrk="1" hangingPunct="1"/>
            <a:endParaRPr lang="pl-PL" altLang="cs-CZ" smtClean="0"/>
          </a:p>
        </p:txBody>
      </p:sp>
      <p:sp>
        <p:nvSpPr>
          <p:cNvPr id="12292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724400" y="1981200"/>
            <a:ext cx="4419600" cy="1735138"/>
          </a:xfrm>
        </p:spPr>
        <p:txBody>
          <a:bodyPr/>
          <a:lstStyle/>
          <a:p>
            <a:pPr eaLnBrk="1" hangingPunct="1"/>
            <a:r>
              <a:rPr lang="cs-CZ" altLang="cs-CZ" b="1" u="sng" smtClean="0"/>
              <a:t>Invazní stromy:</a:t>
            </a:r>
          </a:p>
          <a:p>
            <a:pPr lvl="1" eaLnBrk="1" hangingPunct="1"/>
            <a:r>
              <a:rPr lang="cs-CZ" altLang="cs-CZ" sz="2800" smtClean="0"/>
              <a:t>dub červený</a:t>
            </a:r>
          </a:p>
          <a:p>
            <a:pPr lvl="1" eaLnBrk="1" hangingPunct="1"/>
            <a:r>
              <a:rPr lang="cs-CZ" altLang="cs-CZ" sz="2800" smtClean="0"/>
              <a:t>trnovník akát</a:t>
            </a:r>
          </a:p>
          <a:p>
            <a:pPr lvl="1" eaLnBrk="1" hangingPunct="1">
              <a:buFontTx/>
              <a:buNone/>
            </a:pPr>
            <a:endParaRPr lang="pl-PL" altLang="cs-CZ" sz="2800" smtClean="0"/>
          </a:p>
        </p:txBody>
      </p:sp>
      <p:pic>
        <p:nvPicPr>
          <p:cNvPr id="5" name="Obrázek 4" descr="DSC01728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125" y="2852738"/>
            <a:ext cx="2930525" cy="429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DSC01729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208588" cy="5805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DSC01731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68538" y="404813"/>
            <a:ext cx="5400675" cy="5843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122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122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229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28600"/>
            <a:ext cx="7772400" cy="914400"/>
          </a:xfrm>
        </p:spPr>
        <p:txBody>
          <a:bodyPr/>
          <a:lstStyle/>
          <a:p>
            <a:pPr eaLnBrk="1" hangingPunct="1"/>
            <a:r>
              <a:rPr lang="cs-CZ" altLang="cs-CZ" smtClean="0"/>
              <a:t>Obojživelníci a plazi</a:t>
            </a:r>
            <a:endParaRPr lang="pl-PL" altLang="cs-CZ" smtClean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219200"/>
            <a:ext cx="7772400" cy="5257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z="2800" b="1" u="sng" smtClean="0"/>
              <a:t>Obojživelníci:</a:t>
            </a:r>
          </a:p>
          <a:p>
            <a:pPr lvl="1" eaLnBrk="1" hangingPunct="1">
              <a:lnSpc>
                <a:spcPct val="90000"/>
              </a:lnSpc>
            </a:pPr>
            <a:r>
              <a:rPr lang="cs-CZ" altLang="cs-CZ" smtClean="0"/>
              <a:t>skokan hnědý</a:t>
            </a:r>
          </a:p>
          <a:p>
            <a:pPr lvl="1" eaLnBrk="1" hangingPunct="1">
              <a:lnSpc>
                <a:spcPct val="90000"/>
              </a:lnSpc>
            </a:pPr>
            <a:r>
              <a:rPr lang="cs-CZ" altLang="cs-CZ" smtClean="0"/>
              <a:t>skokan zelený</a:t>
            </a:r>
          </a:p>
          <a:p>
            <a:pPr lvl="1" eaLnBrk="1" hangingPunct="1">
              <a:lnSpc>
                <a:spcPct val="90000"/>
              </a:lnSpc>
            </a:pPr>
            <a:r>
              <a:rPr lang="cs-CZ" altLang="cs-CZ" smtClean="0"/>
              <a:t>skokan štíhlý</a:t>
            </a:r>
          </a:p>
          <a:p>
            <a:pPr lvl="1" eaLnBrk="1" hangingPunct="1">
              <a:lnSpc>
                <a:spcPct val="90000"/>
              </a:lnSpc>
            </a:pPr>
            <a:r>
              <a:rPr lang="cs-CZ" altLang="cs-CZ" smtClean="0"/>
              <a:t>rosnička zelená</a:t>
            </a:r>
          </a:p>
          <a:p>
            <a:pPr lvl="1" eaLnBrk="1" hangingPunct="1">
              <a:lnSpc>
                <a:spcPct val="90000"/>
              </a:lnSpc>
            </a:pPr>
            <a:r>
              <a:rPr lang="cs-CZ" altLang="cs-CZ" smtClean="0"/>
              <a:t>kuňka obecná</a:t>
            </a:r>
          </a:p>
          <a:p>
            <a:pPr lvl="1" eaLnBrk="1" hangingPunct="1">
              <a:lnSpc>
                <a:spcPct val="90000"/>
              </a:lnSpc>
            </a:pPr>
            <a:r>
              <a:rPr lang="cs-CZ" altLang="cs-CZ" smtClean="0"/>
              <a:t>ropucha obecná</a:t>
            </a:r>
          </a:p>
          <a:p>
            <a:pPr lvl="1" eaLnBrk="1" hangingPunct="1">
              <a:lnSpc>
                <a:spcPct val="90000"/>
              </a:lnSpc>
            </a:pPr>
            <a:r>
              <a:rPr lang="cs-CZ" altLang="cs-CZ" smtClean="0"/>
              <a:t>ropucha zelená</a:t>
            </a:r>
          </a:p>
          <a:p>
            <a:pPr lvl="1" eaLnBrk="1" hangingPunct="1">
              <a:lnSpc>
                <a:spcPct val="90000"/>
              </a:lnSpc>
            </a:pPr>
            <a:r>
              <a:rPr lang="cs-CZ" altLang="cs-CZ" smtClean="0"/>
              <a:t>mlok skvrnitý</a:t>
            </a:r>
          </a:p>
          <a:p>
            <a:pPr lvl="1" eaLnBrk="1" hangingPunct="1">
              <a:lnSpc>
                <a:spcPct val="90000"/>
              </a:lnSpc>
            </a:pPr>
            <a:r>
              <a:rPr lang="cs-CZ" altLang="cs-CZ" smtClean="0"/>
              <a:t>čolek obecný</a:t>
            </a:r>
          </a:p>
          <a:p>
            <a:pPr lvl="1" eaLnBrk="1" hangingPunct="1">
              <a:lnSpc>
                <a:spcPct val="90000"/>
              </a:lnSpc>
            </a:pPr>
            <a:r>
              <a:rPr lang="cs-CZ" altLang="cs-CZ" smtClean="0"/>
              <a:t>čolek velký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altLang="cs-CZ" sz="2800" b="1" i="1" smtClean="0"/>
          </a:p>
          <a:p>
            <a:pPr eaLnBrk="1" hangingPunct="1">
              <a:lnSpc>
                <a:spcPct val="90000"/>
              </a:lnSpc>
            </a:pPr>
            <a:endParaRPr lang="pl-PL" altLang="cs-CZ" sz="2800" b="1" smtClean="0"/>
          </a:p>
        </p:txBody>
      </p:sp>
      <p:pic>
        <p:nvPicPr>
          <p:cNvPr id="4" name="Obrázek 3" descr="kuňka žlut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638" y="2492375"/>
            <a:ext cx="5437187" cy="4078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/>
      <p:bldP spid="14339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Obojživelníci a plazi</a:t>
            </a:r>
            <a:endParaRPr lang="pl-PL" altLang="cs-CZ" smtClean="0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Plazi:</a:t>
            </a:r>
          </a:p>
          <a:p>
            <a:pPr lvl="1" eaLnBrk="1" hangingPunct="1"/>
            <a:r>
              <a:rPr lang="cs-CZ" altLang="cs-CZ" smtClean="0"/>
              <a:t>slepýš křehký</a:t>
            </a:r>
          </a:p>
          <a:p>
            <a:pPr lvl="1" eaLnBrk="1" hangingPunct="1"/>
            <a:r>
              <a:rPr lang="cs-CZ" altLang="cs-CZ" smtClean="0"/>
              <a:t>ještěrka obecná</a:t>
            </a:r>
          </a:p>
          <a:p>
            <a:pPr lvl="1" eaLnBrk="1" hangingPunct="1"/>
            <a:r>
              <a:rPr lang="cs-CZ" altLang="cs-CZ" smtClean="0"/>
              <a:t>ještěrka zelená</a:t>
            </a:r>
          </a:p>
          <a:p>
            <a:pPr lvl="1" eaLnBrk="1" hangingPunct="1"/>
            <a:r>
              <a:rPr lang="cs-CZ" altLang="cs-CZ" smtClean="0"/>
              <a:t>ještěrka živorodá</a:t>
            </a:r>
            <a:endParaRPr lang="cs-CZ" altLang="cs-CZ" b="1" i="1" smtClean="0"/>
          </a:p>
          <a:p>
            <a:pPr lvl="1" eaLnBrk="1" hangingPunct="1"/>
            <a:r>
              <a:rPr lang="cs-CZ" altLang="cs-CZ" smtClean="0"/>
              <a:t>užovka obojková</a:t>
            </a:r>
          </a:p>
          <a:p>
            <a:pPr lvl="1" eaLnBrk="1" hangingPunct="1"/>
            <a:r>
              <a:rPr lang="cs-CZ" altLang="cs-CZ" smtClean="0"/>
              <a:t>užovka hladká</a:t>
            </a:r>
            <a:endParaRPr lang="pl-PL" altLang="cs-CZ" smtClean="0"/>
          </a:p>
        </p:txBody>
      </p:sp>
      <p:pic>
        <p:nvPicPr>
          <p:cNvPr id="4" name="Obrázek 3" descr="ještěrka obec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463" y="2781300"/>
            <a:ext cx="5148262" cy="3419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0"/>
            <a:ext cx="7772400" cy="1163638"/>
          </a:xfrm>
        </p:spPr>
        <p:txBody>
          <a:bodyPr/>
          <a:lstStyle/>
          <a:p>
            <a:pPr eaLnBrk="1" hangingPunct="1"/>
            <a:r>
              <a:rPr lang="cs-CZ" altLang="cs-CZ" smtClean="0"/>
              <a:t>Informační zdroje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0113" y="1196975"/>
            <a:ext cx="7772400" cy="41148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altLang="cs-CZ" sz="2000" smtClean="0"/>
              <a:t>Naučná stezka Viničky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000" smtClean="0"/>
              <a:t>Obecná ornitologie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000" smtClean="0"/>
              <a:t>Dungel Jan, Hudec Karel: Atlas ptáků České a Slovenské republiky  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000" smtClean="0"/>
              <a:t>Dungel Jan, Gaisler Jiří : Atlas savců České a Slovenské republiky 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000" smtClean="0"/>
              <a:t>Dungel Jan, Řehák Zdeněk: Atlas ryb, obojživelníků a plazů České a Slovenské republiky  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000" smtClean="0"/>
              <a:t>James Mitchel: Rostliny a bezobratlí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000" smtClean="0"/>
              <a:t>Gregor Aas: Stromy 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000" smtClean="0"/>
              <a:t>RNDr.Jan Martinovský, Miloš Pozděna: Klíč k určování stromů a keřů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000" smtClean="0"/>
              <a:t>Prof.Dr.Gottfried Amann: Stromy a keře lesa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000" smtClean="0"/>
              <a:t>Jan Toman,Jiří Felix: Přírodou krok za krokem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000" smtClean="0"/>
              <a:t>Luděk Faust, František Polívka: Botanický klíč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000" smtClean="0"/>
              <a:t>D.Aichele,M.Golteová-Bechtleová:Co to tu kvete?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000" smtClean="0"/>
              <a:t>Miloš Deyl,Květoslav Hýsek: Naše květiny,Academia Praha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000" smtClean="0"/>
              <a:t>Červená kniha ohrožených a vzácných druhů rostlin a živočichů v ČSSR, díl 1-5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000" smtClean="0"/>
              <a:t>Chris Mattison: Hadi</a:t>
            </a:r>
          </a:p>
          <a:p>
            <a:pPr eaLnBrk="1" hangingPunct="1">
              <a:lnSpc>
                <a:spcPct val="80000"/>
              </a:lnSpc>
            </a:pPr>
            <a:endParaRPr lang="cs-CZ" altLang="cs-CZ" sz="2000" smtClean="0"/>
          </a:p>
          <a:p>
            <a:pPr lvl="1" eaLnBrk="1" hangingPunct="1">
              <a:lnSpc>
                <a:spcPct val="80000"/>
              </a:lnSpc>
            </a:pPr>
            <a:endParaRPr lang="cs-CZ" altLang="cs-CZ" sz="1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Naučná stezka Viničky</a:t>
            </a:r>
            <a:br>
              <a:rPr lang="cs-CZ" altLang="cs-CZ" smtClean="0"/>
            </a:br>
            <a:r>
              <a:rPr lang="cs-CZ" altLang="cs-CZ" sz="2000" smtClean="0"/>
              <a:t>III/2 Inovace a zkvalitnění výuky prostřednictvím ICT</a:t>
            </a:r>
            <a:br>
              <a:rPr lang="cs-CZ" altLang="cs-CZ" sz="2000" smtClean="0"/>
            </a:br>
            <a:endParaRPr lang="cs-CZ" altLang="cs-CZ" sz="2000" smtClean="0"/>
          </a:p>
        </p:txBody>
      </p:sp>
      <p:sp>
        <p:nvSpPr>
          <p:cNvPr id="2662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b="1" smtClean="0"/>
              <a:t>Škola</a:t>
            </a:r>
            <a:r>
              <a:rPr lang="cs-CZ" altLang="cs-CZ" smtClean="0"/>
              <a:t>: ZŠ a MŠ, Dětenice, okres Jičín</a:t>
            </a:r>
          </a:p>
          <a:p>
            <a:pPr eaLnBrk="1" hangingPunct="1"/>
            <a:r>
              <a:rPr lang="cs-CZ" altLang="cs-CZ" b="1" smtClean="0"/>
              <a:t>Číslo projektu: </a:t>
            </a:r>
            <a:r>
              <a:rPr lang="cs-CZ" altLang="cs-CZ" smtClean="0"/>
              <a:t>CZ.1.07/1.4.00/21.3770</a:t>
            </a:r>
          </a:p>
          <a:p>
            <a:pPr eaLnBrk="1" hangingPunct="1"/>
            <a:r>
              <a:rPr lang="cs-CZ" altLang="cs-CZ" b="1" smtClean="0"/>
              <a:t>Autor</a:t>
            </a:r>
            <a:r>
              <a:rPr lang="cs-CZ" altLang="cs-CZ" smtClean="0"/>
              <a:t>: Mgr. Iveta Vališková</a:t>
            </a:r>
          </a:p>
          <a:p>
            <a:pPr eaLnBrk="1" hangingPunct="1"/>
            <a:r>
              <a:rPr lang="cs-CZ" altLang="cs-CZ" b="1" smtClean="0"/>
              <a:t>Fotografie, obrázky</a:t>
            </a:r>
            <a:r>
              <a:rPr lang="cs-CZ" altLang="cs-CZ" smtClean="0"/>
              <a:t>: Mgr.I.Vališková (Souhlas rodičů s fotografováním a zveřejněním fotografií  dětí v žk)  </a:t>
            </a:r>
          </a:p>
          <a:p>
            <a:pPr eaLnBrk="1" hangingPunct="1"/>
            <a:endParaRPr lang="cs-CZ" altLang="cs-CZ" smtClean="0"/>
          </a:p>
        </p:txBody>
      </p:sp>
      <p:pic>
        <p:nvPicPr>
          <p:cNvPr id="26628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6013" y="5448300"/>
            <a:ext cx="6336307" cy="14097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ANOTACE</a:t>
            </a:r>
          </a:p>
        </p:txBody>
      </p:sp>
      <p:sp>
        <p:nvSpPr>
          <p:cNvPr id="2765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sz="2400" b="1" smtClean="0"/>
              <a:t>Cíl</a:t>
            </a:r>
            <a:r>
              <a:rPr lang="cs-CZ" altLang="cs-CZ" sz="2400" smtClean="0"/>
              <a:t>: Materiál má děti seznámit se školní naučnou stezkou a namotivovat je k pravidelné péči o ni.</a:t>
            </a:r>
            <a:endParaRPr lang="cs-CZ" altLang="cs-CZ" sz="2400" b="1" smtClean="0"/>
          </a:p>
          <a:p>
            <a:r>
              <a:rPr lang="cs-CZ" altLang="cs-CZ" sz="2400" b="1" smtClean="0"/>
              <a:t>Formát, velikost: </a:t>
            </a:r>
            <a:r>
              <a:rPr lang="cs-CZ" altLang="cs-CZ" sz="2400" smtClean="0"/>
              <a:t>prezentace Microsoft Office PowerPoint, 7,05 MB</a:t>
            </a:r>
          </a:p>
          <a:p>
            <a:r>
              <a:rPr lang="cs-CZ" altLang="cs-CZ" sz="2400" b="1" smtClean="0"/>
              <a:t>Metodické doporučení pro práci s materiálem: </a:t>
            </a:r>
            <a:r>
              <a:rPr lang="cs-CZ" altLang="cs-CZ" sz="2400" smtClean="0"/>
              <a:t>Děti sledují prezentaci jako úvod do učiva – u každé informace posoudí, jak moc je pro ně nová, případně kde se s ní už setkaly</a:t>
            </a:r>
            <a:r>
              <a:rPr lang="cs-CZ" altLang="cs-CZ" sz="2400" b="1" smtClean="0"/>
              <a:t>. </a:t>
            </a:r>
            <a:r>
              <a:rPr lang="cs-CZ" altLang="cs-CZ" sz="2400" smtClean="0"/>
              <a:t>Společně s vyučujícím vyberou body k vypsání do sešitu. Pak naučnou stezku navštíví, naplánují, co je zde potřeba opravit a vylepšit. Ve škole znovu shrnou poznané na prezentaci. Na závěr vypracují pracovní list.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ojekt domyślny">
  <a:themeElements>
    <a:clrScheme name="Projekt domyślny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Projekt domyślny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rojekt domyślny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kt domyślny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jekt domyślny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jekt domyślny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jekt domyślny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jekt domyślny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jekt domyślny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1096</TotalTime>
  <Words>494</Words>
  <Application>Microsoft Office PowerPoint</Application>
  <PresentationFormat>Předvádění na obrazovce (4:3)</PresentationFormat>
  <Paragraphs>139</Paragraphs>
  <Slides>26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31" baseType="lpstr">
      <vt:lpstr>Times New Roman</vt:lpstr>
      <vt:lpstr>Arial</vt:lpstr>
      <vt:lpstr>Calibri</vt:lpstr>
      <vt:lpstr>Courier New</vt:lpstr>
      <vt:lpstr>Projekt domyślny</vt:lpstr>
      <vt:lpstr>Školní naučná stezka Mgr. Iveta Vališková </vt:lpstr>
      <vt:lpstr>Školní naučnou stezku Viničky </vt:lpstr>
      <vt:lpstr>Naučná stezka Viničky</vt:lpstr>
      <vt:lpstr>Naučná stezka Viničky</vt:lpstr>
      <vt:lpstr>Snímek 5</vt:lpstr>
      <vt:lpstr>Stezka vznikala 2 roky </vt:lpstr>
      <vt:lpstr>1) Dravci na Viničkách</vt:lpstr>
      <vt:lpstr>krahujec obecný </vt:lpstr>
      <vt:lpstr>jestřáb lesní</vt:lpstr>
      <vt:lpstr>Snímek 10</vt:lpstr>
      <vt:lpstr>káně lesní</vt:lpstr>
      <vt:lpstr>luňák hnědý</vt:lpstr>
      <vt:lpstr>luňák červený</vt:lpstr>
      <vt:lpstr> moták pochop </vt:lpstr>
      <vt:lpstr>včelojed lesní </vt:lpstr>
      <vt:lpstr> orel mořský</vt:lpstr>
      <vt:lpstr> poštolka obecná </vt:lpstr>
      <vt:lpstr>Dřeviny</vt:lpstr>
      <vt:lpstr>Dřeviny</vt:lpstr>
      <vt:lpstr>Dřeviny</vt:lpstr>
      <vt:lpstr>Dřeviny</vt:lpstr>
      <vt:lpstr>Obojživelníci a plazi</vt:lpstr>
      <vt:lpstr>Obojživelníci a plazi</vt:lpstr>
      <vt:lpstr>Informační zdroje</vt:lpstr>
      <vt:lpstr>Naučná stezka Viničky III/2 Inovace a zkvalitnění výuky prostřednictvím ICT </vt:lpstr>
      <vt:lpstr>ANOTACE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Naučná stezka</dc:title>
  <dc:creator>Ozzy</dc:creator>
  <cp:lastModifiedBy>Dum</cp:lastModifiedBy>
  <cp:revision>69</cp:revision>
  <dcterms:created xsi:type="dcterms:W3CDTF">2007-12-10T13:56:11Z</dcterms:created>
  <dcterms:modified xsi:type="dcterms:W3CDTF">2014-09-29T17:16:44Z</dcterms:modified>
</cp:coreProperties>
</file>