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E33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E70D6-2A9D-40C5-A860-BC2565F9D1DB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33468-97F4-496E-81C1-2B0BE49B29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53A8B-DDA6-40F9-B13B-64AB06926AB5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17C69-22D2-4C3C-B75F-807663125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2AFCD-6BBE-439B-B372-48B9685AE9CC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30208-0C6F-418D-889C-7F3AFCAB8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084F2-A5AB-45CD-A32E-5FF9749F497B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41588-6A1D-4D3F-9647-5DED59B12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3989A-C623-43BB-B95A-5F83A8D4ACB0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C5BE8-32EC-41CA-8053-3DA5969EBB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D0706-766E-4DD7-BFE5-0F36EEBB4179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81356-3BB7-4F21-B780-52709E346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18A5F-E5BF-4CA6-B032-8D412F6E8B5B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E850F-FE21-4542-A107-9250782E6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5A20C-D689-4D6C-B36C-1C8CAC2EC673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FD881-E135-485D-B5C4-2195E4FC1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179E5-1F3D-483A-994B-7E6ACA680090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1B075-CB48-403F-86E6-11241FC4D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15F1C-0DF7-4CD7-8261-43C81E51D85E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AC2AB-2779-4F46-89FD-7D1D7BF26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CEAC4-C449-47DC-B045-929B2D826E96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229A-70C0-4499-BE5D-6E6F125F0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8E33D"/>
            </a:gs>
            <a:gs pos="50000">
              <a:srgbClr val="C2D1ED"/>
            </a:gs>
            <a:gs pos="100000">
              <a:srgbClr val="E1E8F5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9D56C7-027D-4716-BC92-98ED0C4576E6}" type="datetimeFigureOut">
              <a:rPr lang="cs-CZ"/>
              <a:pPr>
                <a:defRPr/>
              </a:pPr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050B83B2-538E-4416-AEC5-696B9A039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jeseníky II.JPG"/>
          <p:cNvPicPr>
            <a:picLocks noChangeAspect="1"/>
          </p:cNvPicPr>
          <p:nvPr/>
        </p:nvPicPr>
        <p:blipFill>
          <a:blip r:embed="rId2" cstate="print">
            <a:lum bright="2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Nadpis 1"/>
          <p:cNvSpPr>
            <a:spLocks noGrp="1"/>
          </p:cNvSpPr>
          <p:nvPr>
            <p:ph type="ctrTitle"/>
          </p:nvPr>
        </p:nvSpPr>
        <p:spPr>
          <a:xfrm>
            <a:off x="684213" y="260350"/>
            <a:ext cx="7772400" cy="1470025"/>
          </a:xfrm>
        </p:spPr>
        <p:txBody>
          <a:bodyPr/>
          <a:lstStyle/>
          <a:p>
            <a:pPr eaLnBrk="1" hangingPunct="1"/>
            <a:r>
              <a:rPr lang="cs-CZ" altLang="cs-CZ" sz="6600" smtClean="0"/>
              <a:t>Ohrožení přírody</a:t>
            </a:r>
            <a:r>
              <a:rPr lang="cs-CZ" altLang="cs-CZ" sz="2400" smtClean="0"/>
              <a:t/>
            </a:r>
            <a:br>
              <a:rPr lang="cs-CZ" altLang="cs-CZ" sz="2400" smtClean="0"/>
            </a:br>
            <a:r>
              <a:rPr lang="cs-CZ" altLang="cs-CZ" sz="2400" smtClean="0"/>
              <a:t>Mgr.Iveta Vališková</a:t>
            </a:r>
            <a:br>
              <a:rPr lang="cs-CZ" altLang="cs-CZ" sz="2400" smtClean="0"/>
            </a:br>
            <a:endParaRPr lang="cs-CZ" altLang="cs-CZ" sz="240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1773238"/>
            <a:ext cx="6400800" cy="1752600"/>
          </a:xfrm>
        </p:spPr>
        <p:txBody>
          <a:bodyPr/>
          <a:lstStyle/>
          <a:p>
            <a:pPr eaLnBrk="1" hangingPunct="1"/>
            <a:r>
              <a:rPr lang="cs-CZ" altLang="cs-CZ" sz="4000" smtClean="0">
                <a:solidFill>
                  <a:schemeClr val="tx1"/>
                </a:solidFill>
              </a:rPr>
              <a:t>Jak člověk ničí přírodu a tím ohrožuje své životní prostředí…</a:t>
            </a:r>
          </a:p>
        </p:txBody>
      </p:sp>
      <p:pic>
        <p:nvPicPr>
          <p:cNvPr id="2053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229200"/>
            <a:ext cx="648134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5" descr="jeseníky.JPG"/>
          <p:cNvPicPr>
            <a:picLocks noChangeAspect="1"/>
          </p:cNvPicPr>
          <p:nvPr/>
        </p:nvPicPr>
        <p:blipFill>
          <a:blip r:embed="rId2" cstate="print">
            <a:lum bright="34000" contrast="-2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Člověk a příroda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775"/>
            <a:ext cx="8640762" cy="45259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Člověk jako živočišný druh je součástí přírody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Potřebuje dýchat kyslík ze vzduchu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Potřebuje vodu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Potřebuje teplo a světlo (cyklus den a noc)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Potřebuje rozmanitou potravu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		</a:t>
            </a:r>
            <a:r>
              <a:rPr lang="cs-CZ" b="1" dirty="0" smtClean="0"/>
              <a:t>Ničením přírody si ničíme své vlastní životní prostředí, které potřebujeme k životu.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539750" y="4508500"/>
            <a:ext cx="576263" cy="14446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PA2833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A8E33D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Jak člověk ničí tropické deštné lesy: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8313" y="1341438"/>
            <a:ext cx="8496300" cy="609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 budováním dálnic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 kácením vzácných stromů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 vytvářením nových pastvin pro chov dobytka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 vypasením pastvin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 vyčerpáním živin z půdy intenzivním    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    pěstováním plodin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	to vede k odnosu půdy silnými děšti a větrem a následnému vzniku pouští</a:t>
            </a:r>
          </a:p>
          <a:p>
            <a:pPr eaLnBrk="1" hangingPunct="1"/>
            <a:endParaRPr lang="cs-CZ" altLang="cs-CZ" sz="1600">
              <a:latin typeface="Calibri" pitchFamily="34" charset="0"/>
            </a:endParaRPr>
          </a:p>
          <a:p>
            <a:pPr algn="ctr" eaLnBrk="1" hangingPunct="1"/>
            <a:r>
              <a:rPr lang="cs-CZ" altLang="cs-CZ" sz="3200" b="1">
                <a:latin typeface="Calibri" pitchFamily="34" charset="0"/>
              </a:rPr>
              <a:t>Lidé se pak přesunou do nové oblasti a vše se opakuje znovu.</a:t>
            </a:r>
          </a:p>
          <a:p>
            <a:pPr eaLnBrk="1" hangingPunct="1"/>
            <a:endParaRPr lang="cs-CZ" altLang="cs-CZ" sz="3200">
              <a:latin typeface="Calibri" pitchFamily="34" charset="0"/>
            </a:endParaRPr>
          </a:p>
          <a:p>
            <a:pPr eaLnBrk="1" hangingPunct="1"/>
            <a:endParaRPr lang="cs-CZ" altLang="cs-CZ">
              <a:latin typeface="Calibri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11188" y="4508500"/>
            <a:ext cx="720725" cy="14446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P70770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67813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A8E33D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Jak člověk ničí lesy mírného pásu: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39750" y="1268413"/>
            <a:ext cx="8280400" cy="7418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latin typeface="Calibri" pitchFamily="34" charset="0"/>
              </a:rPr>
              <a:t> 	</a:t>
            </a:r>
          </a:p>
          <a:p>
            <a:pPr eaLnBrk="1" hangingPunct="1"/>
            <a:r>
              <a:rPr lang="cs-CZ" altLang="cs-CZ" sz="2800">
                <a:latin typeface="Calibri" pitchFamily="34" charset="0"/>
              </a:rPr>
              <a:t>	znečišťováním ovzduší výfukovými plyny 	automobilů, zplodinami z tepelných elektráren a 	komínů, zplodinami ze spaloven odpadů</a:t>
            </a:r>
          </a:p>
          <a:p>
            <a:pPr eaLnBrk="1" hangingPunct="1"/>
            <a:r>
              <a:rPr lang="cs-CZ" altLang="cs-CZ" sz="2800">
                <a:latin typeface="Calibri" pitchFamily="34" charset="0"/>
              </a:rPr>
              <a:t>	tyto látky se pak shromažďují v ovzduší a vrací se 	na zem v podobě srážek </a:t>
            </a:r>
          </a:p>
          <a:p>
            <a:pPr eaLnBrk="1" hangingPunct="1"/>
            <a:r>
              <a:rPr lang="cs-CZ" altLang="cs-CZ" sz="2800" b="1">
                <a:latin typeface="Calibri" pitchFamily="34" charset="0"/>
              </a:rPr>
              <a:t>	(tzv. kyselé deště)</a:t>
            </a:r>
          </a:p>
          <a:p>
            <a:pPr eaLnBrk="1" hangingPunct="1"/>
            <a:r>
              <a:rPr lang="cs-CZ" altLang="cs-CZ" sz="2800" b="1">
                <a:latin typeface="Calibri" pitchFamily="34" charset="0"/>
              </a:rPr>
              <a:t>	</a:t>
            </a:r>
            <a:r>
              <a:rPr lang="cs-CZ" altLang="cs-CZ" sz="2800">
                <a:latin typeface="Calibri" pitchFamily="34" charset="0"/>
              </a:rPr>
              <a:t>kyselý déšť (zředěná kyselina sírová) vymývá 	důležité živiny z půdy, narušuje půdní chemické 	složení a také oslabuje kořeny rostlin</a:t>
            </a:r>
          </a:p>
          <a:p>
            <a:pPr eaLnBrk="1" hangingPunct="1"/>
            <a:r>
              <a:rPr lang="cs-CZ" altLang="cs-CZ" sz="2800" b="1">
                <a:latin typeface="Calibri" pitchFamily="34" charset="0"/>
              </a:rPr>
              <a:t>	</a:t>
            </a:r>
            <a:r>
              <a:rPr lang="cs-CZ" altLang="cs-CZ" sz="2800">
                <a:latin typeface="Calibri" pitchFamily="34" charset="0"/>
              </a:rPr>
              <a:t>rostliny slábnou a nedokáží se bránit škůdcům, 	které je napadají</a:t>
            </a:r>
          </a:p>
          <a:p>
            <a:pPr eaLnBrk="1" hangingPunct="1"/>
            <a:r>
              <a:rPr lang="cs-CZ" altLang="cs-CZ" sz="2800">
                <a:latin typeface="Calibri" pitchFamily="34" charset="0"/>
              </a:rPr>
              <a:t>	dochází k opadávání jehličí a stromy odumírají</a:t>
            </a:r>
          </a:p>
          <a:p>
            <a:pPr eaLnBrk="1" hangingPunct="1"/>
            <a:endParaRPr lang="cs-CZ" altLang="cs-CZ" sz="3200">
              <a:latin typeface="Calibri" pitchFamily="34" charset="0"/>
            </a:endParaRPr>
          </a:p>
          <a:p>
            <a:pPr eaLnBrk="1" hangingPunct="1"/>
            <a:endParaRPr lang="cs-CZ" altLang="cs-CZ">
              <a:latin typeface="Calibri" pitchFamily="34" charset="0"/>
            </a:endParaRPr>
          </a:p>
          <a:p>
            <a:pPr eaLnBrk="1" hangingPunct="1"/>
            <a:endParaRPr lang="cs-CZ" altLang="cs-CZ">
              <a:latin typeface="Calibri" pitchFamily="34" charset="0"/>
            </a:endParaRPr>
          </a:p>
          <a:p>
            <a:pPr eaLnBrk="1" hangingPunct="1"/>
            <a:endParaRPr lang="cs-CZ" altLang="cs-CZ">
              <a:latin typeface="Calibri" pitchFamily="34" charset="0"/>
            </a:endParaRPr>
          </a:p>
          <a:p>
            <a:pPr eaLnBrk="1" hangingPunct="1"/>
            <a:endParaRPr lang="cs-CZ" altLang="cs-CZ">
              <a:latin typeface="Calibri" pitchFamily="34" charset="0"/>
            </a:endParaRPr>
          </a:p>
          <a:p>
            <a:pPr eaLnBrk="1" hangingPunct="1">
              <a:buFont typeface="Arial" charset="0"/>
              <a:buChar char="•"/>
            </a:pPr>
            <a:endParaRPr lang="cs-CZ" altLang="cs-CZ">
              <a:latin typeface="Calibri" pitchFamily="34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11188" y="1773238"/>
            <a:ext cx="647700" cy="14287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11188" y="6453188"/>
            <a:ext cx="647700" cy="14446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11188" y="2997200"/>
            <a:ext cx="647700" cy="14446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11188" y="5589588"/>
            <a:ext cx="647700" cy="14287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11188" y="4292600"/>
            <a:ext cx="647700" cy="14446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900" decel="100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900" decel="100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00" decel="100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755650" y="260350"/>
            <a:ext cx="7704138" cy="600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 Jediným řešením je co nejvíce </a:t>
            </a:r>
            <a:r>
              <a:rPr lang="cs-CZ" altLang="cs-CZ" sz="3200" b="1">
                <a:latin typeface="Calibri" pitchFamily="34" charset="0"/>
              </a:rPr>
              <a:t>omezit      </a:t>
            </a:r>
          </a:p>
          <a:p>
            <a:pPr eaLnBrk="1" hangingPunct="1"/>
            <a:r>
              <a:rPr lang="cs-CZ" altLang="cs-CZ" sz="3200" b="1">
                <a:latin typeface="Calibri" pitchFamily="34" charset="0"/>
              </a:rPr>
              <a:t>    znečišťování prostředí</a:t>
            </a:r>
            <a:r>
              <a:rPr lang="cs-CZ" altLang="cs-CZ" sz="3200">
                <a:latin typeface="Calibri" pitchFamily="34" charset="0"/>
              </a:rPr>
              <a:t>.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 V některých zemích jsou stanoveny    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   takzvané </a:t>
            </a:r>
            <a:r>
              <a:rPr lang="cs-CZ" altLang="cs-CZ" sz="3200" b="1">
                <a:latin typeface="Calibri" pitchFamily="34" charset="0"/>
              </a:rPr>
              <a:t>emisní limity </a:t>
            </a:r>
            <a:r>
              <a:rPr lang="cs-CZ" altLang="cs-CZ" sz="3200">
                <a:latin typeface="Calibri" pitchFamily="34" charset="0"/>
              </a:rPr>
              <a:t>– nastavují různým   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   znečišťovatelům hranice, kolik škodlivých 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   látek mohou maximálně do ovzduší    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   vypouštět.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 V minulosti se odborníci pokoušeli tuto   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   situaci zlepšit rozprašováním mletého   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   vápence, ale tím se mění půdní složení a </a:t>
            </a:r>
          </a:p>
          <a:p>
            <a:pPr eaLnBrk="1" hangingPunct="1"/>
            <a:r>
              <a:rPr lang="cs-CZ" altLang="cs-CZ" sz="3200">
                <a:latin typeface="Calibri" pitchFamily="34" charset="0"/>
              </a:rPr>
              <a:t>   tedy podmínky pro původní rostliny</a:t>
            </a:r>
          </a:p>
          <a:p>
            <a:pPr lvl="1" eaLnBrk="1" hangingPunct="1">
              <a:buFont typeface="Arial" charset="0"/>
              <a:buChar char="•"/>
            </a:pPr>
            <a:endParaRPr lang="cs-CZ" altLang="cs-CZ" sz="32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Obdélník 1"/>
          <p:cNvSpPr>
            <a:spLocks noChangeArrowheads="1"/>
          </p:cNvSpPr>
          <p:nvPr/>
        </p:nvSpPr>
        <p:spPr bwMode="auto">
          <a:xfrm>
            <a:off x="250825" y="1412875"/>
            <a:ext cx="8424863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ts val="4200"/>
              </a:lnSpc>
              <a:buFont typeface="Arial" pitchFamily="34" charset="0"/>
              <a:buChar char="•"/>
              <a:defRPr/>
            </a:pPr>
            <a:r>
              <a:rPr lang="cs-CZ" sz="2800" b="1" dirty="0">
                <a:latin typeface="+mn-lt"/>
              </a:rPr>
              <a:t>Číslo projektu:</a:t>
            </a:r>
            <a:r>
              <a:rPr lang="cs-CZ" sz="2800" dirty="0">
                <a:latin typeface="+mn-lt"/>
              </a:rPr>
              <a:t> CZ.1.07/1.4.00/21.3770 </a:t>
            </a:r>
          </a:p>
          <a:p>
            <a:pPr eaLnBrk="1" hangingPunct="1">
              <a:lnSpc>
                <a:spcPts val="4200"/>
              </a:lnSpc>
              <a:buFont typeface="Arial" pitchFamily="34" charset="0"/>
              <a:buChar char="•"/>
              <a:defRPr/>
            </a:pPr>
            <a:r>
              <a:rPr lang="cs-CZ" sz="2800" b="1" dirty="0">
                <a:latin typeface="+mn-lt"/>
              </a:rPr>
              <a:t>Autor:</a:t>
            </a:r>
            <a:r>
              <a:rPr lang="cs-CZ" sz="2800" dirty="0">
                <a:latin typeface="+mn-lt"/>
              </a:rPr>
              <a:t> Mgr. Iveta </a:t>
            </a:r>
            <a:r>
              <a:rPr lang="cs-CZ" sz="2800" dirty="0" err="1">
                <a:latin typeface="+mn-lt"/>
              </a:rPr>
              <a:t>Vališková</a:t>
            </a:r>
            <a:endParaRPr lang="cs-CZ" sz="2800" dirty="0">
              <a:latin typeface="+mn-lt"/>
            </a:endParaRPr>
          </a:p>
          <a:p>
            <a:pPr eaLnBrk="1" hangingPunct="1">
              <a:lnSpc>
                <a:spcPts val="4200"/>
              </a:lnSpc>
              <a:buFont typeface="Arial" pitchFamily="34" charset="0"/>
              <a:buChar char="•"/>
              <a:defRPr/>
            </a:pPr>
            <a:r>
              <a:rPr lang="cs-CZ" sz="2800" b="1" dirty="0">
                <a:latin typeface="+mn-lt"/>
              </a:rPr>
              <a:t>Škola:</a:t>
            </a:r>
            <a:r>
              <a:rPr lang="cs-CZ" sz="2800" dirty="0">
                <a:latin typeface="+mn-lt"/>
              </a:rPr>
              <a:t> ZŠ a MŠ, Dětenice, okres Jičín</a:t>
            </a:r>
          </a:p>
          <a:p>
            <a:pPr eaLnBrk="1" hangingPunct="1">
              <a:lnSpc>
                <a:spcPts val="4200"/>
              </a:lnSpc>
              <a:buFont typeface="Arial" pitchFamily="34" charset="0"/>
              <a:buChar char="•"/>
              <a:defRPr/>
            </a:pPr>
            <a:r>
              <a:rPr lang="cs-CZ" sz="2800" b="1" dirty="0">
                <a:latin typeface="+mn-lt"/>
              </a:rPr>
              <a:t>Použité zdroje: </a:t>
            </a:r>
            <a:r>
              <a:rPr lang="cs-CZ" sz="2800" dirty="0">
                <a:hlinkClick r:id="rId2"/>
              </a:rPr>
              <a:t>www.office.microsoft.com</a:t>
            </a:r>
            <a:r>
              <a:rPr lang="cs-CZ" sz="2800" dirty="0"/>
              <a:t>, Život na Zemi, </a:t>
            </a:r>
            <a:r>
              <a:rPr lang="cs-CZ" sz="2800" dirty="0" err="1"/>
              <a:t>H.Kholová</a:t>
            </a:r>
            <a:r>
              <a:rPr lang="cs-CZ" sz="2800"/>
              <a:t>, Alter 1997, ISBN 80-85775-61-1</a:t>
            </a:r>
            <a:endParaRPr lang="cs-CZ" sz="2800" b="1" dirty="0">
              <a:latin typeface="+mn-lt"/>
            </a:endParaRPr>
          </a:p>
          <a:p>
            <a:pPr eaLnBrk="1" hangingPunct="1">
              <a:lnSpc>
                <a:spcPts val="4200"/>
              </a:lnSpc>
              <a:buFont typeface="Arial" pitchFamily="34" charset="0"/>
              <a:buChar char="•"/>
              <a:defRPr/>
            </a:pPr>
            <a:r>
              <a:rPr lang="cs-CZ" sz="2800" b="1" dirty="0">
                <a:latin typeface="+mn-lt"/>
              </a:rPr>
              <a:t>Obrázky, fotografie</a:t>
            </a:r>
            <a:r>
              <a:rPr lang="cs-CZ" sz="2800" dirty="0">
                <a:latin typeface="+mn-lt"/>
              </a:rPr>
              <a:t>: Mgr. Iveta </a:t>
            </a:r>
            <a:r>
              <a:rPr lang="cs-CZ" sz="2800" dirty="0" err="1">
                <a:latin typeface="+mn-lt"/>
              </a:rPr>
              <a:t>Vališková</a:t>
            </a:r>
            <a:r>
              <a:rPr lang="cs-CZ" sz="2800" dirty="0">
                <a:latin typeface="+mn-lt"/>
              </a:rPr>
              <a:t> </a:t>
            </a:r>
          </a:p>
          <a:p>
            <a:pPr eaLnBrk="1" hangingPunct="1">
              <a:defRPr/>
            </a:pPr>
            <a:endParaRPr lang="cs-CZ" dirty="0"/>
          </a:p>
        </p:txBody>
      </p:sp>
      <p:sp>
        <p:nvSpPr>
          <p:cNvPr id="7171" name="Nadpis 2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OHROŽENÍ PŘÍRODY</a:t>
            </a:r>
            <a:br>
              <a:rPr lang="cs-CZ" dirty="0" smtClean="0"/>
            </a:br>
            <a:r>
              <a:rPr lang="cs-CZ" sz="2000" dirty="0" smtClean="0"/>
              <a:t>III/2 Inovace a zkvalitnění výuky prostřednictvím ICT</a:t>
            </a:r>
          </a:p>
        </p:txBody>
      </p:sp>
      <p:pic>
        <p:nvPicPr>
          <p:cNvPr id="7172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229200"/>
            <a:ext cx="6264175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400" b="1" smtClean="0"/>
              <a:t>Cíle</a:t>
            </a:r>
            <a:r>
              <a:rPr lang="cs-CZ" altLang="cs-CZ" sz="2400" smtClean="0"/>
              <a:t>: Materiál je určen pro základní seznámení s učivem o ohrožení přírody pro žáky 1. stupně ZŠ. (4. a 5. ročník ZŠ, Člověk a jeho svět, Přírodověda)</a:t>
            </a:r>
          </a:p>
          <a:p>
            <a:r>
              <a:rPr lang="cs-CZ" altLang="cs-CZ" sz="2400" b="1" smtClean="0"/>
              <a:t>Formát, velikost</a:t>
            </a:r>
            <a:r>
              <a:rPr lang="cs-CZ" altLang="cs-CZ" sz="2400" smtClean="0"/>
              <a:t>: prezentace Microsoft Office PowerPoint, 7,05 MB</a:t>
            </a:r>
          </a:p>
          <a:p>
            <a:r>
              <a:rPr lang="cs-CZ" altLang="cs-CZ" sz="2400" b="1" smtClean="0"/>
              <a:t>Metodické doporučení pro práci s materiálem</a:t>
            </a:r>
            <a:r>
              <a:rPr lang="cs-CZ" altLang="cs-CZ" sz="2400" smtClean="0"/>
              <a:t>:  Nejprve žáci pracují ve skupinách, kde se pokouší sami vyvodit a zapsat, jak je příroda kolem nás ohrožována. Pak zhlédnou prezentaci a porovnají se svými závěry. Nové informace napíší. Na závěr vypracují žáci pracovní list.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207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sady Office</vt:lpstr>
      <vt:lpstr>Ohrožení přírody Mgr.Iveta Vališková </vt:lpstr>
      <vt:lpstr>Člověk a příroda</vt:lpstr>
      <vt:lpstr>Jak člověk ničí tropické deštné lesy:</vt:lpstr>
      <vt:lpstr>Jak člověk ničí lesy mírného pásu:</vt:lpstr>
      <vt:lpstr>Snímek 5</vt:lpstr>
      <vt:lpstr>OHROŽENÍ PŘÍRODY III/2 Inovace a zkvalitnění výuky prostřednictvím ICT</vt:lpstr>
      <vt:lpstr>Anotace</vt:lpstr>
    </vt:vector>
  </TitlesOfParts>
  <Company>o2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Ohrožení přírody</dc:title>
  <dc:creator>PFA</dc:creator>
  <cp:lastModifiedBy>Dum</cp:lastModifiedBy>
  <cp:revision>31</cp:revision>
  <dcterms:created xsi:type="dcterms:W3CDTF">2013-03-18T10:25:11Z</dcterms:created>
  <dcterms:modified xsi:type="dcterms:W3CDTF">2014-09-30T06:32:52Z</dcterms:modified>
</cp:coreProperties>
</file>