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ED0D241-1D84-490D-B068-A934C5051B3D}" type="datetimeFigureOut">
              <a:rPr lang="cs-CZ" smtClean="0"/>
              <a:pPr/>
              <a:t>30.9.2014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9601D56-F65A-41EC-8998-654EEE49EE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ED0D241-1D84-490D-B068-A934C5051B3D}" type="datetimeFigureOut">
              <a:rPr lang="cs-CZ" smtClean="0"/>
              <a:pPr/>
              <a:t>30.9.2014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9601D56-F65A-41EC-8998-654EEE49EEE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ED0D241-1D84-490D-B068-A934C5051B3D}" type="datetimeFigureOut">
              <a:rPr lang="cs-CZ" smtClean="0"/>
              <a:pPr/>
              <a:t>30.9.2014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9601D56-F65A-41EC-8998-654EEE49EE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pPr/>
              <a:t>30.9.2014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pPr/>
              <a:t>30.9.2014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ED0D241-1D84-490D-B068-A934C5051B3D}" type="datetimeFigureOut">
              <a:rPr lang="cs-CZ" smtClean="0"/>
              <a:pPr/>
              <a:t>30.9.2014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9601D56-F65A-41EC-8998-654EEE49EEE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pPr/>
              <a:t>30.9.2014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ED0D241-1D84-490D-B068-A934C5051B3D}" type="datetimeFigureOut">
              <a:rPr lang="cs-CZ" smtClean="0"/>
              <a:pPr/>
              <a:t>30.9.2014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9601D56-F65A-41EC-8998-654EEE49EEE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ED0D241-1D84-490D-B068-A934C5051B3D}" type="datetimeFigureOut">
              <a:rPr lang="cs-CZ" smtClean="0"/>
              <a:pPr/>
              <a:t>30.9.2014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9601D56-F65A-41EC-8998-654EEE49EEE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pPr/>
              <a:t>30.9.2014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0D241-1D84-490D-B068-A934C5051B3D}" type="datetimeFigureOut">
              <a:rPr lang="cs-CZ" smtClean="0"/>
              <a:pPr/>
              <a:t>30.9.2014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1D56-F65A-41EC-8998-654EEE49EEE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ED0D241-1D84-490D-B068-A934C5051B3D}" type="datetimeFigureOut">
              <a:rPr lang="cs-CZ" smtClean="0"/>
              <a:pPr/>
              <a:t>30.9.2014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9601D56-F65A-41EC-8998-654EEE49EEE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31457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2716894" y="2316381"/>
            <a:ext cx="4019305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STŘEDNÍ ODBORNÉ UČILIŠTĚ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</a:t>
            </a:r>
            <a:b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T.G. MASARYKA 4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343809" y="5634216"/>
            <a:ext cx="26853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Times New Roman" pitchFamily="18" charset="0"/>
              </a:rPr>
              <a:t>Obecná ekonomie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4404" y="4076680"/>
            <a:ext cx="5224283" cy="90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949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27272" y="1645965"/>
            <a:ext cx="74168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DIGITÁLNÍ UČEBNÍ MATERIÁL</a:t>
            </a:r>
            <a:endParaRPr lang="cs-CZ" dirty="0"/>
          </a:p>
          <a:p>
            <a:pPr algn="ctr"/>
            <a:r>
              <a:rPr lang="cs-CZ" b="1" dirty="0" err="1"/>
              <a:t>Č.projektu</a:t>
            </a:r>
            <a:r>
              <a:rPr lang="cs-CZ" b="1" dirty="0"/>
              <a:t> : </a:t>
            </a:r>
            <a:r>
              <a:rPr lang="cs-CZ" b="1" dirty="0" smtClean="0"/>
              <a:t>CZ.1.07/1.5.00/34.0921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 smtClean="0"/>
              <a:t>	Škola</a:t>
            </a:r>
            <a:r>
              <a:rPr lang="cs-CZ" dirty="0"/>
              <a:t>: 	</a:t>
            </a:r>
            <a:r>
              <a:rPr lang="cs-CZ" dirty="0" smtClean="0"/>
              <a:t>Střední </a:t>
            </a:r>
            <a:r>
              <a:rPr lang="cs-CZ" dirty="0"/>
              <a:t>odborná škola a Střední odborné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učiliště </a:t>
            </a:r>
            <a:r>
              <a:rPr lang="cs-CZ" dirty="0"/>
              <a:t>Městec Králové, T.G. Masaryka 4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Název materiálu: </a:t>
            </a:r>
            <a:r>
              <a:rPr lang="cs-CZ" dirty="0" smtClean="0"/>
              <a:t>VY_32_INOVACE_EP_          </a:t>
            </a:r>
            <a:endParaRPr lang="cs-CZ" dirty="0"/>
          </a:p>
          <a:p>
            <a:r>
              <a:rPr lang="cs-CZ" dirty="0"/>
              <a:t>Autor: </a:t>
            </a:r>
            <a:r>
              <a:rPr lang="cs-CZ" dirty="0" smtClean="0"/>
              <a:t>Bc. Pavlína Kánská</a:t>
            </a:r>
            <a:endParaRPr lang="cs-CZ" dirty="0"/>
          </a:p>
          <a:p>
            <a:r>
              <a:rPr lang="cs-CZ" dirty="0"/>
              <a:t>Tématický okruh: </a:t>
            </a:r>
            <a:r>
              <a:rPr lang="cs-CZ" dirty="0" smtClean="0"/>
              <a:t>Obecná ekonomie</a:t>
            </a:r>
            <a:endParaRPr lang="cs-CZ" dirty="0"/>
          </a:p>
          <a:p>
            <a:r>
              <a:rPr lang="cs-CZ" dirty="0"/>
              <a:t>Ročník: 1. a 2. Obor Podnikání</a:t>
            </a:r>
          </a:p>
          <a:p>
            <a:r>
              <a:rPr lang="cs-CZ" dirty="0"/>
              <a:t>Datum tvorby:</a:t>
            </a:r>
            <a:r>
              <a:rPr lang="cs-CZ" b="1" dirty="0"/>
              <a:t> </a:t>
            </a:r>
            <a:r>
              <a:rPr lang="cs-CZ" dirty="0" smtClean="0"/>
              <a:t>Říjen 2013</a:t>
            </a:r>
            <a:endParaRPr lang="cs-CZ" dirty="0"/>
          </a:p>
          <a:p>
            <a:r>
              <a:rPr lang="cs-CZ" dirty="0"/>
              <a:t>Anotace: Materiál slouží k </a:t>
            </a:r>
            <a:r>
              <a:rPr lang="cs-CZ" dirty="0" smtClean="0"/>
              <a:t>výkladu a pochopení látky.</a:t>
            </a:r>
            <a:endParaRPr lang="cs-CZ" dirty="0"/>
          </a:p>
          <a:p>
            <a:r>
              <a:rPr lang="cs-CZ" dirty="0"/>
              <a:t>Metodický pokyn</a:t>
            </a:r>
            <a:r>
              <a:rPr lang="cs-CZ" dirty="0" smtClean="0"/>
              <a:t>: Prezentace </a:t>
            </a:r>
            <a:r>
              <a:rPr lang="cs-CZ" dirty="0"/>
              <a:t>je určena jako výklad do hodiny </a:t>
            </a:r>
            <a:r>
              <a:rPr lang="cs-CZ" dirty="0" smtClean="0"/>
              <a:t>a procvičení na praktických příkladech.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3885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Obecná ekonomie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003322"/>
            <a:ext cx="6478488" cy="1371600"/>
          </a:xfrm>
        </p:spPr>
        <p:txBody>
          <a:bodyPr/>
          <a:lstStyle/>
          <a:p>
            <a:r>
              <a:rPr lang="cs-CZ" sz="3600" dirty="0" smtClean="0"/>
              <a:t>3. Potřeba</a:t>
            </a:r>
            <a:endParaRPr lang="cs-CZ" sz="3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9009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27584" y="692696"/>
            <a:ext cx="7467600" cy="4873752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Potřeba</a:t>
            </a:r>
            <a:r>
              <a:rPr lang="cs-CZ" dirty="0"/>
              <a:t> = vědomí nedostatku, která nás nutí tento nedostatek </a:t>
            </a:r>
            <a:r>
              <a:rPr lang="cs-CZ" dirty="0" smtClean="0"/>
              <a:t>odstranit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Každý člověk  či ekonomický subjekt  má  jiné potřeby – mnohdy značně odlišné.</a:t>
            </a:r>
          </a:p>
          <a:p>
            <a:pPr lvl="0"/>
            <a:r>
              <a:rPr lang="cs-CZ" dirty="0"/>
              <a:t>Je potřeba znát strukturu potřeb a jejich složení</a:t>
            </a:r>
          </a:p>
          <a:p>
            <a:pPr lvl="0"/>
            <a:r>
              <a:rPr lang="cs-CZ" dirty="0"/>
              <a:t>Čím vyspělejší civilizace, tím jsou nároky vyšší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Úkol:</a:t>
            </a:r>
          </a:p>
          <a:p>
            <a:pPr marL="0" indent="0">
              <a:buNone/>
            </a:pPr>
            <a:r>
              <a:rPr lang="cs-CZ" dirty="0" smtClean="0"/>
              <a:t>Napište, dle vlastního uvážení, jaké jsou Vaše potřeby a seřaďte je sestupně.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0355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Klasifikace lidských potřeb dle </a:t>
            </a:r>
            <a:r>
              <a:rPr lang="cs-CZ" dirty="0" err="1" smtClean="0"/>
              <a:t>Maslowa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 smtClean="0"/>
              <a:t>Fyziologické </a:t>
            </a:r>
            <a:r>
              <a:rPr lang="cs-CZ" dirty="0"/>
              <a:t>potřeby </a:t>
            </a:r>
          </a:p>
          <a:p>
            <a:pPr lvl="0"/>
            <a:r>
              <a:rPr lang="cs-CZ" dirty="0"/>
              <a:t>Potřeba bezpečí</a:t>
            </a:r>
          </a:p>
          <a:p>
            <a:pPr lvl="0"/>
            <a:r>
              <a:rPr lang="cs-CZ" dirty="0"/>
              <a:t>Potřeba lásky</a:t>
            </a:r>
          </a:p>
          <a:p>
            <a:pPr lvl="0"/>
            <a:r>
              <a:rPr lang="cs-CZ" dirty="0"/>
              <a:t>Potřeba úcty</a:t>
            </a:r>
          </a:p>
          <a:p>
            <a:pPr lvl="0"/>
            <a:r>
              <a:rPr lang="cs-CZ" dirty="0"/>
              <a:t>Seberealizace</a:t>
            </a:r>
          </a:p>
          <a:p>
            <a:endParaRPr lang="cs-CZ" dirty="0"/>
          </a:p>
        </p:txBody>
      </p:sp>
      <p:pic>
        <p:nvPicPr>
          <p:cNvPr id="1026" name="Picture 2" descr="C:\Users\Pavlína\AppData\Local\Microsoft\Windows\Temporary Internet Files\Content.IE5\H9XM6RMA\MC9004419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9728" y="1772816"/>
            <a:ext cx="1716832" cy="369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1799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Potřeby uspokojujeme pomocí </a:t>
            </a:r>
            <a:r>
              <a:rPr lang="cs-CZ" b="1" dirty="0"/>
              <a:t>statků a  služeb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Statek</a:t>
            </a:r>
            <a:r>
              <a:rPr lang="cs-CZ" dirty="0" smtClean="0"/>
              <a:t> </a:t>
            </a:r>
            <a:r>
              <a:rPr lang="cs-CZ" dirty="0"/>
              <a:t>= široká škála věcí  a hodnot, které mohou uspokojovat lidské potřeby (obecně potřeby daných ekonomických subjektů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b="1" dirty="0"/>
              <a:t>Statky:</a:t>
            </a:r>
            <a:endParaRPr lang="cs-CZ" dirty="0"/>
          </a:p>
          <a:p>
            <a:pPr lvl="0"/>
            <a:r>
              <a:rPr lang="cs-CZ" b="1" dirty="0"/>
              <a:t>Volné</a:t>
            </a:r>
            <a:r>
              <a:rPr lang="cs-CZ" dirty="0"/>
              <a:t> – poskytuje nám je příroda, zpravidla bez lidského úsilí (vzduch, sluneční energie,…)</a:t>
            </a:r>
          </a:p>
          <a:p>
            <a:pPr lvl="0"/>
            <a:r>
              <a:rPr lang="cs-CZ" b="1" dirty="0"/>
              <a:t>Vzácné</a:t>
            </a:r>
            <a:r>
              <a:rPr lang="cs-CZ" dirty="0"/>
              <a:t> -  produkty lidské práce, člověk přetváří přírodní zdroje, vynakládá své dovednosti a znalosti na užitečné věci a hodnoty, které mohou uspokojit lidské potřeby</a:t>
            </a:r>
          </a:p>
          <a:p>
            <a:pPr lvl="0"/>
            <a:r>
              <a:rPr lang="cs-CZ" dirty="0"/>
              <a:t>Statky mohou být hmotné či nehmotné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5709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764704"/>
            <a:ext cx="7467600" cy="4873752"/>
          </a:xfrm>
        </p:spPr>
        <p:txBody>
          <a:bodyPr/>
          <a:lstStyle/>
          <a:p>
            <a:r>
              <a:rPr lang="cs-CZ" b="1" dirty="0"/>
              <a:t>Kapacita</a:t>
            </a:r>
            <a:r>
              <a:rPr lang="cs-CZ" dirty="0"/>
              <a:t> zdrojů je </a:t>
            </a:r>
            <a:r>
              <a:rPr lang="cs-CZ" b="1" dirty="0"/>
              <a:t>omezená</a:t>
            </a:r>
            <a:r>
              <a:rPr lang="cs-CZ" dirty="0"/>
              <a:t>, jsou tyto zdroje postupně vyčerpávány. </a:t>
            </a:r>
            <a:r>
              <a:rPr lang="cs-CZ" dirty="0">
                <a:sym typeface="Wingdings"/>
              </a:rPr>
              <a:t></a:t>
            </a:r>
            <a:r>
              <a:rPr lang="cs-CZ" dirty="0"/>
              <a:t> </a:t>
            </a:r>
            <a:r>
              <a:rPr lang="cs-CZ" b="1" dirty="0"/>
              <a:t>vzácné </a:t>
            </a:r>
            <a:r>
              <a:rPr lang="cs-CZ" b="1" dirty="0" smtClean="0"/>
              <a:t>zdroje</a:t>
            </a:r>
          </a:p>
          <a:p>
            <a:pPr marL="0" indent="0">
              <a:buNone/>
            </a:pPr>
            <a:endParaRPr lang="cs-CZ" dirty="0"/>
          </a:p>
          <a:p>
            <a:pPr lvl="0"/>
            <a:r>
              <a:rPr lang="cs-CZ" dirty="0"/>
              <a:t>Většinou existuje možnost volby mezi několika variantami</a:t>
            </a:r>
          </a:p>
          <a:p>
            <a:endParaRPr lang="cs-CZ" dirty="0"/>
          </a:p>
        </p:txBody>
      </p:sp>
      <p:pic>
        <p:nvPicPr>
          <p:cNvPr id="2050" name="Picture 2" descr="C:\Users\Pavlína\AppData\Local\Microsoft\Windows\Temporary Internet Files\Content.IE5\H9XM6RMA\MP90043111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852936"/>
            <a:ext cx="2852936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5578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27584" y="620688"/>
            <a:ext cx="7467600" cy="4873752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Služba</a:t>
            </a:r>
            <a:r>
              <a:rPr lang="cs-CZ" dirty="0"/>
              <a:t> = cizí činnost, která uspokojuje lidské potřeby</a:t>
            </a:r>
          </a:p>
          <a:p>
            <a:pPr marL="0" indent="0">
              <a:buNone/>
            </a:pPr>
            <a:r>
              <a:rPr lang="cs-CZ" b="1" dirty="0"/>
              <a:t>Služby:</a:t>
            </a:r>
            <a:endParaRPr lang="cs-CZ" dirty="0"/>
          </a:p>
          <a:p>
            <a:pPr lvl="0"/>
            <a:r>
              <a:rPr lang="cs-CZ" b="1" dirty="0"/>
              <a:t>Věcné</a:t>
            </a:r>
            <a:r>
              <a:rPr lang="cs-CZ" dirty="0"/>
              <a:t> – obnovují nebo zlepšují hmotné statky </a:t>
            </a:r>
            <a:r>
              <a:rPr lang="cs-CZ" dirty="0" smtClean="0"/>
              <a:t>(oprava </a:t>
            </a:r>
            <a:r>
              <a:rPr lang="cs-CZ" dirty="0"/>
              <a:t>ledničky,…)</a:t>
            </a:r>
          </a:p>
          <a:p>
            <a:pPr lvl="0"/>
            <a:r>
              <a:rPr lang="cs-CZ" b="1" dirty="0"/>
              <a:t>Osobní</a:t>
            </a:r>
            <a:r>
              <a:rPr lang="cs-CZ" dirty="0"/>
              <a:t> – zlepšují život člověka (kadeřnictví</a:t>
            </a:r>
            <a:r>
              <a:rPr lang="cs-CZ" dirty="0" smtClean="0"/>
              <a:t>,…)</a:t>
            </a:r>
            <a:endParaRPr lang="cs-CZ" dirty="0"/>
          </a:p>
        </p:txBody>
      </p:sp>
      <p:pic>
        <p:nvPicPr>
          <p:cNvPr id="3074" name="Picture 2" descr="C:\Users\Pavlína\AppData\Local\Microsoft\Windows\Temporary Internet Files\Content.IE5\UFAE2KBH\MC900360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933056"/>
            <a:ext cx="1808683" cy="1579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0445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ZLÁMAL, Jaroslav a Zdeněk MENDL. </a:t>
            </a:r>
            <a:r>
              <a:rPr lang="cs-CZ" i="1" dirty="0"/>
              <a:t>Ekonomie nejen k maturitě</a:t>
            </a:r>
            <a:r>
              <a:rPr lang="cs-CZ" dirty="0"/>
              <a:t>. Vyd. 3. Kralice na Hané: </a:t>
            </a:r>
            <a:r>
              <a:rPr lang="cs-CZ" dirty="0" err="1"/>
              <a:t>Computer</a:t>
            </a:r>
            <a:r>
              <a:rPr lang="cs-CZ" dirty="0"/>
              <a:t> Media, 2010, 128 s. ISBN 978-80-7402-056-8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Vlastní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3534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23</TotalTime>
  <Words>233</Words>
  <Application>Microsoft Office PowerPoint</Application>
  <PresentationFormat>Předvádění na obrazovce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Snímek 2</vt:lpstr>
      <vt:lpstr>Obecná ekonomie</vt:lpstr>
      <vt:lpstr>Snímek 4</vt:lpstr>
      <vt:lpstr>Klasifikace lidských potřeb dle Maslowa:</vt:lpstr>
      <vt:lpstr>Potřeby uspokojujeme pomocí statků a  služeb.</vt:lpstr>
      <vt:lpstr>Snímek 7</vt:lpstr>
      <vt:lpstr>Snímek 8</vt:lpstr>
      <vt:lpstr>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Pavlína</dc:creator>
  <cp:lastModifiedBy>Dum</cp:lastModifiedBy>
  <cp:revision>6</cp:revision>
  <dcterms:created xsi:type="dcterms:W3CDTF">2014-04-28T16:54:21Z</dcterms:created>
  <dcterms:modified xsi:type="dcterms:W3CDTF">2014-09-30T07:17:05Z</dcterms:modified>
</cp:coreProperties>
</file>