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343809" y="5634216"/>
            <a:ext cx="2685351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Obecná ekonomie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8949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smtClean="0"/>
              <a:t>	Škola</a:t>
            </a:r>
            <a:r>
              <a:rPr lang="cs-CZ" dirty="0"/>
              <a:t>: 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Název materiálu: </a:t>
            </a:r>
            <a:r>
              <a:rPr lang="cs-CZ" dirty="0" smtClean="0"/>
              <a:t>VY_32_INOVACE_EP_ 204         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dirty="0"/>
              <a:t>Tématický okruh: </a:t>
            </a:r>
            <a:r>
              <a:rPr lang="cs-CZ" dirty="0" smtClean="0"/>
              <a:t>Obecná ekonomie</a:t>
            </a:r>
            <a:endParaRPr lang="cs-CZ" dirty="0"/>
          </a:p>
          <a:p>
            <a:r>
              <a:rPr lang="cs-CZ" dirty="0"/>
              <a:t>Ročník: 1. a 2. Obor Podnikání</a:t>
            </a:r>
          </a:p>
          <a:p>
            <a:r>
              <a:rPr lang="cs-CZ" dirty="0"/>
              <a:t>Datum tvorby:</a:t>
            </a:r>
            <a:r>
              <a:rPr lang="cs-CZ" b="1" dirty="0"/>
              <a:t> </a:t>
            </a:r>
            <a:r>
              <a:rPr lang="cs-CZ" dirty="0" smtClean="0"/>
              <a:t>Říjen 2013</a:t>
            </a:r>
            <a:endParaRPr lang="cs-CZ" dirty="0"/>
          </a:p>
          <a:p>
            <a:r>
              <a:rPr lang="cs-CZ" dirty="0"/>
              <a:t>Anotace: Materiál slouží k </a:t>
            </a:r>
            <a:r>
              <a:rPr lang="cs-CZ" dirty="0" smtClean="0"/>
              <a:t>výkladu a pochopení probírané látky.</a:t>
            </a:r>
            <a:endParaRPr lang="cs-CZ" dirty="0"/>
          </a:p>
          <a:p>
            <a:r>
              <a:rPr lang="cs-CZ" dirty="0"/>
              <a:t>Metodický pokyn</a:t>
            </a:r>
            <a:r>
              <a:rPr lang="cs-CZ" dirty="0" smtClean="0"/>
              <a:t>: Prezentace </a:t>
            </a:r>
            <a:r>
              <a:rPr lang="cs-CZ" dirty="0"/>
              <a:t>je určena jako výklad do </a:t>
            </a:r>
            <a:r>
              <a:rPr lang="cs-CZ" dirty="0" smtClean="0"/>
              <a:t>hodiny.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38858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Obecná ekonomie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003322"/>
            <a:ext cx="6478488" cy="1371600"/>
          </a:xfrm>
        </p:spPr>
        <p:txBody>
          <a:bodyPr/>
          <a:lstStyle/>
          <a:p>
            <a:r>
              <a:rPr lang="cs-CZ" sz="3600" dirty="0" smtClean="0"/>
              <a:t>4. </a:t>
            </a:r>
            <a:r>
              <a:rPr lang="cs-CZ" sz="3600" dirty="0"/>
              <a:t>Výroba a výrobní proces</a:t>
            </a:r>
          </a:p>
          <a:p>
            <a:endParaRPr lang="cs-CZ" sz="3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3109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692696"/>
            <a:ext cx="7467600" cy="4873752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Výroba</a:t>
            </a:r>
            <a:r>
              <a:rPr lang="cs-CZ" dirty="0"/>
              <a:t> = záměrná lidská činnost sloužící k vytváření ekonomických statků, jejíž konečným cílem je uspokojení člověka</a:t>
            </a:r>
          </a:p>
          <a:p>
            <a:r>
              <a:rPr lang="cs-CZ" dirty="0"/>
              <a:t>Předpokladem výrobní činnosti je existence výrobních zdrojů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 vstupů.</a:t>
            </a:r>
          </a:p>
          <a:p>
            <a:pPr lvl="0"/>
            <a:r>
              <a:rPr lang="cs-CZ" dirty="0"/>
              <a:t>tyto vstupy se postupně promění na požadovaný statek</a:t>
            </a:r>
          </a:p>
          <a:p>
            <a:endParaRPr lang="cs-CZ" dirty="0"/>
          </a:p>
        </p:txBody>
      </p:sp>
      <p:pic>
        <p:nvPicPr>
          <p:cNvPr id="1026" name="Picture 2" descr="C:\Users\Pavlína\AppData\Local\Microsoft\Windows\Temporary Internet Files\Content.IE5\VCME0FYG\MP900448679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429000"/>
            <a:ext cx="4139187" cy="2754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33750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Výrobní zdroje</a:t>
            </a:r>
            <a:r>
              <a:rPr lang="cs-CZ" b="1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lidská </a:t>
            </a:r>
            <a:r>
              <a:rPr lang="cs-CZ" dirty="0"/>
              <a:t>práce – aktivní, určující faktor výroby</a:t>
            </a:r>
          </a:p>
          <a:p>
            <a:pPr lvl="0"/>
            <a:r>
              <a:rPr lang="cs-CZ" dirty="0"/>
              <a:t>přírodní zdroje – voda, půda, suroviny,…</a:t>
            </a:r>
          </a:p>
          <a:p>
            <a:pPr lvl="0"/>
            <a:r>
              <a:rPr lang="cs-CZ" dirty="0"/>
              <a:t>kapitálové statky – budovy, stroje,…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Příklad:</a:t>
            </a:r>
          </a:p>
          <a:p>
            <a:pPr marL="457200" indent="-457200">
              <a:buAutoNum type="arabicPeriod"/>
            </a:pPr>
            <a:r>
              <a:rPr lang="cs-CZ" dirty="0" smtClean="0"/>
              <a:t>Pekař peče.</a:t>
            </a:r>
          </a:p>
          <a:p>
            <a:pPr marL="457200" indent="-457200">
              <a:buAutoNum type="arabicPeriod"/>
            </a:pPr>
            <a:r>
              <a:rPr lang="cs-CZ" dirty="0" smtClean="0"/>
              <a:t>Potřebuje suroviny – mouka, máslo,…</a:t>
            </a:r>
          </a:p>
          <a:p>
            <a:pPr marL="457200" indent="-457200">
              <a:buAutoNum type="arabicPeriod"/>
            </a:pPr>
            <a:r>
              <a:rPr lang="cs-CZ" dirty="0" smtClean="0"/>
              <a:t>Potřebuje budovu, stroje,…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91609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692696"/>
            <a:ext cx="7467600" cy="4873752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Výrobní proces</a:t>
            </a:r>
            <a:r>
              <a:rPr lang="cs-CZ" dirty="0"/>
              <a:t> = přeměna výrobních zdrojů na ekonomické statky</a:t>
            </a:r>
          </a:p>
          <a:p>
            <a:pPr lvl="0"/>
            <a:r>
              <a:rPr lang="cs-CZ" dirty="0"/>
              <a:t>je výsledkem vzájemného působení a propojení těchto součástí:</a:t>
            </a:r>
          </a:p>
          <a:p>
            <a:pPr lvl="0"/>
            <a:r>
              <a:rPr lang="cs-CZ" dirty="0"/>
              <a:t>pracovní proces – lidská práce</a:t>
            </a:r>
          </a:p>
          <a:p>
            <a:pPr lvl="0"/>
            <a:r>
              <a:rPr lang="cs-CZ" dirty="0"/>
              <a:t>přírodní proces – růst plodin, zrání ovoce,..</a:t>
            </a:r>
          </a:p>
          <a:p>
            <a:pPr lvl="0"/>
            <a:r>
              <a:rPr lang="cs-CZ" dirty="0"/>
              <a:t>technologický proces – promyšlený a záměrný postup s využitím kapitálových statků – výroba auta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43981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Spotřeba</a:t>
            </a:r>
            <a:r>
              <a:rPr lang="cs-CZ" b="1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výrobní </a:t>
            </a:r>
            <a:r>
              <a:rPr lang="cs-CZ" dirty="0"/>
              <a:t>– spotřeba výrobních statků – výrobky jsou určeny opět k výrobě – stroj</a:t>
            </a:r>
          </a:p>
          <a:p>
            <a:pPr lvl="0"/>
            <a:r>
              <a:rPr lang="cs-CZ" dirty="0"/>
              <a:t>nevýrobní – spotřeba spotřebních statků - finální </a:t>
            </a:r>
            <a:r>
              <a:rPr lang="cs-CZ" dirty="0" smtClean="0"/>
              <a:t>spotřeba</a:t>
            </a:r>
          </a:p>
          <a:p>
            <a:pPr marL="0" lvl="0" indent="0">
              <a:buNone/>
            </a:pPr>
            <a:endParaRPr lang="cs-CZ" dirty="0"/>
          </a:p>
          <a:p>
            <a:pPr lvl="0"/>
            <a:r>
              <a:rPr lang="cs-CZ" dirty="0"/>
              <a:t>krátkodobé – potraviny, oblečení</a:t>
            </a:r>
          </a:p>
          <a:p>
            <a:pPr lvl="0"/>
            <a:r>
              <a:rPr lang="cs-CZ" dirty="0"/>
              <a:t>dlouhodobé – auto, TV</a:t>
            </a:r>
          </a:p>
          <a:p>
            <a:endParaRPr lang="cs-CZ" dirty="0"/>
          </a:p>
          <a:p>
            <a:pPr lvl="0"/>
            <a:r>
              <a:rPr lang="cs-CZ" dirty="0"/>
              <a:t>v minulosti lidé své výrobky vyměňovali a postupem času vznikl trh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 směna </a:t>
            </a:r>
            <a:r>
              <a:rPr lang="cs-CZ" b="1" dirty="0"/>
              <a:t>zboží </a:t>
            </a:r>
            <a:r>
              <a:rPr lang="cs-CZ" dirty="0"/>
              <a:t>za určitou </a:t>
            </a:r>
            <a:r>
              <a:rPr lang="cs-CZ" b="1" dirty="0"/>
              <a:t>cenu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62265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ZLÁMAL, Jaroslav a Zdeněk MENDL. </a:t>
            </a:r>
            <a:r>
              <a:rPr lang="cs-CZ" i="1" dirty="0"/>
              <a:t>Ekonomie nejen k maturitě</a:t>
            </a:r>
            <a:r>
              <a:rPr lang="cs-CZ" dirty="0"/>
              <a:t>. Vyd. 3. Kralice na Hané: </a:t>
            </a:r>
            <a:r>
              <a:rPr lang="cs-CZ" dirty="0" err="1"/>
              <a:t>Computer</a:t>
            </a:r>
            <a:r>
              <a:rPr lang="cs-CZ" dirty="0"/>
              <a:t> Media, 2010, 128 s. ISBN 978-80-7402-056-8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Vlastní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35349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</TotalTime>
  <Words>138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Snímek 2</vt:lpstr>
      <vt:lpstr>Obecná ekonomie</vt:lpstr>
      <vt:lpstr>Snímek 4</vt:lpstr>
      <vt:lpstr>Výrobní zdroje:</vt:lpstr>
      <vt:lpstr>Snímek 6</vt:lpstr>
      <vt:lpstr>Spotřeba: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Dum</cp:lastModifiedBy>
  <cp:revision>5</cp:revision>
  <dcterms:created xsi:type="dcterms:W3CDTF">2014-04-28T16:54:21Z</dcterms:created>
  <dcterms:modified xsi:type="dcterms:W3CDTF">2014-09-30T07:18:43Z</dcterms:modified>
</cp:coreProperties>
</file>