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5" r:id="rId3"/>
    <p:sldId id="258" r:id="rId4"/>
    <p:sldId id="266" r:id="rId5"/>
    <p:sldId id="261" r:id="rId6"/>
    <p:sldId id="262" r:id="rId7"/>
    <p:sldId id="265" r:id="rId8"/>
    <p:sldId id="267" r:id="rId9"/>
    <p:sldId id="268" r:id="rId10"/>
    <p:sldId id="269" r:id="rId11"/>
    <p:sldId id="263" r:id="rId12"/>
    <p:sldId id="264" r:id="rId13"/>
    <p:sldId id="273" r:id="rId14"/>
    <p:sldId id="2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82" d="100"/>
          <a:sy n="82" d="100"/>
        </p:scale>
        <p:origin x="-1014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06B4E-E5F2-4151-BDBE-DA3D278F934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5BC46-2B99-4A3A-93E5-631D650A6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06B4E-E5F2-4151-BDBE-DA3D278F934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5BC46-2B99-4A3A-93E5-631D650A6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06B4E-E5F2-4151-BDBE-DA3D278F934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5BC46-2B99-4A3A-93E5-631D650A6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06B4E-E5F2-4151-BDBE-DA3D278F934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5BC46-2B99-4A3A-93E5-631D650A6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06B4E-E5F2-4151-BDBE-DA3D278F934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5BC46-2B99-4A3A-93E5-631D650A6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06B4E-E5F2-4151-BDBE-DA3D278F934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5BC46-2B99-4A3A-93E5-631D650A6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06B4E-E5F2-4151-BDBE-DA3D278F934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5BC46-2B99-4A3A-93E5-631D650A6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06B4E-E5F2-4151-BDBE-DA3D278F934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5BC46-2B99-4A3A-93E5-631D650A6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06B4E-E5F2-4151-BDBE-DA3D278F934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5BC46-2B99-4A3A-93E5-631D650A6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06B4E-E5F2-4151-BDBE-DA3D278F934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5BC46-2B99-4A3A-93E5-631D650A6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06B4E-E5F2-4151-BDBE-DA3D278F934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5BC46-2B99-4A3A-93E5-631D650A6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06B4E-E5F2-4151-BDBE-DA3D278F934B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5BC46-2B99-4A3A-93E5-631D650A6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8725319"/>
              </p:ext>
            </p:extLst>
          </p:nvPr>
        </p:nvGraphicFramePr>
        <p:xfrm>
          <a:off x="611560" y="2276870"/>
          <a:ext cx="7128792" cy="38829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28.3.2012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VY_32_INOVACE_19_ČESKÝ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Podstatná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jména -  Souhrnné procvičování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      podstatných jmen  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- 5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800" b="1" smtClean="0"/>
              <a:t>SOUHRNNÉ PROCVIČOVÁNÍ</a:t>
            </a:r>
            <a:endParaRPr lang="cs-CZ" sz="4800" b="1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838944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400" b="1" smtClean="0">
                <a:solidFill>
                  <a:schemeClr val="tx1"/>
                </a:solidFill>
              </a:rPr>
              <a:t>PODSTATNÝCH JMEN</a:t>
            </a:r>
            <a:endParaRPr lang="cs-CZ" sz="4400" b="1">
              <a:solidFill>
                <a:schemeClr val="tx1"/>
              </a:solidFill>
            </a:endParaRPr>
          </a:p>
        </p:txBody>
      </p:sp>
      <p:pic>
        <p:nvPicPr>
          <p:cNvPr id="4" name="Picture 2" descr="C:\Users\Langerová\AppData\Local\Microsoft\Windows\Temporary Internet Files\Content.IE5\4A0VRE99\MC9002154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78050" y="188640"/>
            <a:ext cx="2521001" cy="20162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i="1" smtClean="0">
                <a:solidFill>
                  <a:srgbClr val="FF0000"/>
                </a:solidFill>
              </a:rPr>
              <a:t>V závorce označ správný tvar podstatného jména.</a:t>
            </a:r>
            <a:endParaRPr lang="cs-CZ" sz="32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565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Přišel pozdě do (školy/školi). Maminka</a:t>
            </a:r>
          </a:p>
          <a:p>
            <a:pPr>
              <a:buNone/>
            </a:pPr>
            <a:r>
              <a:rPr lang="cs-CZ" sz="3600" smtClean="0"/>
              <a:t>vyžehlila všechny (ubrusi/ubrusy). Dej ty</a:t>
            </a:r>
          </a:p>
          <a:p>
            <a:pPr>
              <a:buNone/>
            </a:pPr>
            <a:r>
              <a:rPr lang="cs-CZ" sz="3600" smtClean="0"/>
              <a:t>(dopisy/dopisi) (Petrovy/Petrovi). Na stěnu</a:t>
            </a:r>
          </a:p>
          <a:p>
            <a:pPr>
              <a:buNone/>
            </a:pPr>
            <a:r>
              <a:rPr lang="cs-CZ" sz="3600" smtClean="0"/>
              <a:t>pověsil (obrazy/obrazi). Vítr vyvrátil dva</a:t>
            </a:r>
          </a:p>
          <a:p>
            <a:pPr>
              <a:buNone/>
            </a:pPr>
            <a:r>
              <a:rPr lang="cs-CZ" sz="3600" smtClean="0"/>
              <a:t>(stromy/stromi). To (tajemstvý/tajemství)</a:t>
            </a:r>
          </a:p>
          <a:p>
            <a:pPr>
              <a:buNone/>
            </a:pPr>
            <a:r>
              <a:rPr lang="cs-CZ" sz="3600" smtClean="0"/>
              <a:t>nesmíš prozradit. (Lvy/Lvi) řvali hlady. Byl</a:t>
            </a:r>
          </a:p>
          <a:p>
            <a:pPr>
              <a:buNone/>
            </a:pPr>
            <a:r>
              <a:rPr lang="cs-CZ" sz="3600" smtClean="0"/>
              <a:t>nemocný a zůstal ležet v (posteli/postely).</a:t>
            </a:r>
          </a:p>
          <a:p>
            <a:pPr>
              <a:buNone/>
            </a:pPr>
            <a:r>
              <a:rPr lang="cs-CZ" sz="3600" smtClean="0"/>
              <a:t>Pecky v (broskvích/broskvých) jsou tvrdé.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b="1" i="1" smtClean="0">
                <a:solidFill>
                  <a:srgbClr val="FF0000"/>
                </a:solidFill>
              </a:rPr>
              <a:t>Řešení.</a:t>
            </a:r>
            <a:endParaRPr lang="cs-CZ" sz="32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565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Přišel pozdě do (</a:t>
            </a:r>
            <a:r>
              <a:rPr lang="cs-CZ" sz="3600" b="1" smtClean="0">
                <a:solidFill>
                  <a:srgbClr val="FF0000"/>
                </a:solidFill>
              </a:rPr>
              <a:t>školy</a:t>
            </a:r>
            <a:r>
              <a:rPr lang="cs-CZ" sz="3600" smtClean="0"/>
              <a:t>/školi). Maminka</a:t>
            </a:r>
          </a:p>
          <a:p>
            <a:pPr>
              <a:buNone/>
            </a:pPr>
            <a:r>
              <a:rPr lang="cs-CZ" sz="3600" smtClean="0"/>
              <a:t>vyžehlila všechny (ubrusi/</a:t>
            </a:r>
            <a:r>
              <a:rPr lang="cs-CZ" sz="3600" b="1" smtClean="0">
                <a:solidFill>
                  <a:srgbClr val="FF0000"/>
                </a:solidFill>
              </a:rPr>
              <a:t>ubrusy</a:t>
            </a:r>
            <a:r>
              <a:rPr lang="cs-CZ" sz="3600" smtClean="0"/>
              <a:t>). Dej ty</a:t>
            </a:r>
          </a:p>
          <a:p>
            <a:pPr>
              <a:buNone/>
            </a:pPr>
            <a:r>
              <a:rPr lang="cs-CZ" sz="3600" smtClean="0"/>
              <a:t>(</a:t>
            </a:r>
            <a:r>
              <a:rPr lang="cs-CZ" sz="3600" b="1" smtClean="0">
                <a:solidFill>
                  <a:srgbClr val="FF0000"/>
                </a:solidFill>
              </a:rPr>
              <a:t>dopisy</a:t>
            </a:r>
            <a:r>
              <a:rPr lang="cs-CZ" sz="3600" smtClean="0"/>
              <a:t>/dopisi) (Petrovy/</a:t>
            </a:r>
            <a:r>
              <a:rPr lang="cs-CZ" sz="3600" b="1" smtClean="0">
                <a:solidFill>
                  <a:srgbClr val="FF0000"/>
                </a:solidFill>
              </a:rPr>
              <a:t>Petrovi</a:t>
            </a:r>
            <a:r>
              <a:rPr lang="cs-CZ" sz="3600" smtClean="0"/>
              <a:t>). Na stěnu</a:t>
            </a:r>
          </a:p>
          <a:p>
            <a:pPr>
              <a:buNone/>
            </a:pPr>
            <a:r>
              <a:rPr lang="cs-CZ" sz="3600" smtClean="0"/>
              <a:t>pověsil (</a:t>
            </a:r>
            <a:r>
              <a:rPr lang="cs-CZ" sz="3600" b="1" smtClean="0">
                <a:solidFill>
                  <a:srgbClr val="FF0000"/>
                </a:solidFill>
              </a:rPr>
              <a:t>obrazy</a:t>
            </a:r>
            <a:r>
              <a:rPr lang="cs-CZ" sz="3600" smtClean="0"/>
              <a:t>/obrazi). Vítr vyvrátil dva</a:t>
            </a:r>
          </a:p>
          <a:p>
            <a:pPr>
              <a:buNone/>
            </a:pPr>
            <a:r>
              <a:rPr lang="cs-CZ" sz="3600" smtClean="0"/>
              <a:t>(</a:t>
            </a:r>
            <a:r>
              <a:rPr lang="cs-CZ" sz="3600" b="1" smtClean="0">
                <a:solidFill>
                  <a:srgbClr val="FF0000"/>
                </a:solidFill>
              </a:rPr>
              <a:t>stromy</a:t>
            </a:r>
            <a:r>
              <a:rPr lang="cs-CZ" sz="3600" smtClean="0"/>
              <a:t>/stromi). To (tajemstvý/</a:t>
            </a:r>
            <a:r>
              <a:rPr lang="cs-CZ" sz="3600" b="1" smtClean="0">
                <a:solidFill>
                  <a:srgbClr val="FF0000"/>
                </a:solidFill>
              </a:rPr>
              <a:t>tajemství</a:t>
            </a:r>
            <a:r>
              <a:rPr lang="cs-CZ" sz="3600" smtClean="0"/>
              <a:t>)</a:t>
            </a:r>
          </a:p>
          <a:p>
            <a:pPr>
              <a:buNone/>
            </a:pPr>
            <a:r>
              <a:rPr lang="cs-CZ" sz="3600" smtClean="0"/>
              <a:t>nesmíš prozradit. (Lvy/</a:t>
            </a:r>
            <a:r>
              <a:rPr lang="cs-CZ" sz="3600" b="1" smtClean="0">
                <a:solidFill>
                  <a:srgbClr val="FF0000"/>
                </a:solidFill>
              </a:rPr>
              <a:t>Lvi</a:t>
            </a:r>
            <a:r>
              <a:rPr lang="cs-CZ" sz="3600" smtClean="0"/>
              <a:t>) řvali hlady. Byl </a:t>
            </a:r>
          </a:p>
          <a:p>
            <a:pPr>
              <a:buNone/>
            </a:pPr>
            <a:r>
              <a:rPr lang="cs-CZ" sz="3600" smtClean="0"/>
              <a:t>nemocný a zůstal ležet v (</a:t>
            </a:r>
            <a:r>
              <a:rPr lang="cs-CZ" sz="3600" b="1" smtClean="0">
                <a:solidFill>
                  <a:srgbClr val="FF0000"/>
                </a:solidFill>
              </a:rPr>
              <a:t>posteli</a:t>
            </a:r>
            <a:r>
              <a:rPr lang="cs-CZ" sz="3600" smtClean="0"/>
              <a:t>/postely).</a:t>
            </a:r>
          </a:p>
          <a:p>
            <a:pPr>
              <a:buNone/>
            </a:pPr>
            <a:r>
              <a:rPr lang="cs-CZ" sz="3600" smtClean="0"/>
              <a:t>Pecky v (</a:t>
            </a:r>
            <a:r>
              <a:rPr lang="cs-CZ" sz="3600" b="1" smtClean="0">
                <a:solidFill>
                  <a:srgbClr val="FF0000"/>
                </a:solidFill>
              </a:rPr>
              <a:t>broskvích</a:t>
            </a:r>
            <a:r>
              <a:rPr lang="cs-CZ" sz="3600" smtClean="0"/>
              <a:t>/broskvých) jsou tvrdé.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 </a:t>
            </a:r>
            <a:r>
              <a:rPr lang="cs-CZ" sz="3200" b="1" i="1" smtClean="0">
                <a:solidFill>
                  <a:srgbClr val="FF0000"/>
                </a:solidFill>
              </a:rPr>
              <a:t>Jsou věty napsány správně? Označ.</a:t>
            </a:r>
            <a:endParaRPr lang="cs-CZ" sz="32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 Dědeček rád sbírá hřiby.</a:t>
            </a:r>
          </a:p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 Na hrázi rostou </a:t>
            </a:r>
            <a:r>
              <a:rPr lang="cs-CZ" sz="3600" dirty="0" err="1" smtClean="0"/>
              <a:t>vrbi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 V ZOO jsme viděli žirafy a slony.</a:t>
            </a:r>
          </a:p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 Nad </a:t>
            </a:r>
            <a:r>
              <a:rPr lang="cs-CZ" sz="3600" dirty="0" err="1" smtClean="0"/>
              <a:t>údolým</a:t>
            </a:r>
            <a:r>
              <a:rPr lang="cs-CZ" sz="3600" dirty="0" smtClean="0"/>
              <a:t> se objevily mraky.</a:t>
            </a:r>
          </a:p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 Milan chová doma plazi.</a:t>
            </a:r>
          </a:p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 Se </a:t>
            </a:r>
            <a:r>
              <a:rPr lang="cs-CZ" sz="3600" dirty="0" err="1" smtClean="0"/>
              <a:t>Španěli</a:t>
            </a:r>
            <a:r>
              <a:rPr lang="cs-CZ" sz="3600" dirty="0" smtClean="0"/>
              <a:t> se těžko domluvíš.</a:t>
            </a:r>
          </a:p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 Zaznamenali </a:t>
            </a:r>
            <a:r>
              <a:rPr lang="cs-CZ" sz="3600" dirty="0" err="1" smtClean="0"/>
              <a:t>otřesi</a:t>
            </a:r>
            <a:r>
              <a:rPr lang="cs-CZ" sz="3600" dirty="0" smtClean="0"/>
              <a:t> půdy.</a:t>
            </a:r>
            <a:endParaRPr lang="cs-CZ" sz="3600" dirty="0"/>
          </a:p>
        </p:txBody>
      </p:sp>
      <p:pic>
        <p:nvPicPr>
          <p:cNvPr id="1028" name="Picture 4" descr="C:\Users\Langerová\AppData\Local\Microsoft\Windows\Temporary Internet Files\Content.IE5\02E5U0JE\MC90007920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908720"/>
            <a:ext cx="1454343" cy="13314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smtClean="0">
                <a:solidFill>
                  <a:srgbClr val="FF0000"/>
                </a:solidFill>
              </a:rPr>
              <a:t>Řešení:</a:t>
            </a:r>
            <a:endParaRPr lang="cs-CZ" sz="32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ANO </a:t>
            </a:r>
            <a:r>
              <a:rPr lang="cs-CZ" sz="3600" dirty="0" smtClean="0"/>
              <a:t>- NE</a:t>
            </a:r>
            <a:r>
              <a:rPr lang="cs-CZ" sz="3600" dirty="0" smtClean="0"/>
              <a:t>:   Dědeček rád sbírá hřiby.</a:t>
            </a:r>
          </a:p>
          <a:p>
            <a:pPr>
              <a:buNone/>
            </a:pPr>
            <a:r>
              <a:rPr lang="cs-CZ" sz="3600" dirty="0" smtClean="0"/>
              <a:t>ANO - </a:t>
            </a:r>
            <a:r>
              <a:rPr lang="cs-CZ" sz="3600" b="1" dirty="0" smtClean="0">
                <a:solidFill>
                  <a:srgbClr val="FF0000"/>
                </a:solidFill>
              </a:rPr>
              <a:t>NE</a:t>
            </a:r>
            <a:r>
              <a:rPr lang="cs-CZ" sz="3600" dirty="0" smtClean="0"/>
              <a:t>:   Na hrázi rostou </a:t>
            </a:r>
            <a:r>
              <a:rPr lang="cs-CZ" sz="3600" dirty="0" err="1" smtClean="0"/>
              <a:t>vrbi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ANO </a:t>
            </a:r>
            <a:r>
              <a:rPr lang="cs-CZ" sz="3600" dirty="0" smtClean="0"/>
              <a:t>- NE</a:t>
            </a:r>
            <a:r>
              <a:rPr lang="cs-CZ" sz="3600" dirty="0" smtClean="0"/>
              <a:t>:   V ZOO jsme viděli žirafy a slony.</a:t>
            </a:r>
          </a:p>
          <a:p>
            <a:pPr>
              <a:buNone/>
            </a:pPr>
            <a:r>
              <a:rPr lang="cs-CZ" sz="3600" dirty="0" smtClean="0"/>
              <a:t>ANO - </a:t>
            </a:r>
            <a:r>
              <a:rPr lang="cs-CZ" sz="3600" b="1" dirty="0" smtClean="0">
                <a:solidFill>
                  <a:srgbClr val="FF0000"/>
                </a:solidFill>
              </a:rPr>
              <a:t>NE</a:t>
            </a:r>
            <a:r>
              <a:rPr lang="cs-CZ" sz="3600" dirty="0" smtClean="0"/>
              <a:t>:   Nad </a:t>
            </a:r>
            <a:r>
              <a:rPr lang="cs-CZ" sz="3600" dirty="0" err="1" smtClean="0"/>
              <a:t>údolým</a:t>
            </a:r>
            <a:r>
              <a:rPr lang="cs-CZ" sz="3600" dirty="0" smtClean="0"/>
              <a:t> se objevily mraky.</a:t>
            </a:r>
          </a:p>
          <a:p>
            <a:pPr>
              <a:buNone/>
            </a:pPr>
            <a:r>
              <a:rPr lang="cs-CZ" sz="3600" dirty="0" smtClean="0"/>
              <a:t>ANO - </a:t>
            </a:r>
            <a:r>
              <a:rPr lang="cs-CZ" sz="3600" b="1" dirty="0" smtClean="0">
                <a:solidFill>
                  <a:srgbClr val="FF0000"/>
                </a:solidFill>
              </a:rPr>
              <a:t>NE</a:t>
            </a:r>
            <a:r>
              <a:rPr lang="cs-CZ" sz="3600" dirty="0" smtClean="0"/>
              <a:t>:   Milan chová doma plazi.</a:t>
            </a:r>
          </a:p>
          <a:p>
            <a:pPr>
              <a:buNone/>
            </a:pPr>
            <a:r>
              <a:rPr lang="cs-CZ" sz="3600" dirty="0" smtClean="0"/>
              <a:t>ANO - </a:t>
            </a:r>
            <a:r>
              <a:rPr lang="cs-CZ" sz="3600" b="1" dirty="0" smtClean="0">
                <a:solidFill>
                  <a:srgbClr val="FF0000"/>
                </a:solidFill>
              </a:rPr>
              <a:t>NE</a:t>
            </a:r>
            <a:r>
              <a:rPr lang="cs-CZ" sz="3600" dirty="0" smtClean="0"/>
              <a:t>:   Se </a:t>
            </a:r>
            <a:r>
              <a:rPr lang="cs-CZ" sz="3600" dirty="0" err="1" smtClean="0"/>
              <a:t>Španěli</a:t>
            </a:r>
            <a:r>
              <a:rPr lang="cs-CZ" sz="3600" dirty="0" smtClean="0"/>
              <a:t> se těžko domluvíš.</a:t>
            </a:r>
          </a:p>
          <a:p>
            <a:pPr>
              <a:buNone/>
            </a:pPr>
            <a:r>
              <a:rPr lang="cs-CZ" sz="3600" dirty="0" smtClean="0"/>
              <a:t>ANO - </a:t>
            </a:r>
            <a:r>
              <a:rPr lang="cs-CZ" sz="3600" b="1" dirty="0" smtClean="0">
                <a:solidFill>
                  <a:srgbClr val="FF0000"/>
                </a:solidFill>
              </a:rPr>
              <a:t>NE</a:t>
            </a:r>
            <a:r>
              <a:rPr lang="cs-CZ" sz="3600" dirty="0" smtClean="0"/>
              <a:t>:   Zaznamenali </a:t>
            </a:r>
            <a:r>
              <a:rPr lang="cs-CZ" sz="3600" dirty="0" err="1" smtClean="0"/>
              <a:t>otřesi</a:t>
            </a:r>
            <a:r>
              <a:rPr lang="cs-CZ" sz="3600" dirty="0" smtClean="0"/>
              <a:t> půdy.</a:t>
            </a:r>
            <a:endParaRPr lang="cs-CZ" sz="3600" dirty="0"/>
          </a:p>
        </p:txBody>
      </p:sp>
      <p:pic>
        <p:nvPicPr>
          <p:cNvPr id="4" name="Picture 4" descr="C:\Users\Langerová\AppData\Local\Microsoft\Windows\Temporary Internet Files\Content.IE5\02E5U0JE\MC90007920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908720"/>
            <a:ext cx="1454343" cy="13314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i="1" smtClean="0">
                <a:solidFill>
                  <a:srgbClr val="FF0000"/>
                </a:solidFill>
              </a:rPr>
              <a:t>Dokážeš najít ve větách vzory podstatných jmen?</a:t>
            </a:r>
            <a:endParaRPr lang="cs-CZ" sz="32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472608"/>
          </a:xfrm>
        </p:spPr>
        <p:txBody>
          <a:bodyPr>
            <a:normAutofit/>
          </a:bodyPr>
          <a:lstStyle/>
          <a:p>
            <a:r>
              <a:rPr lang="cs-CZ" sz="3600" smtClean="0"/>
              <a:t>Vypadal jako student.</a:t>
            </a:r>
          </a:p>
          <a:p>
            <a:r>
              <a:rPr lang="cs-CZ" sz="3600" smtClean="0"/>
              <a:t>Jen letmo řekl, že přijde až žítra.</a:t>
            </a:r>
          </a:p>
          <a:p>
            <a:r>
              <a:rPr lang="cs-CZ" sz="3600" smtClean="0"/>
              <a:t>Touto cestou vpřed se daleko nedostaneš.</a:t>
            </a:r>
          </a:p>
          <a:p>
            <a:r>
              <a:rPr lang="cs-CZ" sz="3600" smtClean="0"/>
              <a:t>Uvidíme, až soud celý spor rozhodne.</a:t>
            </a:r>
          </a:p>
          <a:p>
            <a:r>
              <a:rPr lang="cs-CZ" sz="3600" smtClean="0"/>
              <a:t>Červená je rozkaz k zastavení.</a:t>
            </a:r>
          </a:p>
          <a:p>
            <a:r>
              <a:rPr lang="cs-CZ" sz="3600" smtClean="0"/>
              <a:t>Matka dítě houpá na kolemou.</a:t>
            </a:r>
          </a:p>
          <a:p>
            <a:r>
              <a:rPr lang="cs-CZ" sz="3600" smtClean="0"/>
              <a:t>Napsala mu, že přijede až zítra.</a:t>
            </a:r>
          </a:p>
          <a:p>
            <a:r>
              <a:rPr lang="cs-CZ" sz="3600" smtClean="0"/>
              <a:t>Má tolik papírů, že se v nich už nevyzná.</a:t>
            </a:r>
          </a:p>
          <a:p>
            <a:pPr>
              <a:buNone/>
            </a:pP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i="1" smtClean="0">
                <a:solidFill>
                  <a:srgbClr val="FF0000"/>
                </a:solidFill>
              </a:rPr>
              <a:t>Řešení.</a:t>
            </a:r>
            <a:endParaRPr lang="cs-CZ" sz="32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472608"/>
          </a:xfrm>
        </p:spPr>
        <p:txBody>
          <a:bodyPr>
            <a:normAutofit/>
          </a:bodyPr>
          <a:lstStyle/>
          <a:p>
            <a:r>
              <a:rPr lang="cs-CZ" sz="3600" smtClean="0"/>
              <a:t>Vypadal ja</a:t>
            </a:r>
            <a:r>
              <a:rPr lang="cs-CZ" sz="3600" b="1" smtClean="0">
                <a:solidFill>
                  <a:srgbClr val="FF0000"/>
                </a:solidFill>
              </a:rPr>
              <a:t>ko</a:t>
            </a:r>
            <a:r>
              <a:rPr lang="cs-CZ" sz="3600" smtClean="0"/>
              <a:t> </a:t>
            </a:r>
            <a:r>
              <a:rPr lang="cs-CZ" sz="3600" b="1" smtClean="0">
                <a:solidFill>
                  <a:srgbClr val="FF0000"/>
                </a:solidFill>
              </a:rPr>
              <a:t>st</a:t>
            </a:r>
            <a:r>
              <a:rPr lang="cs-CZ" sz="3600" smtClean="0"/>
              <a:t>udent.</a:t>
            </a:r>
          </a:p>
          <a:p>
            <a:r>
              <a:rPr lang="cs-CZ" sz="3600" smtClean="0"/>
              <a:t>Jen let</a:t>
            </a:r>
            <a:r>
              <a:rPr lang="cs-CZ" sz="3600" b="1" smtClean="0">
                <a:solidFill>
                  <a:srgbClr val="FF0000"/>
                </a:solidFill>
              </a:rPr>
              <a:t>mo</a:t>
            </a:r>
            <a:r>
              <a:rPr lang="cs-CZ" sz="3600" smtClean="0"/>
              <a:t> </a:t>
            </a:r>
            <a:r>
              <a:rPr lang="cs-CZ" sz="3600" b="1" smtClean="0">
                <a:solidFill>
                  <a:srgbClr val="FF0000"/>
                </a:solidFill>
              </a:rPr>
              <a:t>ře</a:t>
            </a:r>
            <a:r>
              <a:rPr lang="cs-CZ" sz="3600" smtClean="0"/>
              <a:t>kl, že přijde až žítra.</a:t>
            </a:r>
          </a:p>
          <a:p>
            <a:r>
              <a:rPr lang="cs-CZ" sz="3600" smtClean="0"/>
              <a:t>Touto cestou v</a:t>
            </a:r>
            <a:r>
              <a:rPr lang="cs-CZ" sz="3600" b="1" smtClean="0">
                <a:solidFill>
                  <a:srgbClr val="FF0000"/>
                </a:solidFill>
              </a:rPr>
              <a:t>před</a:t>
            </a:r>
            <a:r>
              <a:rPr lang="cs-CZ" sz="3600" smtClean="0"/>
              <a:t> </a:t>
            </a:r>
            <a:r>
              <a:rPr lang="cs-CZ" sz="3600" b="1" smtClean="0">
                <a:solidFill>
                  <a:srgbClr val="FF0000"/>
                </a:solidFill>
              </a:rPr>
              <a:t>se</a:t>
            </a:r>
            <a:r>
              <a:rPr lang="cs-CZ" sz="3600" smtClean="0"/>
              <a:t> </a:t>
            </a:r>
            <a:r>
              <a:rPr lang="cs-CZ" sz="3600" b="1" smtClean="0">
                <a:solidFill>
                  <a:srgbClr val="FF0000"/>
                </a:solidFill>
              </a:rPr>
              <a:t>da</a:t>
            </a:r>
            <a:r>
              <a:rPr lang="cs-CZ" sz="3600" smtClean="0"/>
              <a:t>leko nedostaneš.</a:t>
            </a:r>
          </a:p>
          <a:p>
            <a:r>
              <a:rPr lang="cs-CZ" sz="3600" smtClean="0"/>
              <a:t>Uvidíme, až </a:t>
            </a:r>
            <a:r>
              <a:rPr lang="cs-CZ" sz="3600" b="1" smtClean="0">
                <a:solidFill>
                  <a:srgbClr val="FF0000"/>
                </a:solidFill>
              </a:rPr>
              <a:t>soud ce</a:t>
            </a:r>
            <a:r>
              <a:rPr lang="cs-CZ" sz="3600" smtClean="0"/>
              <a:t>lý spor rozhodne.</a:t>
            </a:r>
          </a:p>
          <a:p>
            <a:r>
              <a:rPr lang="cs-CZ" sz="3600" smtClean="0"/>
              <a:t>Červená je rozkaz k za</a:t>
            </a:r>
            <a:r>
              <a:rPr lang="cs-CZ" sz="3600" b="1" smtClean="0">
                <a:solidFill>
                  <a:srgbClr val="FF0000"/>
                </a:solidFill>
              </a:rPr>
              <a:t>stavení</a:t>
            </a:r>
            <a:r>
              <a:rPr lang="cs-CZ" sz="3600" smtClean="0"/>
              <a:t>.</a:t>
            </a:r>
          </a:p>
          <a:p>
            <a:r>
              <a:rPr lang="cs-CZ" sz="3600" smtClean="0"/>
              <a:t>Matka dítě hou</a:t>
            </a:r>
            <a:r>
              <a:rPr lang="cs-CZ" sz="3600" b="1" smtClean="0">
                <a:solidFill>
                  <a:srgbClr val="FF0000"/>
                </a:solidFill>
              </a:rPr>
              <a:t>pá</a:t>
            </a:r>
            <a:r>
              <a:rPr lang="cs-CZ" sz="3600" smtClean="0"/>
              <a:t> </a:t>
            </a:r>
            <a:r>
              <a:rPr lang="cs-CZ" sz="3600" b="1" smtClean="0">
                <a:solidFill>
                  <a:srgbClr val="FF0000"/>
                </a:solidFill>
              </a:rPr>
              <a:t>n</a:t>
            </a:r>
            <a:r>
              <a:rPr lang="cs-CZ" sz="3600" smtClean="0"/>
              <a:t>a kolemou.</a:t>
            </a:r>
          </a:p>
          <a:p>
            <a:r>
              <a:rPr lang="cs-CZ" sz="3600" smtClean="0"/>
              <a:t>Napsala </a:t>
            </a:r>
            <a:r>
              <a:rPr lang="cs-CZ" sz="3600" b="1" smtClean="0">
                <a:solidFill>
                  <a:srgbClr val="FF0000"/>
                </a:solidFill>
              </a:rPr>
              <a:t>mu</a:t>
            </a:r>
            <a:r>
              <a:rPr lang="cs-CZ" sz="3600" smtClean="0"/>
              <a:t>, </a:t>
            </a:r>
            <a:r>
              <a:rPr lang="cs-CZ" sz="3600" b="1" smtClean="0">
                <a:solidFill>
                  <a:srgbClr val="FF0000"/>
                </a:solidFill>
              </a:rPr>
              <a:t>ž</a:t>
            </a:r>
            <a:r>
              <a:rPr lang="cs-CZ" sz="3600" smtClean="0"/>
              <a:t>e přijede až zítra.</a:t>
            </a:r>
          </a:p>
          <a:p>
            <a:r>
              <a:rPr lang="cs-CZ" sz="3600" smtClean="0"/>
              <a:t>Má tolik papí</a:t>
            </a:r>
            <a:r>
              <a:rPr lang="cs-CZ" sz="3600" b="1" smtClean="0">
                <a:solidFill>
                  <a:srgbClr val="FF0000"/>
                </a:solidFill>
              </a:rPr>
              <a:t>rů</a:t>
            </a:r>
            <a:r>
              <a:rPr lang="cs-CZ" sz="3600" smtClean="0"/>
              <a:t>, </a:t>
            </a:r>
            <a:r>
              <a:rPr lang="cs-CZ" sz="3600" b="1" smtClean="0">
                <a:solidFill>
                  <a:srgbClr val="FF0000"/>
                </a:solidFill>
              </a:rPr>
              <a:t>že</a:t>
            </a:r>
            <a:r>
              <a:rPr lang="cs-CZ" sz="3600" smtClean="0"/>
              <a:t> se v nich už nevyzná.</a:t>
            </a:r>
          </a:p>
          <a:p>
            <a:pPr>
              <a:buNone/>
            </a:pP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i="1" dirty="0" smtClean="0">
                <a:solidFill>
                  <a:srgbClr val="FF0000"/>
                </a:solidFill>
              </a:rPr>
              <a:t>Doplníš </a:t>
            </a:r>
            <a:r>
              <a:rPr lang="cs-CZ" sz="3200" b="1" i="1" dirty="0" smtClean="0">
                <a:solidFill>
                  <a:srgbClr val="FF0000"/>
                </a:solidFill>
              </a:rPr>
              <a:t>správně i, í, y</a:t>
            </a:r>
            <a:r>
              <a:rPr lang="cs-CZ" sz="3200" b="1" i="1" dirty="0" smtClean="0">
                <a:solidFill>
                  <a:srgbClr val="FF0000"/>
                </a:solidFill>
              </a:rPr>
              <a:t>, ý</a:t>
            </a:r>
            <a:r>
              <a:rPr lang="cs-CZ" sz="3200" b="1" i="1" dirty="0" smtClean="0">
                <a:solidFill>
                  <a:srgbClr val="FF0000"/>
                </a:solidFill>
              </a:rPr>
              <a:t>?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9294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barevné nápis_, na </a:t>
            </a:r>
            <a:r>
              <a:rPr lang="cs-CZ" sz="3600" dirty="0" err="1" smtClean="0"/>
              <a:t>větv</a:t>
            </a:r>
            <a:r>
              <a:rPr lang="cs-CZ" sz="3600" dirty="0" smtClean="0"/>
              <a:t>_, uhodil se do</a:t>
            </a:r>
          </a:p>
          <a:p>
            <a:pPr>
              <a:buNone/>
            </a:pPr>
            <a:r>
              <a:rPr lang="cs-CZ" sz="3600" dirty="0" smtClean="0"/>
              <a:t>hlav_, betonové panel_, matka s </a:t>
            </a:r>
            <a:r>
              <a:rPr lang="cs-CZ" sz="3600" dirty="0" err="1" smtClean="0"/>
              <a:t>dceram</a:t>
            </a:r>
            <a:r>
              <a:rPr lang="cs-CZ" sz="3600" dirty="0" smtClean="0"/>
              <a:t>_,</a:t>
            </a:r>
          </a:p>
          <a:p>
            <a:pPr>
              <a:buNone/>
            </a:pPr>
            <a:r>
              <a:rPr lang="cs-CZ" sz="3600" dirty="0" smtClean="0"/>
              <a:t>zmrzlinové pohár_, květy fazol_, </a:t>
            </a:r>
            <a:r>
              <a:rPr lang="cs-CZ" sz="3600" dirty="0" err="1" smtClean="0"/>
              <a:t>přítm</a:t>
            </a:r>
            <a:r>
              <a:rPr lang="cs-CZ" sz="3600" dirty="0" smtClean="0"/>
              <a:t>_,</a:t>
            </a:r>
          </a:p>
          <a:p>
            <a:pPr>
              <a:buNone/>
            </a:pPr>
            <a:r>
              <a:rPr lang="cs-CZ" sz="3600" dirty="0" smtClean="0"/>
              <a:t>počkej do zim_, vázat </a:t>
            </a:r>
            <a:r>
              <a:rPr lang="cs-CZ" sz="3600" dirty="0" err="1" smtClean="0"/>
              <a:t>uzl</a:t>
            </a:r>
            <a:r>
              <a:rPr lang="cs-CZ" sz="3600" dirty="0" smtClean="0"/>
              <a:t>_, na severní</a:t>
            </a:r>
          </a:p>
          <a:p>
            <a:pPr>
              <a:buNone/>
            </a:pPr>
            <a:r>
              <a:rPr lang="cs-CZ" sz="3600" dirty="0" err="1" smtClean="0"/>
              <a:t>polokoul</a:t>
            </a:r>
            <a:r>
              <a:rPr lang="cs-CZ" sz="3600" dirty="0" smtClean="0"/>
              <a:t>_, s čistými </a:t>
            </a:r>
            <a:r>
              <a:rPr lang="cs-CZ" sz="3600" dirty="0" err="1" smtClean="0"/>
              <a:t>prostěradl</a:t>
            </a:r>
            <a:r>
              <a:rPr lang="cs-CZ" sz="3600" dirty="0" smtClean="0"/>
              <a:t>_, jelení </a:t>
            </a:r>
          </a:p>
          <a:p>
            <a:pPr>
              <a:buNone/>
            </a:pPr>
            <a:r>
              <a:rPr lang="cs-CZ" sz="3600" dirty="0" smtClean="0"/>
              <a:t>stop_, šváb_ jsou </a:t>
            </a:r>
            <a:r>
              <a:rPr lang="cs-CZ" sz="3600" dirty="0" err="1" smtClean="0"/>
              <a:t>škůdc</a:t>
            </a:r>
            <a:r>
              <a:rPr lang="cs-CZ" sz="3600" dirty="0" smtClean="0"/>
              <a:t>_, strmé </a:t>
            </a:r>
            <a:r>
              <a:rPr lang="cs-CZ" sz="3600" dirty="0" err="1" smtClean="0"/>
              <a:t>skál</a:t>
            </a:r>
            <a:r>
              <a:rPr lang="cs-CZ" sz="3600" dirty="0" smtClean="0"/>
              <a:t>_,</a:t>
            </a:r>
          </a:p>
          <a:p>
            <a:pPr>
              <a:buNone/>
            </a:pPr>
            <a:r>
              <a:rPr lang="cs-CZ" sz="3600" dirty="0" smtClean="0"/>
              <a:t>na </a:t>
            </a:r>
            <a:r>
              <a:rPr lang="cs-CZ" sz="3600" dirty="0" err="1" smtClean="0"/>
              <a:t>návs</a:t>
            </a:r>
            <a:r>
              <a:rPr lang="cs-CZ" sz="3600" dirty="0" smtClean="0"/>
              <a:t>_, pohádkové víl_, nové hotel_</a:t>
            </a:r>
            <a:endParaRPr lang="cs-CZ" sz="3600" dirty="0"/>
          </a:p>
        </p:txBody>
      </p:sp>
      <p:pic>
        <p:nvPicPr>
          <p:cNvPr id="1028" name="Picture 4" descr="C:\Users\Langerová\AppData\Local\Microsoft\Windows\Temporary Internet Files\Content.IE5\02E5U0JE\MC9002324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404664"/>
            <a:ext cx="1482974" cy="15378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i="1" smtClean="0">
                <a:solidFill>
                  <a:srgbClr val="FF0000"/>
                </a:solidFill>
              </a:rPr>
              <a:t>Řešení.</a:t>
            </a:r>
            <a:endParaRPr lang="cs-CZ" sz="3200" b="1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barevné nápis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na větv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uhodil se do</a:t>
            </a:r>
          </a:p>
          <a:p>
            <a:pPr>
              <a:buNone/>
            </a:pPr>
            <a:r>
              <a:rPr lang="cs-CZ" sz="3600" smtClean="0"/>
              <a:t>hlav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betonové panel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matka s dceram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</a:t>
            </a:r>
          </a:p>
          <a:p>
            <a:pPr>
              <a:buNone/>
            </a:pPr>
            <a:r>
              <a:rPr lang="cs-CZ" sz="3600" smtClean="0"/>
              <a:t>zmrzlinové pohár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květy fazol</a:t>
            </a:r>
            <a:r>
              <a:rPr lang="cs-CZ" sz="3600" b="1" smtClean="0">
                <a:solidFill>
                  <a:srgbClr val="FF0000"/>
                </a:solidFill>
              </a:rPr>
              <a:t>í</a:t>
            </a:r>
            <a:r>
              <a:rPr lang="cs-CZ" sz="3600" smtClean="0"/>
              <a:t>, přítm</a:t>
            </a:r>
            <a:r>
              <a:rPr lang="cs-CZ" sz="3600" b="1" smtClean="0">
                <a:solidFill>
                  <a:srgbClr val="FF0000"/>
                </a:solidFill>
              </a:rPr>
              <a:t>í</a:t>
            </a:r>
            <a:r>
              <a:rPr lang="cs-CZ" sz="3600" smtClean="0"/>
              <a:t>,</a:t>
            </a:r>
          </a:p>
          <a:p>
            <a:pPr>
              <a:buNone/>
            </a:pPr>
            <a:r>
              <a:rPr lang="cs-CZ" sz="3600" smtClean="0"/>
              <a:t>počkej do zim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vázat uzl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na severní</a:t>
            </a:r>
          </a:p>
          <a:p>
            <a:pPr>
              <a:buNone/>
            </a:pPr>
            <a:r>
              <a:rPr lang="cs-CZ" sz="3600" smtClean="0"/>
              <a:t>polokoul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s čistými prostěradl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jelení </a:t>
            </a:r>
          </a:p>
          <a:p>
            <a:pPr>
              <a:buNone/>
            </a:pPr>
            <a:r>
              <a:rPr lang="cs-CZ" sz="3600" smtClean="0"/>
              <a:t>stop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šváb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 jsou škůdc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strmé skál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</a:t>
            </a:r>
          </a:p>
          <a:p>
            <a:pPr>
              <a:buNone/>
            </a:pPr>
            <a:r>
              <a:rPr lang="cs-CZ" sz="3600" smtClean="0"/>
              <a:t>na návs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pohádkové víl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nové hotel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endParaRPr lang="cs-CZ" sz="3600"/>
          </a:p>
        </p:txBody>
      </p:sp>
      <p:pic>
        <p:nvPicPr>
          <p:cNvPr id="4" name="Picture 4" descr="C:\Users\Langerová\AppData\Local\Microsoft\Windows\Temporary Internet Files\Content.IE5\02E5U0JE\MC9002324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404664"/>
            <a:ext cx="1482974" cy="15378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323528" y="476250"/>
            <a:ext cx="8134672" cy="576486"/>
          </a:xfrm>
        </p:spPr>
        <p:txBody>
          <a:bodyPr>
            <a:noAutofit/>
          </a:bodyPr>
          <a:lstStyle/>
          <a:p>
            <a:pPr algn="l" eaLnBrk="1" hangingPunct="1"/>
            <a:r>
              <a:rPr lang="cs-CZ" sz="3200" b="1" i="1" smtClean="0">
                <a:solidFill>
                  <a:srgbClr val="FF0000"/>
                </a:solidFill>
              </a:rPr>
              <a:t>Věty přepiš do sešitu.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251520" y="1268760"/>
            <a:ext cx="8640960" cy="4824536"/>
          </a:xfrm>
        </p:spPr>
        <p:txBody>
          <a:bodyPr>
            <a:normAutofit/>
          </a:bodyPr>
          <a:lstStyle/>
          <a:p>
            <a:pPr algn="l"/>
            <a:r>
              <a:rPr lang="cs-CZ" sz="3600" smtClean="0">
                <a:solidFill>
                  <a:schemeClr val="tx1"/>
                </a:solidFill>
              </a:rPr>
              <a:t>Nasypal třešně do          .  V pondělí jsem šel</a:t>
            </a:r>
          </a:p>
          <a:p>
            <a:pPr algn="l"/>
            <a:r>
              <a:rPr lang="cs-CZ" sz="3600" smtClean="0">
                <a:solidFill>
                  <a:schemeClr val="tx1"/>
                </a:solidFill>
              </a:rPr>
              <a:t>chytat              . O své           se musíme</a:t>
            </a:r>
          </a:p>
          <a:p>
            <a:pPr algn="l"/>
            <a:r>
              <a:rPr lang="cs-CZ" sz="3600" smtClean="0">
                <a:solidFill>
                  <a:schemeClr val="tx1"/>
                </a:solidFill>
              </a:rPr>
              <a:t>starat celý život. Koupil nové vánoční        .</a:t>
            </a:r>
          </a:p>
          <a:p>
            <a:pPr algn="l"/>
            <a:r>
              <a:rPr lang="cs-CZ" sz="3600" smtClean="0">
                <a:solidFill>
                  <a:schemeClr val="tx1"/>
                </a:solidFill>
              </a:rPr>
              <a:t>V lese se ozývalo houkání          . V létě rádi</a:t>
            </a:r>
          </a:p>
          <a:p>
            <a:pPr algn="l"/>
            <a:r>
              <a:rPr lang="cs-CZ" sz="3600" smtClean="0">
                <a:solidFill>
                  <a:schemeClr val="tx1"/>
                </a:solidFill>
              </a:rPr>
              <a:t>chodíme na          . Cestování                   je</a:t>
            </a:r>
          </a:p>
          <a:p>
            <a:pPr algn="l"/>
            <a:r>
              <a:rPr lang="cs-CZ" sz="3600" smtClean="0">
                <a:solidFill>
                  <a:schemeClr val="tx1"/>
                </a:solidFill>
              </a:rPr>
              <a:t>nejrychlejší způsob dopravy. Martin šel ven</a:t>
            </a:r>
          </a:p>
          <a:p>
            <a:pPr algn="l"/>
            <a:r>
              <a:rPr lang="cs-CZ" sz="3600" smtClean="0">
                <a:solidFill>
                  <a:schemeClr val="tx1"/>
                </a:solidFill>
              </a:rPr>
              <a:t>bez        . V moři žíjí                   i                  .</a:t>
            </a:r>
          </a:p>
          <a:p>
            <a:pPr algn="l"/>
            <a:endParaRPr lang="cs-CZ" smtClean="0">
              <a:solidFill>
                <a:schemeClr val="tx1"/>
              </a:solidFill>
            </a:endParaRPr>
          </a:p>
          <a:p>
            <a:pPr algn="l" eaLnBrk="1" hangingPunct="1"/>
            <a:endParaRPr lang="cs-CZ" i="1" smtClean="0">
              <a:solidFill>
                <a:schemeClr val="tx1"/>
              </a:solidFill>
            </a:endParaRPr>
          </a:p>
        </p:txBody>
      </p:sp>
      <p:pic>
        <p:nvPicPr>
          <p:cNvPr id="1027" name="Picture 3" descr="C:\Users\Langerová\AppData\Local\Microsoft\Windows\Temporary Internet Files\Content.IE5\24NMANLK\MC9002072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268760"/>
            <a:ext cx="720080" cy="475405"/>
          </a:xfrm>
          <a:prstGeom prst="rect">
            <a:avLst/>
          </a:prstGeom>
          <a:noFill/>
        </p:spPr>
      </p:pic>
      <p:pic>
        <p:nvPicPr>
          <p:cNvPr id="1028" name="Picture 4" descr="C:\Users\Langerová\AppData\Local\Microsoft\Windows\Temporary Internet Files\Content.IE5\57257UL6\MC9003618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2636912"/>
            <a:ext cx="576064" cy="504056"/>
          </a:xfrm>
          <a:prstGeom prst="rect">
            <a:avLst/>
          </a:prstGeom>
          <a:noFill/>
        </p:spPr>
      </p:pic>
      <p:pic>
        <p:nvPicPr>
          <p:cNvPr id="1029" name="Picture 5" descr="C:\Users\Langerová\AppData\Local\Microsoft\Windows\Temporary Internet Files\Content.IE5\4A0VRE99\MC9002908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1988840"/>
            <a:ext cx="1008112" cy="432048"/>
          </a:xfrm>
          <a:prstGeom prst="rect">
            <a:avLst/>
          </a:prstGeom>
          <a:noFill/>
        </p:spPr>
      </p:pic>
      <p:pic>
        <p:nvPicPr>
          <p:cNvPr id="1032" name="Picture 8" descr="C:\Users\Langerová\AppData\Local\Microsoft\Windows\Temporary Internet Files\Content.IE5\YARO4BVB\MC90029948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3140968"/>
            <a:ext cx="720081" cy="666145"/>
          </a:xfrm>
          <a:prstGeom prst="rect">
            <a:avLst/>
          </a:prstGeom>
          <a:noFill/>
        </p:spPr>
      </p:pic>
      <p:pic>
        <p:nvPicPr>
          <p:cNvPr id="1033" name="Picture 9" descr="C:\Users\Langerová\AppData\Local\Microsoft\Windows\Temporary Internet Files\Content.IE5\9LRUEDN1\MC90023840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1916832"/>
            <a:ext cx="360040" cy="629314"/>
          </a:xfrm>
          <a:prstGeom prst="rect">
            <a:avLst/>
          </a:prstGeom>
          <a:noFill/>
        </p:spPr>
      </p:pic>
      <p:pic>
        <p:nvPicPr>
          <p:cNvPr id="14" name="Picture 9" descr="C:\Users\Langerová\AppData\Local\Microsoft\Windows\Temporary Internet Files\Content.IE5\9LRUEDN1\MC90023840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3968" y="1916832"/>
            <a:ext cx="360040" cy="629314"/>
          </a:xfrm>
          <a:prstGeom prst="rect">
            <a:avLst/>
          </a:prstGeom>
          <a:noFill/>
        </p:spPr>
      </p:pic>
      <p:pic>
        <p:nvPicPr>
          <p:cNvPr id="1034" name="Picture 10" descr="C:\Users\Langerová\AppData\Local\Microsoft\Windows\Temporary Internet Files\Content.IE5\4A0VRE99\MC90019924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69574" y="3861048"/>
            <a:ext cx="773057" cy="576064"/>
          </a:xfrm>
          <a:prstGeom prst="rect">
            <a:avLst/>
          </a:prstGeom>
          <a:noFill/>
        </p:spPr>
      </p:pic>
      <p:pic>
        <p:nvPicPr>
          <p:cNvPr id="1035" name="Picture 11" descr="C:\Users\Langerová\AppData\Local\Microsoft\Windows\Temporary Internet Files\Content.IE5\9LRUEDN1\MC90032093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52120" y="3861048"/>
            <a:ext cx="854857" cy="432048"/>
          </a:xfrm>
          <a:prstGeom prst="rect">
            <a:avLst/>
          </a:prstGeom>
          <a:noFill/>
        </p:spPr>
      </p:pic>
      <p:pic>
        <p:nvPicPr>
          <p:cNvPr id="17" name="Picture 11" descr="C:\Users\Langerová\AppData\Local\Microsoft\Windows\Temporary Internet Files\Content.IE5\9LRUEDN1\MC90032093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16216" y="3861048"/>
            <a:ext cx="854857" cy="432048"/>
          </a:xfrm>
          <a:prstGeom prst="rect">
            <a:avLst/>
          </a:prstGeom>
          <a:noFill/>
        </p:spPr>
      </p:pic>
      <p:pic>
        <p:nvPicPr>
          <p:cNvPr id="1038" name="Picture 14" descr="C:\Users\Langerová\AppData\Local\Microsoft\Windows\Temporary Internet Files\Content.IE5\64AXYS6H\MC90033147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115616" y="5301208"/>
            <a:ext cx="680640" cy="576064"/>
          </a:xfrm>
          <a:prstGeom prst="rect">
            <a:avLst/>
          </a:prstGeom>
          <a:noFill/>
        </p:spPr>
      </p:pic>
      <p:pic>
        <p:nvPicPr>
          <p:cNvPr id="2" name="Picture 3" descr="C:\Users\Langerová\AppData\Local\Microsoft\Windows\Temporary Internet Files\Content.IE5\WVAP25XG\MC90003415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851920" y="5301208"/>
            <a:ext cx="1091589" cy="648072"/>
          </a:xfrm>
          <a:prstGeom prst="rect">
            <a:avLst/>
          </a:prstGeom>
          <a:noFill/>
        </p:spPr>
      </p:pic>
      <p:pic>
        <p:nvPicPr>
          <p:cNvPr id="18" name="Picture 3" descr="C:\Users\Langerová\AppData\Local\Microsoft\Windows\Temporary Internet Files\Content.IE5\WVAP25XG\MC90003415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572000" y="5301208"/>
            <a:ext cx="1091589" cy="648072"/>
          </a:xfrm>
          <a:prstGeom prst="rect">
            <a:avLst/>
          </a:prstGeom>
          <a:noFill/>
        </p:spPr>
      </p:pic>
      <p:pic>
        <p:nvPicPr>
          <p:cNvPr id="3" name="Picture 4" descr="C:\Users\Langerová\AppData\Local\Microsoft\Windows\Temporary Internet Files\Content.IE5\YARO4BVB\MC900016547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012160" y="5229200"/>
            <a:ext cx="859823" cy="696565"/>
          </a:xfrm>
          <a:prstGeom prst="rect">
            <a:avLst/>
          </a:prstGeom>
          <a:noFill/>
        </p:spPr>
      </p:pic>
      <p:pic>
        <p:nvPicPr>
          <p:cNvPr id="20" name="Picture 4" descr="C:\Users\Langerová\AppData\Local\Microsoft\Windows\Temporary Internet Files\Content.IE5\YARO4BVB\MC900016547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76256" y="5229200"/>
            <a:ext cx="859823" cy="6965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5800" y="476250"/>
            <a:ext cx="7772400" cy="43247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sz="3200" b="1" i="1" smtClean="0">
                <a:solidFill>
                  <a:srgbClr val="FF0000"/>
                </a:solidFill>
              </a:rPr>
              <a:t>Řešení.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251520" y="1268760"/>
            <a:ext cx="8640960" cy="4824536"/>
          </a:xfrm>
        </p:spPr>
        <p:txBody>
          <a:bodyPr>
            <a:normAutofit/>
          </a:bodyPr>
          <a:lstStyle/>
          <a:p>
            <a:pPr algn="l"/>
            <a:r>
              <a:rPr lang="cs-CZ" sz="3600" smtClean="0">
                <a:solidFill>
                  <a:schemeClr val="tx1"/>
                </a:solidFill>
              </a:rPr>
              <a:t>Nasypal třešně do </a:t>
            </a:r>
            <a:r>
              <a:rPr lang="cs-CZ" sz="3600" b="1" smtClean="0">
                <a:solidFill>
                  <a:srgbClr val="FF0000"/>
                </a:solidFill>
              </a:rPr>
              <a:t>mísy</a:t>
            </a:r>
            <a:r>
              <a:rPr lang="cs-CZ" sz="3600" smtClean="0">
                <a:solidFill>
                  <a:schemeClr val="tx1"/>
                </a:solidFill>
              </a:rPr>
              <a:t>.  V pondělí jsem šel</a:t>
            </a:r>
          </a:p>
          <a:p>
            <a:pPr algn="l"/>
            <a:r>
              <a:rPr lang="cs-CZ" sz="3600" smtClean="0">
                <a:solidFill>
                  <a:schemeClr val="tx1"/>
                </a:solidFill>
              </a:rPr>
              <a:t>chytat  </a:t>
            </a:r>
            <a:r>
              <a:rPr lang="cs-CZ" sz="3600" b="1" smtClean="0">
                <a:solidFill>
                  <a:srgbClr val="FF0000"/>
                </a:solidFill>
              </a:rPr>
              <a:t>ryby</a:t>
            </a:r>
            <a:r>
              <a:rPr lang="cs-CZ" sz="3600" smtClean="0">
                <a:solidFill>
                  <a:schemeClr val="tx1"/>
                </a:solidFill>
              </a:rPr>
              <a:t>. O své </a:t>
            </a:r>
            <a:r>
              <a:rPr lang="cs-CZ" sz="3600" b="1" smtClean="0">
                <a:solidFill>
                  <a:srgbClr val="FF0000"/>
                </a:solidFill>
              </a:rPr>
              <a:t>zuby</a:t>
            </a:r>
            <a:r>
              <a:rPr lang="cs-CZ" sz="3600" smtClean="0">
                <a:solidFill>
                  <a:schemeClr val="tx1"/>
                </a:solidFill>
              </a:rPr>
              <a:t> se musíme</a:t>
            </a:r>
          </a:p>
          <a:p>
            <a:pPr algn="l"/>
            <a:r>
              <a:rPr lang="cs-CZ" sz="3600" smtClean="0">
                <a:solidFill>
                  <a:schemeClr val="tx1"/>
                </a:solidFill>
              </a:rPr>
              <a:t>starat celý život. Koupil nové vánoční </a:t>
            </a:r>
            <a:r>
              <a:rPr lang="cs-CZ" sz="3600" b="1" smtClean="0">
                <a:solidFill>
                  <a:srgbClr val="FF0000"/>
                </a:solidFill>
              </a:rPr>
              <a:t>ozdoby</a:t>
            </a:r>
            <a:r>
              <a:rPr lang="cs-CZ" sz="3600" smtClean="0">
                <a:solidFill>
                  <a:schemeClr val="tx1"/>
                </a:solidFill>
              </a:rPr>
              <a:t>.        </a:t>
            </a:r>
          </a:p>
          <a:p>
            <a:pPr algn="l"/>
            <a:r>
              <a:rPr lang="cs-CZ" sz="3600" smtClean="0">
                <a:solidFill>
                  <a:schemeClr val="tx1"/>
                </a:solidFill>
              </a:rPr>
              <a:t>V lese se ozývalo houkání </a:t>
            </a:r>
            <a:r>
              <a:rPr lang="cs-CZ" sz="3600" b="1" smtClean="0">
                <a:solidFill>
                  <a:srgbClr val="FF0000"/>
                </a:solidFill>
              </a:rPr>
              <a:t>sovy</a:t>
            </a:r>
            <a:r>
              <a:rPr lang="cs-CZ" sz="3600" smtClean="0">
                <a:solidFill>
                  <a:schemeClr val="tx1"/>
                </a:solidFill>
              </a:rPr>
              <a:t>. V létě rádi</a:t>
            </a:r>
          </a:p>
          <a:p>
            <a:pPr algn="l"/>
            <a:r>
              <a:rPr lang="cs-CZ" sz="3600" smtClean="0">
                <a:solidFill>
                  <a:schemeClr val="tx1"/>
                </a:solidFill>
              </a:rPr>
              <a:t>chodíme na </a:t>
            </a:r>
            <a:r>
              <a:rPr lang="cs-CZ" sz="3600" b="1" smtClean="0">
                <a:solidFill>
                  <a:srgbClr val="FF0000"/>
                </a:solidFill>
              </a:rPr>
              <a:t>houby</a:t>
            </a:r>
            <a:r>
              <a:rPr lang="cs-CZ" sz="3600" smtClean="0">
                <a:solidFill>
                  <a:schemeClr val="tx1"/>
                </a:solidFill>
              </a:rPr>
              <a:t>. Cestování </a:t>
            </a:r>
            <a:r>
              <a:rPr lang="cs-CZ" sz="3600" b="1" smtClean="0">
                <a:solidFill>
                  <a:srgbClr val="FF0000"/>
                </a:solidFill>
              </a:rPr>
              <a:t>letadly</a:t>
            </a:r>
            <a:r>
              <a:rPr lang="cs-CZ" sz="3600" smtClean="0">
                <a:solidFill>
                  <a:srgbClr val="FF0000"/>
                </a:solidFill>
              </a:rPr>
              <a:t> </a:t>
            </a:r>
            <a:r>
              <a:rPr lang="cs-CZ" sz="3600" smtClean="0">
                <a:solidFill>
                  <a:schemeClr val="tx1"/>
                </a:solidFill>
              </a:rPr>
              <a:t>je</a:t>
            </a:r>
          </a:p>
          <a:p>
            <a:pPr algn="l"/>
            <a:r>
              <a:rPr lang="cs-CZ" sz="3600" smtClean="0">
                <a:solidFill>
                  <a:schemeClr val="tx1"/>
                </a:solidFill>
              </a:rPr>
              <a:t>nejrychlejší způsob dopravy. Martin šel ven</a:t>
            </a:r>
          </a:p>
          <a:p>
            <a:pPr algn="l"/>
            <a:r>
              <a:rPr lang="cs-CZ" sz="3600" smtClean="0">
                <a:solidFill>
                  <a:schemeClr val="tx1"/>
                </a:solidFill>
              </a:rPr>
              <a:t>bez </a:t>
            </a:r>
            <a:r>
              <a:rPr lang="cs-CZ" sz="3600" b="1" smtClean="0">
                <a:solidFill>
                  <a:srgbClr val="FF0000"/>
                </a:solidFill>
              </a:rPr>
              <a:t>šály</a:t>
            </a:r>
            <a:r>
              <a:rPr lang="cs-CZ" sz="3600" smtClean="0">
                <a:solidFill>
                  <a:schemeClr val="tx1"/>
                </a:solidFill>
              </a:rPr>
              <a:t>. V moři žíjí </a:t>
            </a:r>
            <a:r>
              <a:rPr lang="cs-CZ" sz="3600" b="1" smtClean="0">
                <a:solidFill>
                  <a:srgbClr val="FF0000"/>
                </a:solidFill>
              </a:rPr>
              <a:t>delfíni</a:t>
            </a:r>
            <a:r>
              <a:rPr lang="cs-CZ" sz="3600" smtClean="0">
                <a:solidFill>
                  <a:srgbClr val="FF0000"/>
                </a:solidFill>
              </a:rPr>
              <a:t> </a:t>
            </a:r>
            <a:r>
              <a:rPr lang="cs-CZ" sz="3600" smtClean="0">
                <a:solidFill>
                  <a:schemeClr val="tx1"/>
                </a:solidFill>
              </a:rPr>
              <a:t>i</a:t>
            </a:r>
            <a:r>
              <a:rPr lang="cs-CZ" sz="3600" b="1" smtClean="0">
                <a:solidFill>
                  <a:schemeClr val="tx1"/>
                </a:solidFill>
              </a:rPr>
              <a:t> </a:t>
            </a:r>
            <a:r>
              <a:rPr lang="cs-CZ" sz="3600" b="1" smtClean="0">
                <a:solidFill>
                  <a:srgbClr val="FF0000"/>
                </a:solidFill>
              </a:rPr>
              <a:t>želvy</a:t>
            </a:r>
            <a:r>
              <a:rPr lang="cs-CZ" sz="3600" smtClean="0">
                <a:solidFill>
                  <a:schemeClr val="tx1"/>
                </a:solidFill>
              </a:rPr>
              <a:t>.             </a:t>
            </a:r>
          </a:p>
          <a:p>
            <a:pPr algn="l"/>
            <a:endParaRPr lang="cs-CZ" smtClean="0">
              <a:solidFill>
                <a:schemeClr val="tx1"/>
              </a:solidFill>
            </a:endParaRPr>
          </a:p>
          <a:p>
            <a:pPr algn="l" eaLnBrk="1" hangingPunct="1"/>
            <a:endParaRPr lang="cs-CZ" i="1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4500" smtClean="0"/>
              <a:t>Zdroj:</a:t>
            </a:r>
          </a:p>
          <a:p>
            <a:pPr>
              <a:buNone/>
            </a:pPr>
            <a:r>
              <a:rPr lang="cs-CZ" sz="4500" smtClean="0"/>
              <a:t>Vlastní tvorba</a:t>
            </a:r>
          </a:p>
          <a:p>
            <a:pPr>
              <a:buNone/>
            </a:pPr>
            <a:r>
              <a:rPr lang="cs-CZ" sz="4500" smtClean="0"/>
              <a:t>Ilustrace:</a:t>
            </a:r>
          </a:p>
          <a:p>
            <a:pPr>
              <a:buNone/>
            </a:pPr>
            <a:r>
              <a:rPr lang="cs-CZ" sz="4500" i="1" smtClean="0">
                <a:hlinkClick r:id="rId2"/>
              </a:rPr>
              <a:t>www.office.microsoft.com</a:t>
            </a:r>
            <a:endParaRPr lang="cs-CZ" sz="4500" i="1" smtClean="0"/>
          </a:p>
          <a:p>
            <a:pPr>
              <a:buNone/>
            </a:pPr>
            <a:r>
              <a:rPr lang="cs-CZ" sz="4500" smtClean="0"/>
              <a:t>Citace:</a:t>
            </a:r>
          </a:p>
          <a:p>
            <a:pPr>
              <a:buNone/>
            </a:pPr>
            <a:r>
              <a:rPr lang="cs-CZ" sz="4500" i="1" smtClean="0"/>
              <a:t>Český jazyk V SEŠITECH, TVAROSLOVÍ</a:t>
            </a:r>
            <a:r>
              <a:rPr lang="cs-CZ" sz="4500" smtClean="0"/>
              <a:t>: </a:t>
            </a:r>
            <a:r>
              <a:rPr lang="cs-CZ" sz="4500" i="1" smtClean="0"/>
              <a:t>PRO PRVNÍ STUPEŇ ZÁKLADNÍ ŠKOLY</a:t>
            </a:r>
            <a:r>
              <a:rPr lang="cs-CZ" sz="4500" smtClean="0"/>
              <a:t>. Praha: Nakladatelství Fortuna, 1993. ISBN 80-7168-012-5. </a:t>
            </a:r>
          </a:p>
          <a:p>
            <a:pPr>
              <a:buNone/>
            </a:pPr>
            <a:endParaRPr lang="cs-CZ" sz="4500" smtClean="0"/>
          </a:p>
          <a:p>
            <a:pPr>
              <a:buNone/>
            </a:pPr>
            <a:r>
              <a:rPr lang="cs-CZ" sz="4500" i="1" smtClean="0"/>
              <a:t>Kuna nese nanuk</a:t>
            </a:r>
            <a:r>
              <a:rPr lang="cs-CZ" sz="4500" smtClean="0"/>
              <a:t>: </a:t>
            </a:r>
            <a:r>
              <a:rPr lang="cs-CZ" sz="4500" i="1" smtClean="0"/>
              <a:t>aneb zábavná cvičení z češtiny</a:t>
            </a:r>
            <a:r>
              <a:rPr lang="cs-CZ" sz="4500" smtClean="0"/>
              <a:t>. Praha: Albatros nakladatelství, a. s., právní nástupce, 2008. ISBN 978-80-00-02126-3</a:t>
            </a:r>
          </a:p>
          <a:p>
            <a:pPr>
              <a:buNone/>
            </a:pPr>
            <a:endParaRPr lang="cs-CZ" sz="4400" smtClean="0"/>
          </a:p>
          <a:p>
            <a:pPr>
              <a:buNone/>
            </a:pPr>
            <a:endParaRPr lang="cs-CZ" sz="4100" smtClean="0"/>
          </a:p>
          <a:p>
            <a:pPr>
              <a:buNone/>
            </a:pPr>
            <a:r>
              <a:rPr lang="cs-CZ" sz="4100" smtClean="0"/>
              <a:t> </a:t>
            </a:r>
          </a:p>
          <a:p>
            <a:pPr>
              <a:buNone/>
            </a:pPr>
            <a:endParaRPr lang="cs-CZ" sz="41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507288" cy="55774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Anotace:</a:t>
            </a:r>
          </a:p>
          <a:p>
            <a:pPr>
              <a:buNone/>
            </a:pPr>
            <a:r>
              <a:rPr lang="cs-CZ" sz="2800" smtClean="0"/>
              <a:t>Materiál lze využít k procvičení, k opakování, k upevnění</a:t>
            </a:r>
          </a:p>
          <a:p>
            <a:pPr>
              <a:buNone/>
            </a:pPr>
            <a:r>
              <a:rPr lang="cs-CZ" sz="2800" smtClean="0"/>
              <a:t> a k prohloubení učiva o podstatných jménech (tvary </a:t>
            </a:r>
          </a:p>
          <a:p>
            <a:pPr>
              <a:buNone/>
            </a:pPr>
            <a:r>
              <a:rPr lang="cs-CZ" sz="2800" smtClean="0"/>
              <a:t>podstatných jmen, pravopis koncovek, vzory, práce s</a:t>
            </a:r>
          </a:p>
          <a:p>
            <a:pPr>
              <a:buNone/>
            </a:pPr>
            <a:r>
              <a:rPr lang="cs-CZ" sz="2800" smtClean="0"/>
              <a:t>chybou). Pracovní listy (č. 1, 2, 3 a 4) lze použít pro </a:t>
            </a:r>
          </a:p>
          <a:p>
            <a:pPr>
              <a:buNone/>
            </a:pPr>
            <a:r>
              <a:rPr lang="cs-CZ" sz="2800" smtClean="0"/>
              <a:t>frontální práci žáků s vedením učitele, pro práci ve </a:t>
            </a:r>
          </a:p>
          <a:p>
            <a:pPr>
              <a:buNone/>
            </a:pPr>
            <a:r>
              <a:rPr lang="cs-CZ" sz="2800" smtClean="0"/>
              <a:t>skupinách i pro samostatnou práci. Pracovní list č. 5 </a:t>
            </a:r>
          </a:p>
          <a:p>
            <a:pPr>
              <a:buNone/>
            </a:pPr>
            <a:r>
              <a:rPr lang="cs-CZ" sz="2800" smtClean="0"/>
              <a:t>je určen pro samostatnou práci.</a:t>
            </a:r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847</Words>
  <Application>Microsoft Office PowerPoint</Application>
  <PresentationFormat>Předvádění na obrazovce (4:3)</PresentationFormat>
  <Paragraphs>125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SOUHRNNÉ PROCVIČOVÁNÍ</vt:lpstr>
      <vt:lpstr>V závorce označ správný tvar podstatného jména.</vt:lpstr>
      <vt:lpstr>Řešení.</vt:lpstr>
      <vt:lpstr> Jsou věty napsány správně? Označ.</vt:lpstr>
      <vt:lpstr>Řešení:</vt:lpstr>
      <vt:lpstr>Dokážeš najít ve větách vzory podstatných jmen?</vt:lpstr>
      <vt:lpstr>Řešení.</vt:lpstr>
      <vt:lpstr>Doplníš správně i, í, y, ý?</vt:lpstr>
      <vt:lpstr>Řešení.</vt:lpstr>
      <vt:lpstr>Věty přepiš do sešitu.</vt:lpstr>
      <vt:lpstr>Řešení.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Martin Králík</cp:lastModifiedBy>
  <cp:revision>34</cp:revision>
  <dcterms:created xsi:type="dcterms:W3CDTF">2012-02-12T07:54:09Z</dcterms:created>
  <dcterms:modified xsi:type="dcterms:W3CDTF">2012-04-13T20:51:11Z</dcterms:modified>
</cp:coreProperties>
</file>