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207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7</a:t>
            </a:r>
            <a:r>
              <a:rPr lang="cs-CZ" sz="3600" smtClean="0"/>
              <a:t>. </a:t>
            </a:r>
            <a:r>
              <a:rPr lang="cs-CZ" sz="3600" dirty="0" smtClean="0"/>
              <a:t>Peníze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4803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Směna </a:t>
            </a:r>
            <a:r>
              <a:rPr lang="cs-CZ" dirty="0"/>
              <a:t>zboží prošla určitým historickým vývojem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dirty="0" smtClean="0"/>
              <a:t>Prostá </a:t>
            </a:r>
            <a:r>
              <a:rPr lang="cs-CZ" b="1" dirty="0"/>
              <a:t>směna zboží </a:t>
            </a:r>
            <a:r>
              <a:rPr lang="cs-CZ" dirty="0"/>
              <a:t>– jedno zboží bylo v určitém poměru k druhému ( 1 sekyrka za 2 ovce)</a:t>
            </a:r>
          </a:p>
          <a:p>
            <a:pPr lvl="0"/>
            <a:r>
              <a:rPr lang="cs-CZ" b="1" dirty="0"/>
              <a:t>Komoditní peníze </a:t>
            </a:r>
            <a:r>
              <a:rPr lang="cs-CZ" dirty="0"/>
              <a:t>– určitý druh zboží používaný ke směně (mušle, kožené proužky, kameny,…)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různé v různých oblastech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nebylo ideální pro vznikající tržní vztahy</a:t>
            </a:r>
          </a:p>
          <a:p>
            <a:pPr lvl="0"/>
            <a:r>
              <a:rPr lang="cs-CZ" b="1" dirty="0"/>
              <a:t>Drahé kovy, stříbro, později i zlato </a:t>
            </a:r>
            <a:r>
              <a:rPr lang="cs-CZ" dirty="0"/>
              <a:t>– nejprve v naturální podobě, později se začaly razit mince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postupně se obsah drahého kovu v mincích snižoval</a:t>
            </a:r>
          </a:p>
          <a:p>
            <a:pPr lvl="0"/>
            <a:r>
              <a:rPr lang="cs-CZ" b="1" dirty="0"/>
              <a:t>Papírové peníze </a:t>
            </a:r>
            <a:r>
              <a:rPr lang="cs-CZ" dirty="0"/>
              <a:t>– postupně nahradily původní platidla, měly krytí drahým kovem (zlatem), zůstaly jen drobné mince</a:t>
            </a:r>
          </a:p>
          <a:p>
            <a:pPr lvl="0"/>
            <a:r>
              <a:rPr lang="cs-CZ" dirty="0"/>
              <a:t>V současné době papírové peníze nemají zlaté krytí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454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vlína\AppData\Local\Microsoft\Windows\Temporary Internet Files\Content.IE5\UFAE2KBH\MC900371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1900123" cy="185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Funkce peněz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Měřítko</a:t>
            </a:r>
            <a:r>
              <a:rPr lang="cs-CZ" dirty="0" smtClean="0"/>
              <a:t> </a:t>
            </a:r>
            <a:r>
              <a:rPr lang="cs-CZ" b="1" dirty="0"/>
              <a:t>ceny</a:t>
            </a:r>
            <a:r>
              <a:rPr lang="cs-CZ" dirty="0"/>
              <a:t> – počtem peněžních jednotek je vyjádřena cena zboží na trhu</a:t>
            </a:r>
          </a:p>
          <a:p>
            <a:pPr lvl="0"/>
            <a:r>
              <a:rPr lang="cs-CZ" b="1" dirty="0"/>
              <a:t>Prostředek</a:t>
            </a:r>
            <a:r>
              <a:rPr lang="cs-CZ" dirty="0"/>
              <a:t> </a:t>
            </a:r>
            <a:r>
              <a:rPr lang="cs-CZ" b="1" dirty="0"/>
              <a:t>směny</a:t>
            </a:r>
            <a:r>
              <a:rPr lang="cs-CZ" dirty="0"/>
              <a:t> – oběživo – umožňují nákup a prodej za hotové</a:t>
            </a:r>
          </a:p>
          <a:p>
            <a:pPr lvl="0"/>
            <a:r>
              <a:rPr lang="cs-CZ" b="1" dirty="0"/>
              <a:t>Platidlo</a:t>
            </a:r>
            <a:r>
              <a:rPr lang="cs-CZ" dirty="0"/>
              <a:t> – placení dluhů, uhrazování závazků</a:t>
            </a:r>
          </a:p>
          <a:p>
            <a:pPr lvl="0"/>
            <a:r>
              <a:rPr lang="cs-CZ" b="1" dirty="0"/>
              <a:t>Uchovatel</a:t>
            </a:r>
            <a:r>
              <a:rPr lang="cs-CZ" dirty="0"/>
              <a:t> </a:t>
            </a:r>
            <a:r>
              <a:rPr lang="cs-CZ" b="1" dirty="0"/>
              <a:t>hodnoty</a:t>
            </a:r>
            <a:r>
              <a:rPr lang="cs-CZ" dirty="0"/>
              <a:t> – lze je uchovávat v hotovosti na pozdější použití</a:t>
            </a:r>
          </a:p>
          <a:p>
            <a:pPr lvl="0"/>
            <a:r>
              <a:rPr lang="cs-CZ" b="1" dirty="0"/>
              <a:t>Mezinárodní</a:t>
            </a:r>
            <a:r>
              <a:rPr lang="cs-CZ" dirty="0"/>
              <a:t> </a:t>
            </a:r>
            <a:r>
              <a:rPr lang="cs-CZ" b="1" dirty="0"/>
              <a:t>platidlo</a:t>
            </a:r>
            <a:r>
              <a:rPr lang="cs-CZ" dirty="0"/>
              <a:t> – u některých světových měn či je možná výměna za vymezených podmínek</a:t>
            </a:r>
          </a:p>
        </p:txBody>
      </p:sp>
    </p:spTree>
    <p:extLst>
      <p:ext uri="{BB962C8B-B14F-4D97-AF65-F5344CB8AC3E}">
        <p14:creationId xmlns:p14="http://schemas.microsoft.com/office/powerpoint/2010/main" xmlns="" val="3877654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34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79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Obecná ekonomie</vt:lpstr>
      <vt:lpstr>           Směna zboží prošla určitým historickým vývojem:</vt:lpstr>
      <vt:lpstr>Funkce peněz: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2014-09-30T07:37:15Z</dcterms:modified>
</cp:coreProperties>
</file>