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CED0D241-1D84-490D-B068-A934C5051B3D}" type="datetimeFigureOut">
              <a:rPr lang="cs-CZ" smtClean="0"/>
              <a:pPr/>
              <a:t>30.9.2014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29601D56-F65A-41EC-8998-654EEE49EEE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CED0D241-1D84-490D-B068-A934C5051B3D}" type="datetimeFigureOut">
              <a:rPr lang="cs-CZ" smtClean="0"/>
              <a:pPr/>
              <a:t>30.9.2014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29601D56-F65A-41EC-8998-654EEE49EEE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CED0D241-1D84-490D-B068-A934C5051B3D}" type="datetimeFigureOut">
              <a:rPr lang="cs-CZ" smtClean="0"/>
              <a:pPr/>
              <a:t>30.9.2014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29601D56-F65A-41EC-8998-654EEE49EEE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D0D241-1D84-490D-B068-A934C5051B3D}" type="datetimeFigureOut">
              <a:rPr lang="cs-CZ" smtClean="0"/>
              <a:pPr/>
              <a:t>30.9.2014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601D56-F65A-41EC-8998-654EEE49EEE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D0D241-1D84-490D-B068-A934C5051B3D}" type="datetimeFigureOut">
              <a:rPr lang="cs-CZ" smtClean="0"/>
              <a:pPr/>
              <a:t>30.9.2014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601D56-F65A-41EC-8998-654EEE49EEE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CED0D241-1D84-490D-B068-A934C5051B3D}" type="datetimeFigureOut">
              <a:rPr lang="cs-CZ" smtClean="0"/>
              <a:pPr/>
              <a:t>30.9.2014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29601D56-F65A-41EC-8998-654EEE49EEE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D0D241-1D84-490D-B068-A934C5051B3D}" type="datetimeFigureOut">
              <a:rPr lang="cs-CZ" smtClean="0"/>
              <a:pPr/>
              <a:t>30.9.2014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601D56-F65A-41EC-8998-654EEE49EEE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CED0D241-1D84-490D-B068-A934C5051B3D}" type="datetimeFigureOut">
              <a:rPr lang="cs-CZ" smtClean="0"/>
              <a:pPr/>
              <a:t>30.9.2014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29601D56-F65A-41EC-8998-654EEE49EEE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CED0D241-1D84-490D-B068-A934C5051B3D}" type="datetimeFigureOut">
              <a:rPr lang="cs-CZ" smtClean="0"/>
              <a:pPr/>
              <a:t>30.9.2014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29601D56-F65A-41EC-8998-654EEE49EEE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D0D241-1D84-490D-B068-A934C5051B3D}" type="datetimeFigureOut">
              <a:rPr lang="cs-CZ" smtClean="0"/>
              <a:pPr/>
              <a:t>30.9.2014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601D56-F65A-41EC-8998-654EEE49EEE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D0D241-1D84-490D-B068-A934C5051B3D}" type="datetimeFigureOut">
              <a:rPr lang="cs-CZ" smtClean="0"/>
              <a:pPr/>
              <a:t>30.9.2014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601D56-F65A-41EC-8998-654EEE49EEE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CED0D241-1D84-490D-B068-A934C5051B3D}" type="datetimeFigureOut">
              <a:rPr lang="cs-CZ" smtClean="0"/>
              <a:pPr/>
              <a:t>30.9.2014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29601D56-F65A-41EC-8998-654EEE49EEE7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obrázek 1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91680" y="431457"/>
            <a:ext cx="5969000" cy="1457325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Rectangle 5"/>
          <p:cNvSpPr>
            <a:spLocks noChangeArrowheads="1"/>
          </p:cNvSpPr>
          <p:nvPr/>
        </p:nvSpPr>
        <p:spPr bwMode="auto">
          <a:xfrm>
            <a:off x="2716894" y="2316381"/>
            <a:ext cx="4019305" cy="16004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rgbClr val="800000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STŘEDNÍ ODBORNÁ ŠKOLA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rgbClr val="800000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A STŘEDNÍ ODBORNÉ UČILIŠTĚ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rgbClr val="800000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MĚSTEC KRÁLOVÉ</a:t>
            </a:r>
            <a:b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rgbClr val="800000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</a:b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rgbClr val="800000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T.G. MASARYKA 4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Rectangle 6"/>
          <p:cNvSpPr>
            <a:spLocks noChangeArrowheads="1"/>
          </p:cNvSpPr>
          <p:nvPr/>
        </p:nvSpPr>
        <p:spPr bwMode="auto">
          <a:xfrm>
            <a:off x="3343809" y="5634216"/>
            <a:ext cx="2685351" cy="4616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cs-CZ" sz="2400" dirty="0" smtClean="0">
                <a:solidFill>
                  <a:srgbClr val="FF0000"/>
                </a:solidFill>
                <a:latin typeface="Arial" pitchFamily="34" charset="0"/>
                <a:cs typeface="Times New Roman" pitchFamily="18" charset="0"/>
              </a:rPr>
              <a:t>Obecná ekonomie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114404" y="4076680"/>
            <a:ext cx="5224283" cy="9052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0894902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obrázek 1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91680" y="188640"/>
            <a:ext cx="5969000" cy="1457325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Obdélník 1"/>
          <p:cNvSpPr/>
          <p:nvPr/>
        </p:nvSpPr>
        <p:spPr>
          <a:xfrm>
            <a:off x="1027272" y="1645965"/>
            <a:ext cx="7416824" cy="369331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b="1" dirty="0"/>
              <a:t>DIGITÁLNÍ UČEBNÍ MATERIÁL</a:t>
            </a:r>
            <a:endParaRPr lang="cs-CZ" dirty="0"/>
          </a:p>
          <a:p>
            <a:pPr algn="ctr"/>
            <a:r>
              <a:rPr lang="cs-CZ" b="1" dirty="0" err="1"/>
              <a:t>Č.projektu</a:t>
            </a:r>
            <a:r>
              <a:rPr lang="cs-CZ" b="1" dirty="0"/>
              <a:t> : </a:t>
            </a:r>
            <a:r>
              <a:rPr lang="cs-CZ" b="1" dirty="0" smtClean="0"/>
              <a:t>CZ.1.07/1.5.00/34.0921</a:t>
            </a:r>
            <a:endParaRPr lang="cs-CZ" dirty="0"/>
          </a:p>
          <a:p>
            <a:r>
              <a:rPr lang="cs-CZ" dirty="0"/>
              <a:t> </a:t>
            </a:r>
          </a:p>
          <a:p>
            <a:r>
              <a:rPr lang="cs-CZ" dirty="0" smtClean="0"/>
              <a:t>	Škola</a:t>
            </a:r>
            <a:r>
              <a:rPr lang="cs-CZ" dirty="0"/>
              <a:t>: 	</a:t>
            </a:r>
            <a:r>
              <a:rPr lang="cs-CZ" dirty="0" smtClean="0"/>
              <a:t>Střední </a:t>
            </a:r>
            <a:r>
              <a:rPr lang="cs-CZ" dirty="0"/>
              <a:t>odborná škola a Střední odborné 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		učiliště </a:t>
            </a:r>
            <a:r>
              <a:rPr lang="cs-CZ" dirty="0"/>
              <a:t>Městec Králové, T.G. Masaryka 4 </a:t>
            </a:r>
          </a:p>
          <a:p>
            <a:r>
              <a:rPr lang="cs-CZ" dirty="0"/>
              <a:t> </a:t>
            </a:r>
          </a:p>
          <a:p>
            <a:r>
              <a:rPr lang="cs-CZ" dirty="0"/>
              <a:t>Název materiálu: </a:t>
            </a:r>
            <a:r>
              <a:rPr lang="cs-CZ" dirty="0" smtClean="0"/>
              <a:t>VY_32_INOVACE_EP_208          </a:t>
            </a:r>
            <a:endParaRPr lang="cs-CZ" dirty="0"/>
          </a:p>
          <a:p>
            <a:r>
              <a:rPr lang="cs-CZ" dirty="0"/>
              <a:t>Autor: </a:t>
            </a:r>
            <a:r>
              <a:rPr lang="cs-CZ" dirty="0" smtClean="0"/>
              <a:t>Bc. Pavlína Kánská</a:t>
            </a:r>
            <a:endParaRPr lang="cs-CZ" dirty="0"/>
          </a:p>
          <a:p>
            <a:r>
              <a:rPr lang="cs-CZ" dirty="0"/>
              <a:t>Tématický okruh: </a:t>
            </a:r>
            <a:r>
              <a:rPr lang="cs-CZ" dirty="0" smtClean="0"/>
              <a:t>Obecná ekonomie</a:t>
            </a:r>
            <a:endParaRPr lang="cs-CZ" dirty="0"/>
          </a:p>
          <a:p>
            <a:r>
              <a:rPr lang="cs-CZ" dirty="0"/>
              <a:t>Ročník: 1. a 2. Obor Podnikání</a:t>
            </a:r>
          </a:p>
          <a:p>
            <a:r>
              <a:rPr lang="cs-CZ" dirty="0"/>
              <a:t>Datum tvorby:</a:t>
            </a:r>
            <a:r>
              <a:rPr lang="cs-CZ" b="1" dirty="0"/>
              <a:t> </a:t>
            </a:r>
            <a:r>
              <a:rPr lang="cs-CZ" dirty="0" smtClean="0"/>
              <a:t>Říjen 2013</a:t>
            </a:r>
            <a:endParaRPr lang="cs-CZ" dirty="0"/>
          </a:p>
          <a:p>
            <a:r>
              <a:rPr lang="cs-CZ" dirty="0"/>
              <a:t>Anotace: Materiál slouží k </a:t>
            </a:r>
            <a:r>
              <a:rPr lang="cs-CZ" dirty="0" smtClean="0"/>
              <a:t>výkladu do hodiny.</a:t>
            </a:r>
            <a:endParaRPr lang="cs-CZ" dirty="0"/>
          </a:p>
          <a:p>
            <a:r>
              <a:rPr lang="cs-CZ" dirty="0"/>
              <a:t>Metodický pokyn</a:t>
            </a:r>
            <a:r>
              <a:rPr lang="cs-CZ" dirty="0" smtClean="0"/>
              <a:t>: Prezentace </a:t>
            </a:r>
            <a:r>
              <a:rPr lang="cs-CZ" dirty="0"/>
              <a:t>je určena jako výklad do </a:t>
            </a:r>
            <a:r>
              <a:rPr lang="cs-CZ" dirty="0" smtClean="0"/>
              <a:t>hodiny.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2388586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Obecná ekonomie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3600" dirty="0"/>
              <a:t>8</a:t>
            </a:r>
            <a:r>
              <a:rPr lang="cs-CZ" sz="3600" smtClean="0"/>
              <a:t>. </a:t>
            </a:r>
            <a:r>
              <a:rPr lang="cs-CZ" sz="3600" dirty="0" smtClean="0"/>
              <a:t>Poptávka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xmlns="" val="20523269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Poptávka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množství </a:t>
            </a:r>
            <a:r>
              <a:rPr lang="cs-CZ" dirty="0"/>
              <a:t>zboží nebo služeb, které jsou kupující ochotni za určitou cenu </a:t>
            </a:r>
            <a:r>
              <a:rPr lang="cs-CZ" dirty="0" smtClean="0"/>
              <a:t>koupit</a:t>
            </a:r>
          </a:p>
          <a:p>
            <a:endParaRPr lang="cs-CZ" dirty="0"/>
          </a:p>
          <a:p>
            <a:pPr lvl="0"/>
            <a:r>
              <a:rPr lang="cs-CZ" dirty="0"/>
              <a:t>Závisí na řadě faktorů </a:t>
            </a:r>
            <a:r>
              <a:rPr lang="cs-CZ" dirty="0">
                <a:sym typeface="Wingdings"/>
              </a:rPr>
              <a:t></a:t>
            </a:r>
            <a:r>
              <a:rPr lang="cs-CZ" dirty="0"/>
              <a:t> rozhodující je cena</a:t>
            </a:r>
          </a:p>
          <a:p>
            <a:pPr lvl="0"/>
            <a:r>
              <a:rPr lang="cs-CZ" dirty="0"/>
              <a:t>Jestliže cena vzroste, poptávka klesne</a:t>
            </a:r>
          </a:p>
          <a:p>
            <a:pPr lvl="0"/>
            <a:r>
              <a:rPr lang="cs-CZ" dirty="0"/>
              <a:t>Klesá-li cena, výrobek se stává přitažlivějším, poptávka vzroste</a:t>
            </a:r>
          </a:p>
          <a:p>
            <a:endParaRPr lang="cs-CZ" dirty="0"/>
          </a:p>
        </p:txBody>
      </p:sp>
      <p:pic>
        <p:nvPicPr>
          <p:cNvPr id="1026" name="Picture 2" descr="C:\Users\Pavlína\AppData\Local\Microsoft\Windows\Temporary Internet Files\Content.IE5\H9XM6RMA\MP900400367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580112" y="4437112"/>
            <a:ext cx="1184978" cy="1776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3008652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Graf poptávkové křivky</a:t>
            </a:r>
            <a:endParaRPr lang="cs-CZ" dirty="0"/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35696" y="1628800"/>
            <a:ext cx="4680520" cy="43780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23927092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827584" y="692696"/>
            <a:ext cx="7467600" cy="4873752"/>
          </a:xfrm>
        </p:spPr>
        <p:txBody>
          <a:bodyPr/>
          <a:lstStyle/>
          <a:p>
            <a:r>
              <a:rPr lang="cs-CZ" b="1" dirty="0"/>
              <a:t>Agregátní poptávka</a:t>
            </a:r>
            <a:r>
              <a:rPr lang="cs-CZ" dirty="0"/>
              <a:t> – souhrn všech zamýšlených koupí</a:t>
            </a:r>
          </a:p>
          <a:p>
            <a:r>
              <a:rPr lang="cs-CZ" b="1" dirty="0"/>
              <a:t>Individuální poptávka</a:t>
            </a:r>
            <a:r>
              <a:rPr lang="cs-CZ" dirty="0"/>
              <a:t> – poptávka jednoho kupujícího</a:t>
            </a:r>
          </a:p>
          <a:p>
            <a:r>
              <a:rPr lang="cs-CZ" b="1" dirty="0"/>
              <a:t>Dílčí poptávka</a:t>
            </a:r>
            <a:r>
              <a:rPr lang="cs-CZ" dirty="0"/>
              <a:t> – poptávka po jednom výrobku</a:t>
            </a:r>
          </a:p>
          <a:p>
            <a:endParaRPr lang="cs-CZ" dirty="0"/>
          </a:p>
        </p:txBody>
      </p:sp>
      <p:pic>
        <p:nvPicPr>
          <p:cNvPr id="3074" name="Picture 2" descr="C:\Users\Pavlína\AppData\Local\Microsoft\Windows\Temporary Internet Files\Content.IE5\H9XM6RMA\MC90042813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932040" y="3449996"/>
            <a:ext cx="1660525" cy="190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6667981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Faktory působící na poptávku</a:t>
            </a:r>
            <a:r>
              <a:rPr lang="cs-CZ" b="1" dirty="0" smtClean="0"/>
              <a:t>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pPr lvl="0"/>
            <a:r>
              <a:rPr lang="cs-CZ" dirty="0" smtClean="0"/>
              <a:t>Cena</a:t>
            </a:r>
            <a:endParaRPr lang="cs-CZ" dirty="0"/>
          </a:p>
          <a:p>
            <a:pPr lvl="0"/>
            <a:r>
              <a:rPr lang="cs-CZ" dirty="0"/>
              <a:t>Substituční výrobek nebo služba – produkt, který je schopen nahradit původní (rohlík x houska)</a:t>
            </a:r>
          </a:p>
          <a:p>
            <a:pPr lvl="0"/>
            <a:r>
              <a:rPr lang="cs-CZ" dirty="0"/>
              <a:t>Komplementární výrobek – zboží, které je nedílnou součástí se základním výrobkem, i když není součástí přímého nákupu výrobku základního (auto x benzín)</a:t>
            </a:r>
          </a:p>
          <a:p>
            <a:pPr lvl="0"/>
            <a:r>
              <a:rPr lang="cs-CZ" dirty="0"/>
              <a:t>Změna hladiny důchodů – příjmů</a:t>
            </a:r>
          </a:p>
          <a:p>
            <a:pPr lvl="0"/>
            <a:r>
              <a:rPr lang="cs-CZ" dirty="0"/>
              <a:t>Preference, zvyky, tradice</a:t>
            </a:r>
          </a:p>
          <a:p>
            <a:pPr lvl="0"/>
            <a:r>
              <a:rPr lang="cs-CZ" dirty="0"/>
              <a:t>Očekávání změn cen – bude-li se zdražovat, lidé se zásobují </a:t>
            </a:r>
            <a:r>
              <a:rPr lang="cs-CZ" dirty="0" smtClean="0"/>
              <a:t>apod</a:t>
            </a:r>
            <a:r>
              <a:rPr lang="cs-CZ" dirty="0" smtClean="0"/>
              <a:t>.</a:t>
            </a:r>
            <a:endParaRPr lang="cs-CZ" dirty="0"/>
          </a:p>
          <a:p>
            <a:pPr lvl="0"/>
            <a:r>
              <a:rPr lang="cs-CZ" dirty="0"/>
              <a:t>Setrvačnost – i když nedošlo k očekávané změně cen, lidé dále předpokládají, že může změna nastat</a:t>
            </a:r>
          </a:p>
          <a:p>
            <a:pPr lvl="0"/>
            <a:r>
              <a:rPr lang="cs-CZ" dirty="0"/>
              <a:t>Čas – každá akce vyvolá určitou reakci v určitém časovém horizontu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5796108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Zdroje:	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/>
              <a:t>ZLÁMAL, Jaroslav a Zdeněk MENDL. </a:t>
            </a:r>
            <a:r>
              <a:rPr lang="cs-CZ" i="1" dirty="0"/>
              <a:t>Ekonomie nejen k maturitě</a:t>
            </a:r>
            <a:r>
              <a:rPr lang="cs-CZ" dirty="0"/>
              <a:t>. Vyd. 3. Kralice na Hané: </a:t>
            </a:r>
            <a:r>
              <a:rPr lang="cs-CZ" dirty="0" err="1"/>
              <a:t>Computer</a:t>
            </a:r>
            <a:r>
              <a:rPr lang="cs-CZ" dirty="0"/>
              <a:t> Media, 2010, 128 s. ISBN 978-80-7402-056-8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Vlastní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 smtClean="0"/>
              <a:t>www.office.</a:t>
            </a:r>
            <a:r>
              <a:rPr lang="cs-CZ" smtClean="0"/>
              <a:t>microsoft.com</a:t>
            </a: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2353490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11</TotalTime>
  <Words>190</Words>
  <Application>Microsoft Office PowerPoint</Application>
  <PresentationFormat>Předvádění na obrazovce (4:3)</PresentationFormat>
  <Paragraphs>43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Arkýř</vt:lpstr>
      <vt:lpstr>Snímek 1</vt:lpstr>
      <vt:lpstr>Snímek 2</vt:lpstr>
      <vt:lpstr>Obecná ekonomie</vt:lpstr>
      <vt:lpstr>Poptávka</vt:lpstr>
      <vt:lpstr>Graf poptávkové křivky</vt:lpstr>
      <vt:lpstr>Snímek 6</vt:lpstr>
      <vt:lpstr>Faktory působící na poptávku:</vt:lpstr>
      <vt:lpstr>Zdroje: 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Pavlína</dc:creator>
  <cp:lastModifiedBy>Dum</cp:lastModifiedBy>
  <cp:revision>5</cp:revision>
  <dcterms:created xsi:type="dcterms:W3CDTF">2014-04-28T16:54:21Z</dcterms:created>
  <dcterms:modified xsi:type="dcterms:W3CDTF">2014-09-30T08:16:07Z</dcterms:modified>
</cp:coreProperties>
</file>