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31457"/>
            <a:ext cx="5969000" cy="14573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5"/>
          <p:cNvSpPr>
            <a:spLocks noChangeArrowheads="1"/>
          </p:cNvSpPr>
          <p:nvPr/>
        </p:nvSpPr>
        <p:spPr bwMode="auto">
          <a:xfrm>
            <a:off x="2716894" y="2316381"/>
            <a:ext cx="4019305" cy="1600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STŘEDNÍ ODBORNÁ ŠKOLA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A STŘEDNÍ ODBORNÉ UČILIŠTĚ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MĚSTEC KRÁLOVÉ</a:t>
            </a:r>
            <a:b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</a:b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T.G. MASARYKA 4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Rectangle 6"/>
          <p:cNvSpPr>
            <a:spLocks noChangeArrowheads="1"/>
          </p:cNvSpPr>
          <p:nvPr/>
        </p:nvSpPr>
        <p:spPr bwMode="auto">
          <a:xfrm>
            <a:off x="3343809" y="5634216"/>
            <a:ext cx="2685351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cs typeface="Times New Roman" pitchFamily="18" charset="0"/>
              </a:rPr>
              <a:t>Obecná ekonomie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14404" y="4076680"/>
            <a:ext cx="5224283" cy="9052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89490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88640"/>
            <a:ext cx="5969000" cy="14573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027272" y="1645965"/>
            <a:ext cx="7416824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/>
              <a:t>DIGITÁLNÍ UČEBNÍ MATERIÁL</a:t>
            </a:r>
            <a:endParaRPr lang="cs-CZ" dirty="0"/>
          </a:p>
          <a:p>
            <a:pPr algn="ctr"/>
            <a:r>
              <a:rPr lang="cs-CZ" b="1" dirty="0" err="1"/>
              <a:t>Č.projektu</a:t>
            </a:r>
            <a:r>
              <a:rPr lang="cs-CZ" b="1" dirty="0"/>
              <a:t> : </a:t>
            </a:r>
            <a:r>
              <a:rPr lang="cs-CZ" b="1" dirty="0" smtClean="0"/>
              <a:t>CZ.1.07/1.5.00/34.0921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dirty="0" smtClean="0"/>
              <a:t>	Škola</a:t>
            </a:r>
            <a:r>
              <a:rPr lang="cs-CZ" dirty="0"/>
              <a:t>: 	</a:t>
            </a:r>
            <a:r>
              <a:rPr lang="cs-CZ" dirty="0" smtClean="0"/>
              <a:t>Střední </a:t>
            </a:r>
            <a:r>
              <a:rPr lang="cs-CZ" dirty="0"/>
              <a:t>odborná škola a Střední odborné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		učiliště </a:t>
            </a:r>
            <a:r>
              <a:rPr lang="cs-CZ" dirty="0"/>
              <a:t>Městec Králové, T.G. Masaryka 4 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Název materiálu: </a:t>
            </a:r>
            <a:r>
              <a:rPr lang="cs-CZ" dirty="0" smtClean="0"/>
              <a:t>VY_32_INOVACE_EP_209          </a:t>
            </a:r>
            <a:endParaRPr lang="cs-CZ" dirty="0"/>
          </a:p>
          <a:p>
            <a:r>
              <a:rPr lang="cs-CZ" dirty="0"/>
              <a:t>Autor: </a:t>
            </a:r>
            <a:r>
              <a:rPr lang="cs-CZ" dirty="0" smtClean="0"/>
              <a:t>Bc. Pavlína Kánská</a:t>
            </a:r>
            <a:endParaRPr lang="cs-CZ" dirty="0"/>
          </a:p>
          <a:p>
            <a:r>
              <a:rPr lang="cs-CZ" dirty="0"/>
              <a:t>Tématický okruh: </a:t>
            </a:r>
            <a:r>
              <a:rPr lang="cs-CZ" dirty="0" smtClean="0"/>
              <a:t>Obecná ekonomie</a:t>
            </a:r>
            <a:endParaRPr lang="cs-CZ" dirty="0"/>
          </a:p>
          <a:p>
            <a:r>
              <a:rPr lang="cs-CZ" dirty="0"/>
              <a:t>Ročník: 1. a 2. Obor Podnikání</a:t>
            </a:r>
          </a:p>
          <a:p>
            <a:r>
              <a:rPr lang="cs-CZ" dirty="0"/>
              <a:t>Datum tvorby:</a:t>
            </a:r>
            <a:r>
              <a:rPr lang="cs-CZ" b="1" dirty="0"/>
              <a:t> </a:t>
            </a:r>
            <a:r>
              <a:rPr lang="cs-CZ" dirty="0" smtClean="0"/>
              <a:t>Říjen 2013</a:t>
            </a:r>
            <a:endParaRPr lang="cs-CZ" dirty="0"/>
          </a:p>
          <a:p>
            <a:r>
              <a:rPr lang="cs-CZ" dirty="0"/>
              <a:t>Anotace: Materiál slouží k </a:t>
            </a:r>
            <a:r>
              <a:rPr lang="cs-CZ" dirty="0" smtClean="0"/>
              <a:t>výkladu do hodiny.</a:t>
            </a:r>
            <a:endParaRPr lang="cs-CZ" dirty="0"/>
          </a:p>
          <a:p>
            <a:r>
              <a:rPr lang="cs-CZ" dirty="0"/>
              <a:t>Metodický pokyn</a:t>
            </a:r>
            <a:r>
              <a:rPr lang="cs-CZ" dirty="0" smtClean="0"/>
              <a:t>: Prezentace </a:t>
            </a:r>
            <a:r>
              <a:rPr lang="cs-CZ" dirty="0"/>
              <a:t>je určena jako výklad do </a:t>
            </a:r>
            <a:r>
              <a:rPr lang="cs-CZ" dirty="0" smtClean="0"/>
              <a:t>hodiny.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38858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Obecná ekonomie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600" dirty="0"/>
              <a:t>9</a:t>
            </a:r>
            <a:r>
              <a:rPr lang="cs-CZ" sz="3600" smtClean="0"/>
              <a:t>. </a:t>
            </a:r>
            <a:r>
              <a:rPr lang="cs-CZ" sz="3600" dirty="0" smtClean="0"/>
              <a:t>Nabídka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3512265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Pavlína\AppData\Local\Microsoft\Windows\Temporary Internet Files\Content.IE5\UFAE2KBH\MP90044849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07904" y="3212976"/>
            <a:ext cx="3312368" cy="22082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Nabídka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množství zboží nebo služeb, které výrobci dobrovolně dodají na trh při určité </a:t>
            </a:r>
            <a:r>
              <a:rPr lang="cs-CZ" dirty="0" smtClean="0"/>
              <a:t>ceně</a:t>
            </a:r>
          </a:p>
          <a:p>
            <a:endParaRPr lang="cs-CZ" dirty="0"/>
          </a:p>
          <a:p>
            <a:pPr lvl="0"/>
            <a:r>
              <a:rPr lang="cs-CZ" dirty="0"/>
              <a:t>Závisí na řadě faktorů </a:t>
            </a:r>
            <a:r>
              <a:rPr lang="cs-CZ" dirty="0">
                <a:sym typeface="Wingdings"/>
              </a:rPr>
              <a:t></a:t>
            </a:r>
            <a:r>
              <a:rPr lang="cs-CZ" dirty="0"/>
              <a:t> rozhodující je cena</a:t>
            </a:r>
          </a:p>
          <a:p>
            <a:pPr lvl="0"/>
            <a:r>
              <a:rPr lang="cs-CZ" dirty="0"/>
              <a:t>Jestliže cena vzroste, nabídka výrobců stoupá</a:t>
            </a:r>
          </a:p>
          <a:p>
            <a:pPr lvl="0"/>
            <a:r>
              <a:rPr lang="cs-CZ" dirty="0"/>
              <a:t>Klesá-li cena, výrobek se stává nepřitažlivým pro výrobce, nabídka klesá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0515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Graf nabídkové křivky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484784"/>
            <a:ext cx="4885516" cy="45697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1644588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755576" y="764704"/>
            <a:ext cx="7467600" cy="4873752"/>
          </a:xfrm>
        </p:spPr>
        <p:txBody>
          <a:bodyPr/>
          <a:lstStyle/>
          <a:p>
            <a:r>
              <a:rPr lang="cs-CZ" b="1" dirty="0"/>
              <a:t>Agregátní nabídka</a:t>
            </a:r>
            <a:r>
              <a:rPr lang="cs-CZ" dirty="0"/>
              <a:t> – souhrn veškerého nabízeného zboží</a:t>
            </a:r>
          </a:p>
          <a:p>
            <a:r>
              <a:rPr lang="cs-CZ" b="1" dirty="0"/>
              <a:t>Individuální nabídka</a:t>
            </a:r>
            <a:r>
              <a:rPr lang="cs-CZ" dirty="0"/>
              <a:t> – nabídka jednoho výrobce</a:t>
            </a:r>
          </a:p>
          <a:p>
            <a:r>
              <a:rPr lang="cs-CZ" b="1" dirty="0"/>
              <a:t>Tržní nabídka</a:t>
            </a:r>
            <a:r>
              <a:rPr lang="cs-CZ" dirty="0"/>
              <a:t> – nabídka určitého druhu zboží</a:t>
            </a:r>
          </a:p>
          <a:p>
            <a:endParaRPr lang="cs-CZ" dirty="0"/>
          </a:p>
        </p:txBody>
      </p:sp>
      <p:pic>
        <p:nvPicPr>
          <p:cNvPr id="3074" name="Picture 2" descr="C:\Users\Pavlína\AppData\Local\Microsoft\Windows\Temporary Internet Files\Content.IE5\WX7SMFSJ\MC90002287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080" y="3717032"/>
            <a:ext cx="1790395" cy="18553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2333214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Faktory působící na nabídku</a:t>
            </a:r>
            <a:r>
              <a:rPr lang="cs-CZ" b="1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pPr lvl="0"/>
            <a:r>
              <a:rPr lang="cs-CZ" dirty="0" smtClean="0"/>
              <a:t>Cena</a:t>
            </a:r>
            <a:endParaRPr lang="cs-CZ" dirty="0"/>
          </a:p>
          <a:p>
            <a:pPr lvl="0"/>
            <a:r>
              <a:rPr lang="cs-CZ" dirty="0"/>
              <a:t>Substituční výrobek nebo služba – produkt, který je schopen nahradit původní (rohlík x houska)</a:t>
            </a:r>
          </a:p>
          <a:p>
            <a:pPr lvl="0"/>
            <a:r>
              <a:rPr lang="cs-CZ" dirty="0"/>
              <a:t>Komplementární výrobek – zboží, které je nedílnou součástí se základním výrobkem, i když není součástí přímého nákupu výrobku základního (auto x benzín)</a:t>
            </a:r>
          </a:p>
          <a:p>
            <a:pPr lvl="0"/>
            <a:r>
              <a:rPr lang="cs-CZ" dirty="0"/>
              <a:t>Náklady na jednici výroby – pohyby cen vstupních zdrojů (materiál), technologický pokrok (levnější výroba)</a:t>
            </a:r>
          </a:p>
          <a:p>
            <a:pPr lvl="0"/>
            <a:r>
              <a:rPr lang="cs-CZ" dirty="0"/>
              <a:t>Změna výrobních podmínek – pohyb cen strategických surovin (ropa, plyn, energie) </a:t>
            </a:r>
            <a:r>
              <a:rPr lang="cs-CZ" dirty="0">
                <a:sym typeface="Wingdings"/>
              </a:rPr>
              <a:t></a:t>
            </a:r>
            <a:r>
              <a:rPr lang="cs-CZ" dirty="0"/>
              <a:t> jejich nedostatek se projevuje tzv. dominovým efektem u všech výrobců; či v zemědělství neúroda apod.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98401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	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ZLÁMAL, Jaroslav a Zdeněk MENDL. </a:t>
            </a:r>
            <a:r>
              <a:rPr lang="cs-CZ" i="1" dirty="0"/>
              <a:t>Ekonomie nejen k maturitě</a:t>
            </a:r>
            <a:r>
              <a:rPr lang="cs-CZ" dirty="0"/>
              <a:t>. Vyd. 3. Kralice na Hané: </a:t>
            </a:r>
            <a:r>
              <a:rPr lang="cs-CZ" dirty="0" err="1"/>
              <a:t>Computer</a:t>
            </a:r>
            <a:r>
              <a:rPr lang="cs-CZ" dirty="0"/>
              <a:t> Media, 2010, 128 s. ISBN 978-80-7402-056-8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Vlastní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www.office.</a:t>
            </a:r>
            <a:r>
              <a:rPr lang="cs-CZ" smtClean="0"/>
              <a:t>microsoft.com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353490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8</TotalTime>
  <Words>193</Words>
  <Application>Microsoft Office PowerPoint</Application>
  <PresentationFormat>Předvádění na obrazovce (4:3)</PresentationFormat>
  <Paragraphs>40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Arkýř</vt:lpstr>
      <vt:lpstr>Snímek 1</vt:lpstr>
      <vt:lpstr>Snímek 2</vt:lpstr>
      <vt:lpstr>Obecná ekonomie</vt:lpstr>
      <vt:lpstr>Nabídka</vt:lpstr>
      <vt:lpstr>Graf nabídkové křivky</vt:lpstr>
      <vt:lpstr>Snímek 6</vt:lpstr>
      <vt:lpstr>Faktory působící na nabídku:</vt:lpstr>
      <vt:lpstr>Zdroje: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Pavlína</dc:creator>
  <cp:lastModifiedBy>Dum</cp:lastModifiedBy>
  <cp:revision>5</cp:revision>
  <dcterms:created xsi:type="dcterms:W3CDTF">2014-04-28T16:54:21Z</dcterms:created>
  <dcterms:modified xsi:type="dcterms:W3CDTF">2014-09-30T08:17:33Z</dcterms:modified>
</cp:coreProperties>
</file>