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VY_32_INOVACE_EP_211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11. </a:t>
            </a:r>
            <a:r>
              <a:rPr lang="cs-CZ" sz="3600" dirty="0" smtClean="0"/>
              <a:t>Základní prvky tržního mechanismu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51742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20688"/>
            <a:ext cx="7467600" cy="4873752"/>
          </a:xfrm>
        </p:spPr>
        <p:txBody>
          <a:bodyPr/>
          <a:lstStyle/>
          <a:p>
            <a:pPr lvl="0"/>
            <a:r>
              <a:rPr lang="cs-CZ" dirty="0"/>
              <a:t>Agregátní (celková) poptávka – </a:t>
            </a:r>
            <a:r>
              <a:rPr lang="cs-CZ" dirty="0" err="1"/>
              <a:t>demand</a:t>
            </a:r>
            <a:r>
              <a:rPr lang="cs-CZ" dirty="0"/>
              <a:t> -  D</a:t>
            </a:r>
          </a:p>
          <a:p>
            <a:pPr lvl="0"/>
            <a:r>
              <a:rPr lang="cs-CZ" dirty="0"/>
              <a:t>Agregátní nabídka – </a:t>
            </a:r>
            <a:r>
              <a:rPr lang="cs-CZ" dirty="0" err="1"/>
              <a:t>supply</a:t>
            </a:r>
            <a:r>
              <a:rPr lang="cs-CZ" dirty="0"/>
              <a:t> – S</a:t>
            </a:r>
          </a:p>
          <a:p>
            <a:pPr lvl="0"/>
            <a:r>
              <a:rPr lang="cs-CZ" dirty="0"/>
              <a:t>Cena – </a:t>
            </a:r>
            <a:r>
              <a:rPr lang="cs-CZ" dirty="0" err="1"/>
              <a:t>price</a:t>
            </a:r>
            <a:r>
              <a:rPr lang="cs-CZ" dirty="0"/>
              <a:t> – P</a:t>
            </a:r>
          </a:p>
          <a:p>
            <a:pPr lvl="0"/>
            <a:r>
              <a:rPr lang="cs-CZ" dirty="0"/>
              <a:t>Množství – </a:t>
            </a:r>
            <a:r>
              <a:rPr lang="cs-CZ" dirty="0" err="1"/>
              <a:t>quantity</a:t>
            </a:r>
            <a:r>
              <a:rPr lang="cs-CZ" dirty="0"/>
              <a:t> – Q</a:t>
            </a:r>
          </a:p>
          <a:p>
            <a:endParaRPr lang="cs-CZ" dirty="0"/>
          </a:p>
        </p:txBody>
      </p:sp>
      <p:pic>
        <p:nvPicPr>
          <p:cNvPr id="1026" name="Picture 2" descr="http://upload.wikimedia.org/wikipedia/commons/thumb/3/37/Supply-demand-right-shift-supply.png/200px-Supply-demand-right-shift-supply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92896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906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547260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3100" dirty="0"/>
              <a:t>Dávají do pohybu tržní mechanismus</a:t>
            </a:r>
          </a:p>
          <a:p>
            <a:endParaRPr lang="cs-CZ" sz="3100" dirty="0"/>
          </a:p>
          <a:p>
            <a:pPr lvl="0"/>
            <a:r>
              <a:rPr lang="cs-CZ" sz="3100" dirty="0"/>
              <a:t>Budeme-li se poptávat po určitém druhu zboží, vyvolá to v přiměřeném čase zvýšení výroby a následně zvýšenou nabídku tohoto zboží</a:t>
            </a:r>
          </a:p>
          <a:p>
            <a:endParaRPr lang="cs-CZ" sz="3100" dirty="0"/>
          </a:p>
          <a:p>
            <a:pPr lvl="0"/>
            <a:r>
              <a:rPr lang="cs-CZ" sz="3100" dirty="0"/>
              <a:t>Koordinátorem mezi poptávajícím a nabízejícím je cena</a:t>
            </a:r>
          </a:p>
          <a:p>
            <a:endParaRPr lang="cs-CZ" sz="3100" dirty="0"/>
          </a:p>
          <a:p>
            <a:pPr lvl="0"/>
            <a:r>
              <a:rPr lang="cs-CZ" sz="3100" dirty="0"/>
              <a:t>Výše ceny nám ukazuje, do jaké výše je kupující ochoten přinést oběť a vzdát se části svých úspor či se zadlužit, a na druhé straně i ochotu podnikatelů, za jakou cenu jsou schopni pokrýt své výrobní a ostatní náklady a za jaký zisk jsou připraveni tento výrobek nabídnout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596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764704"/>
            <a:ext cx="7467600" cy="4873752"/>
          </a:xfrm>
        </p:spPr>
        <p:txBody>
          <a:bodyPr/>
          <a:lstStyle/>
          <a:p>
            <a:pPr lvl="0"/>
            <a:r>
              <a:rPr lang="cs-CZ" dirty="0"/>
              <a:t>Velké množství zamýšlených nebo zvyšujících se koupí zboží způsobí pravděpodobně zvýšení výroby a zvýší se i nabídka podnikatele</a:t>
            </a:r>
          </a:p>
          <a:p>
            <a:endParaRPr lang="cs-CZ" dirty="0"/>
          </a:p>
          <a:p>
            <a:pPr lvl="0"/>
            <a:r>
              <a:rPr lang="cs-CZ" dirty="0"/>
              <a:t>Naopak nezájem o určité zboží způsobí snížení ceny </a:t>
            </a:r>
            <a:r>
              <a:rPr lang="cs-CZ" dirty="0" smtClean="0"/>
              <a:t>atd.</a:t>
            </a: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r>
              <a:rPr lang="cs-CZ" b="1" dirty="0"/>
              <a:t>Nabídka i poptávka jsou prostřednictvím ceny neustále v pohybu.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432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111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Obecná ekonomie</vt:lpstr>
      <vt:lpstr>Snímek 4</vt:lpstr>
      <vt:lpstr>Snímek 5</vt:lpstr>
      <vt:lpstr>Snímek 6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2014-09-30T08:20:26Z</dcterms:modified>
</cp:coreProperties>
</file>