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VY_32_INOVACE_EP_212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a pochopení látky formou samostatného úkolu.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12. </a:t>
            </a:r>
            <a:r>
              <a:rPr lang="cs-CZ" sz="3600" dirty="0" smtClean="0"/>
              <a:t>Trh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3930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Trh = </a:t>
            </a:r>
            <a:r>
              <a:rPr lang="cs-CZ" b="1" dirty="0" smtClean="0"/>
              <a:t>princip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mechanismus</a:t>
            </a:r>
            <a:r>
              <a:rPr lang="cs-CZ" dirty="0"/>
              <a:t>, jehož prostřednictvím dochází k výměně činností a výsledků těchto činností nebo hodnot mezi několika ekonomickými </a:t>
            </a:r>
            <a:r>
              <a:rPr lang="cs-CZ" dirty="0" smtClean="0"/>
              <a:t>subjekty</a:t>
            </a:r>
          </a:p>
          <a:p>
            <a:endParaRPr lang="cs-CZ" dirty="0"/>
          </a:p>
          <a:p>
            <a:pPr lvl="0"/>
            <a:r>
              <a:rPr lang="cs-CZ" dirty="0"/>
              <a:t> základní prvek tržního </a:t>
            </a:r>
            <a:r>
              <a:rPr lang="cs-CZ" dirty="0" smtClean="0"/>
              <a:t>mechanismu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m</a:t>
            </a:r>
            <a:r>
              <a:rPr lang="cs-CZ" dirty="0" smtClean="0"/>
              <a:t>ísto</a:t>
            </a:r>
            <a:r>
              <a:rPr lang="cs-CZ" dirty="0"/>
              <a:t>, kde se setkává poptávka s nabídkou</a:t>
            </a:r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VCME0FYG\MP9003987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852936"/>
            <a:ext cx="1720223" cy="24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275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Členění </a:t>
            </a:r>
            <a:r>
              <a:rPr lang="cs-CZ" b="1" dirty="0" smtClean="0"/>
              <a:t>trhu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Dle </a:t>
            </a:r>
            <a:r>
              <a:rPr lang="cs-CZ" b="1" dirty="0"/>
              <a:t>územního hlediska:</a:t>
            </a:r>
            <a:endParaRPr lang="cs-CZ" dirty="0"/>
          </a:p>
          <a:p>
            <a:pPr lvl="0"/>
            <a:r>
              <a:rPr lang="cs-CZ" dirty="0"/>
              <a:t>Místní (regionální) – místní speciality</a:t>
            </a:r>
          </a:p>
          <a:p>
            <a:pPr lvl="0"/>
            <a:r>
              <a:rPr lang="cs-CZ" dirty="0"/>
              <a:t>Národní – trh určitého státu</a:t>
            </a:r>
          </a:p>
          <a:p>
            <a:pPr lvl="0"/>
            <a:r>
              <a:rPr lang="cs-CZ" dirty="0"/>
              <a:t>Evropský, asijský,…</a:t>
            </a:r>
          </a:p>
          <a:p>
            <a:pPr lvl="0"/>
            <a:r>
              <a:rPr lang="cs-CZ" dirty="0"/>
              <a:t>Světový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Úkol</a:t>
            </a:r>
            <a:r>
              <a:rPr lang="cs-CZ" dirty="0" smtClean="0"/>
              <a:t>: Vymyslete příklady ke každému druhu trhu.</a:t>
            </a:r>
            <a:endParaRPr lang="cs-CZ" dirty="0"/>
          </a:p>
        </p:txBody>
      </p:sp>
      <p:pic>
        <p:nvPicPr>
          <p:cNvPr id="2050" name="Picture 2" descr="C:\Users\Pavlína\AppData\Local\Microsoft\Windows\Temporary Internet Files\Content.IE5\H9XM6RMA\MC900441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78870"/>
            <a:ext cx="1914525" cy="110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5833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620688"/>
            <a:ext cx="7467600" cy="5184576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Z hlediska druhu a objemu množství:</a:t>
            </a:r>
            <a:endParaRPr lang="cs-CZ" dirty="0"/>
          </a:p>
          <a:p>
            <a:pPr lvl="1"/>
            <a:r>
              <a:rPr lang="cs-CZ" sz="2400" dirty="0"/>
              <a:t>Dílčí – jeden druh zboží</a:t>
            </a:r>
          </a:p>
          <a:p>
            <a:pPr lvl="1"/>
            <a:r>
              <a:rPr lang="cs-CZ" sz="2400" dirty="0"/>
              <a:t>Agregátní – veškerá produkce</a:t>
            </a:r>
          </a:p>
          <a:p>
            <a:r>
              <a:rPr lang="cs-CZ" b="1" dirty="0"/>
              <a:t>Z hlediska předmětu směny:</a:t>
            </a:r>
            <a:endParaRPr lang="cs-CZ" dirty="0"/>
          </a:p>
          <a:p>
            <a:pPr lvl="1"/>
            <a:r>
              <a:rPr lang="cs-CZ" sz="2400" dirty="0"/>
              <a:t>Trh výrobků a služeb</a:t>
            </a:r>
          </a:p>
          <a:p>
            <a:pPr lvl="1"/>
            <a:r>
              <a:rPr lang="cs-CZ" sz="2400" dirty="0"/>
              <a:t>Trh výrobních faktorů</a:t>
            </a:r>
          </a:p>
          <a:p>
            <a:pPr lvl="2"/>
            <a:r>
              <a:rPr lang="cs-CZ" sz="2400" dirty="0"/>
              <a:t>Trh práce</a:t>
            </a:r>
          </a:p>
          <a:p>
            <a:pPr lvl="2"/>
            <a:r>
              <a:rPr lang="cs-CZ" sz="2400" dirty="0"/>
              <a:t>Trh půdy</a:t>
            </a:r>
          </a:p>
          <a:p>
            <a:pPr lvl="2"/>
            <a:r>
              <a:rPr lang="cs-CZ" sz="2400" dirty="0"/>
              <a:t>Trh kapitálu</a:t>
            </a:r>
          </a:p>
          <a:p>
            <a:pPr lvl="1"/>
            <a:r>
              <a:rPr lang="cs-CZ" sz="2400" dirty="0"/>
              <a:t>Trh finanční</a:t>
            </a:r>
          </a:p>
          <a:p>
            <a:pPr lvl="2"/>
            <a:r>
              <a:rPr lang="cs-CZ" sz="2400" dirty="0"/>
              <a:t>Trh peněz</a:t>
            </a:r>
          </a:p>
          <a:p>
            <a:pPr lvl="2"/>
            <a:r>
              <a:rPr lang="cs-CZ" sz="2400" dirty="0"/>
              <a:t>Trh finančního kapitálu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933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99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</TotalTime>
  <Words>73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Obecná ekonomie</vt:lpstr>
      <vt:lpstr>Trh = princip</vt:lpstr>
      <vt:lpstr>Členění trhu</vt:lpstr>
      <vt:lpstr>Snímek 6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2014-04-28T16:54:21Z</dcterms:created>
  <dcterms:modified xsi:type="dcterms:W3CDTF">2014-09-30T08:22:17Z</dcterms:modified>
</cp:coreProperties>
</file>