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213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13. </a:t>
            </a:r>
            <a:r>
              <a:rPr lang="cs-CZ" sz="3600" dirty="0"/>
              <a:t>Trh půdy, práce a kapitálu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495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Trh půdy (přírodní zdroje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půdy </a:t>
            </a:r>
            <a:r>
              <a:rPr lang="cs-CZ" dirty="0"/>
              <a:t>je pouze omezené množství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omezená nabídka půdy</a:t>
            </a:r>
          </a:p>
          <a:p>
            <a:pPr lvl="0"/>
            <a:r>
              <a:rPr lang="cs-CZ" dirty="0"/>
              <a:t>existuje rozdílná kvalita půdy (různá bonita) – orná, stavební plocha, bažina,...</a:t>
            </a:r>
          </a:p>
          <a:p>
            <a:pPr lvl="0"/>
            <a:r>
              <a:rPr lang="cs-CZ" dirty="0"/>
              <a:t>cena za pronájem půdy = renta či </a:t>
            </a:r>
            <a:r>
              <a:rPr lang="cs-CZ" dirty="0" err="1"/>
              <a:t>pachtovné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omezenost nabídky způsobuje při růstu poptávky i růst cen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383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dirty="0"/>
              <a:t>Trh práce (lidské zdroje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lidé </a:t>
            </a:r>
            <a:r>
              <a:rPr lang="cs-CZ" dirty="0"/>
              <a:t>jsou ekonomickými zdroji </a:t>
            </a:r>
          </a:p>
          <a:p>
            <a:pPr lvl="0"/>
            <a:r>
              <a:rPr lang="cs-CZ" dirty="0"/>
              <a:t>každý člověk má svá práva, je nadán určitou schopností, znalostmi,...</a:t>
            </a:r>
          </a:p>
          <a:p>
            <a:pPr lvl="0"/>
            <a:r>
              <a:rPr lang="cs-CZ" dirty="0"/>
              <a:t>jejich výkonnost je různá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UFAE2KBH\MP9004022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494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421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Faktory ovlivňující trh práce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/>
              <a:t>na </a:t>
            </a:r>
            <a:r>
              <a:rPr lang="cs-CZ" b="1" dirty="0"/>
              <a:t>straně poptávky</a:t>
            </a:r>
            <a:r>
              <a:rPr lang="cs-CZ" dirty="0"/>
              <a:t> – rozhodování podniků i státu, vliv technického pokroku</a:t>
            </a:r>
          </a:p>
          <a:p>
            <a:pPr lvl="0"/>
            <a:r>
              <a:rPr lang="cs-CZ" b="1" dirty="0"/>
              <a:t>na straně nabídky</a:t>
            </a:r>
            <a:endParaRPr lang="cs-CZ" dirty="0"/>
          </a:p>
          <a:p>
            <a:pPr lvl="0"/>
            <a:r>
              <a:rPr lang="cs-CZ" dirty="0"/>
              <a:t>málo pružná – lidé nejsou dostatečně mobilní, vazba k místu bydliště, k majetku</a:t>
            </a:r>
          </a:p>
          <a:p>
            <a:pPr lvl="0"/>
            <a:r>
              <a:rPr lang="cs-CZ" dirty="0"/>
              <a:t>dopravní dostupnost - spoje</a:t>
            </a:r>
          </a:p>
          <a:p>
            <a:pPr lvl="0"/>
            <a:r>
              <a:rPr lang="cs-CZ" dirty="0"/>
              <a:t>mobilita lidí je různá mezi státy i v regionech</a:t>
            </a:r>
          </a:p>
          <a:p>
            <a:pPr lvl="0"/>
            <a:r>
              <a:rPr lang="cs-CZ" dirty="0"/>
              <a:t>nezastupitelnost některých profesí – pilot, lékař</a:t>
            </a:r>
          </a:p>
          <a:p>
            <a:pPr lvl="0"/>
            <a:r>
              <a:rPr lang="cs-CZ" dirty="0"/>
              <a:t>dlouhodobá příprava některých profesí – lékař, architekt</a:t>
            </a:r>
          </a:p>
          <a:p>
            <a:pPr lvl="0"/>
            <a:r>
              <a:rPr lang="cs-CZ" dirty="0"/>
              <a:t>odlišný demografický vývoj  - stav populace</a:t>
            </a:r>
          </a:p>
          <a:p>
            <a:pPr lvl="0"/>
            <a:r>
              <a:rPr lang="cs-CZ" dirty="0"/>
              <a:t>máme možnost volit z omezeného množství – omezeno profesí i věkem</a:t>
            </a:r>
          </a:p>
          <a:p>
            <a:pPr lvl="0"/>
            <a:r>
              <a:rPr lang="cs-CZ" b="1" dirty="0"/>
              <a:t>na straně nabídky i poptávky zároveň</a:t>
            </a:r>
            <a:endParaRPr lang="cs-CZ" dirty="0"/>
          </a:p>
          <a:p>
            <a:pPr lvl="0"/>
            <a:r>
              <a:rPr lang="cs-CZ" dirty="0"/>
              <a:t>působení odborů</a:t>
            </a:r>
          </a:p>
          <a:p>
            <a:pPr lvl="0"/>
            <a:r>
              <a:rPr lang="cs-CZ" dirty="0"/>
              <a:t>působení státu</a:t>
            </a:r>
          </a:p>
          <a:p>
            <a:pPr lvl="0"/>
            <a:r>
              <a:rPr lang="cs-CZ" dirty="0"/>
              <a:t>je převaha nabídky nad poptávkou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nezaměstnanost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977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Trh kapitálu (kapitálové zdroje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reálný </a:t>
            </a:r>
            <a:r>
              <a:rPr lang="cs-CZ" b="1" dirty="0"/>
              <a:t>(věcný) kapitál </a:t>
            </a:r>
            <a:r>
              <a:rPr lang="cs-CZ" dirty="0"/>
              <a:t>– stroje, budovy, zařízení,..</a:t>
            </a:r>
          </a:p>
          <a:p>
            <a:pPr lvl="0"/>
            <a:r>
              <a:rPr lang="cs-CZ" b="1" dirty="0"/>
              <a:t>finanční kapitál </a:t>
            </a:r>
            <a:r>
              <a:rPr lang="cs-CZ" dirty="0"/>
              <a:t>– peníze (cenné papíry)</a:t>
            </a:r>
          </a:p>
          <a:p>
            <a:pPr lvl="0"/>
            <a:r>
              <a:rPr lang="cs-CZ" dirty="0"/>
              <a:t>za peníze je možné pořídit reálný kapitál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2050" name="Picture 2" descr="C:\Users\Pavlína\AppData\Local\Microsoft\Windows\Temporary Internet Files\Content.IE5\WX7SMFSJ\MC900383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1468526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22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</TotalTime>
  <Words>174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Trh půdy (přírodní zdroje)</vt:lpstr>
      <vt:lpstr>Trh práce (lidské zdroje)</vt:lpstr>
      <vt:lpstr>Faktory ovlivňující trh práce:</vt:lpstr>
      <vt:lpstr>Trh kapitálu (kapitálové zdroje)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6</cp:revision>
  <dcterms:created xsi:type="dcterms:W3CDTF">2014-04-28T16:54:21Z</dcterms:created>
  <dcterms:modified xsi:type="dcterms:W3CDTF">2014-09-30T08:23:35Z</dcterms:modified>
</cp:coreProperties>
</file>