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VY_32_INOVACE_EP_214 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14. </a:t>
            </a:r>
            <a:r>
              <a:rPr lang="cs-CZ" sz="3600" dirty="0" smtClean="0"/>
              <a:t>Finanční trhy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617326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Finanční </a:t>
            </a:r>
            <a:r>
              <a:rPr lang="cs-CZ" b="1" dirty="0" smtClean="0"/>
              <a:t>trhy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trhy</a:t>
            </a:r>
            <a:r>
              <a:rPr lang="cs-CZ" dirty="0"/>
              <a:t>, kde se odehrávají procesy směny</a:t>
            </a:r>
          </a:p>
          <a:p>
            <a:pPr lvl="0"/>
            <a:r>
              <a:rPr lang="cs-CZ" dirty="0"/>
              <a:t>jsou podmíněny existencí trhu výrobků a služeb, existencí peněz a cenných papírů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Trh </a:t>
            </a:r>
            <a:r>
              <a:rPr lang="cs-CZ" b="1" dirty="0"/>
              <a:t>peněz</a:t>
            </a:r>
            <a:r>
              <a:rPr lang="cs-CZ" dirty="0"/>
              <a:t> – korunový a devizový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Trh </a:t>
            </a:r>
            <a:r>
              <a:rPr lang="cs-CZ" b="1" dirty="0"/>
              <a:t>cenných papírů </a:t>
            </a:r>
            <a:r>
              <a:rPr lang="cs-CZ" dirty="0"/>
              <a:t>– trh akcií, dluhopisů,..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915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/>
              <a:t>Volné zdroje</a:t>
            </a:r>
            <a:r>
              <a:rPr lang="cs-CZ" dirty="0"/>
              <a:t> = částky peněz, které jejich majitel aktuálně nepotřebuje směnit za zboží či služby a zapůjčí je za </a:t>
            </a:r>
            <a:r>
              <a:rPr lang="cs-CZ" b="1" dirty="0"/>
              <a:t>úrok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Úrok = </a:t>
            </a:r>
            <a:r>
              <a:rPr lang="cs-CZ" dirty="0"/>
              <a:t>částka za ušlý užitek, který by každý subjekt získal při okamžité spotřebě nějakého statku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459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620688"/>
            <a:ext cx="7467600" cy="48737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1. </a:t>
            </a:r>
            <a:r>
              <a:rPr lang="cs-CZ" b="1" dirty="0"/>
              <a:t>Nabídka peněz</a:t>
            </a:r>
            <a:endParaRPr lang="cs-CZ" dirty="0"/>
          </a:p>
          <a:p>
            <a:r>
              <a:rPr lang="cs-CZ" dirty="0"/>
              <a:t>- je závislá na užitku zboží, jehož spotřeby se věřitel </a:t>
            </a:r>
            <a:r>
              <a:rPr lang="cs-CZ" dirty="0" smtClean="0"/>
              <a:t>vzdal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- je necitlivá vůči úrokové míře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/>
              <a:t>2. Poptávka po penězích</a:t>
            </a:r>
            <a:endParaRPr lang="cs-CZ" dirty="0"/>
          </a:p>
          <a:p>
            <a:r>
              <a:rPr lang="cs-CZ" dirty="0"/>
              <a:t>- část ekonomických subjektů (většinou domácnosti) potřebuje momentálně peníze na nákup spotřebních statků a nemá k dispozici dostatečné vlastní </a:t>
            </a:r>
            <a:r>
              <a:rPr lang="cs-CZ" dirty="0" smtClean="0"/>
              <a:t>zdroje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- další část ekonomických subjektů (firmy) se snaží získat peníze na nákup majetku či kapitálu, tzn. takových forem, které přinášejí další příjmy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nákup investic, úvěry na zásoby, na mzdy,....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0455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Trh finančního </a:t>
            </a:r>
            <a:r>
              <a:rPr lang="cs-CZ" b="1" dirty="0" smtClean="0"/>
              <a:t>kapitálu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opět </a:t>
            </a:r>
            <a:r>
              <a:rPr lang="cs-CZ" dirty="0"/>
              <a:t>přerozdělování volných zdrojů, ale ve formě cenných papírů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Dluhopisy</a:t>
            </a:r>
            <a:r>
              <a:rPr lang="cs-CZ" dirty="0" smtClean="0"/>
              <a:t> </a:t>
            </a:r>
            <a:r>
              <a:rPr lang="cs-CZ" dirty="0"/>
              <a:t>– vydává je stát, obec, podnik či banka</a:t>
            </a:r>
          </a:p>
          <a:p>
            <a:pPr lvl="0"/>
            <a:r>
              <a:rPr lang="cs-CZ" dirty="0"/>
              <a:t>právo požadovat splacení dlužné částky k určitému datu a vyplacení úroku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/>
              <a:t>Akcie</a:t>
            </a:r>
            <a:r>
              <a:rPr lang="cs-CZ" dirty="0"/>
              <a:t> – riskantnější forma</a:t>
            </a:r>
          </a:p>
          <a:p>
            <a:pPr lvl="0"/>
            <a:r>
              <a:rPr lang="cs-CZ" dirty="0"/>
              <a:t>má nominální a tržní hodnotu</a:t>
            </a:r>
          </a:p>
          <a:p>
            <a:pPr lvl="0"/>
            <a:r>
              <a:rPr lang="cs-CZ" dirty="0"/>
              <a:t>jejich hodnota kolísá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Směnky, podílové listy, šeky,...</a:t>
            </a:r>
          </a:p>
          <a:p>
            <a:endParaRPr lang="cs-CZ" dirty="0"/>
          </a:p>
        </p:txBody>
      </p:sp>
      <p:pic>
        <p:nvPicPr>
          <p:cNvPr id="1026" name="Picture 2" descr="C:\Users\Pavlína\AppData\Local\Microsoft\Windows\Temporary Internet Files\Content.IE5\UFAE2KBH\MP9004491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149080"/>
            <a:ext cx="2486050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16985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599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</TotalTime>
  <Words>167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Obecná ekonomie</vt:lpstr>
      <vt:lpstr>Finanční trhy</vt:lpstr>
      <vt:lpstr>Základní pojmy</vt:lpstr>
      <vt:lpstr>Snímek 6</vt:lpstr>
      <vt:lpstr>Trh finančního kapitálu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5</cp:revision>
  <dcterms:created xsi:type="dcterms:W3CDTF">2014-04-28T16:54:21Z</dcterms:created>
  <dcterms:modified xsi:type="dcterms:W3CDTF">2014-09-30T08:25:41Z</dcterms:modified>
</cp:coreProperties>
</file>