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  <p:sldId id="27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102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29555-E164-4394-BB93-C48328043E43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3A250-C230-44A7-BB22-BBBC4600F3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23483-C886-4013-8B14-06B36617484B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FBB42E-B12E-4376-BBCB-EC7164FA0F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0E977-4628-4AFE-8C71-F4C7005CE5A6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156FC8-5019-4083-8FB4-0B0F238981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E6448-0D8B-4F7A-A1D1-D81FA95B7D4F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E4E5E-0454-4997-881B-408B71836D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90FA3-E64C-47CE-8F28-10085D099164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E8115-3EDB-4C48-B171-B9A884657E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4A093-8D0D-4335-9F7C-C8E95990F85E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C0EA8-8F30-435A-A128-3C7E1926B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D84C8-504A-4A1F-B967-A3C6FBB166D2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E4BDB-7C80-42CA-B980-1D13C61721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11D54-B08F-4732-BE98-0BA775FBFAFE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C8CB9-A181-4BEA-A333-985E5BB28D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76CC8-7984-456C-98E2-F4E8757328D9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888C9A-2EF6-48D9-B1A8-EFB29F92EC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DDEB5C-3C98-44DD-9E4C-5711E49ED33E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66D49-2DFF-49FA-8BDF-BAFD65F853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29E065-F196-4FCB-A62A-C8D8291E7E00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0E144-EC9C-484D-8EB9-48FE5C7437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CEACF46-0828-418A-B0F1-A9BDD06A8852}" type="datetimeFigureOut">
              <a:rPr lang="cs-CZ"/>
              <a:pPr>
                <a:defRPr/>
              </a:pPr>
              <a:t>13.4.2012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9F0BE8-AC0A-4AF5-833B-75C19662D0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9" r:id="rId2"/>
    <p:sldLayoutId id="2147483781" r:id="rId3"/>
    <p:sldLayoutId id="2147483778" r:id="rId4"/>
    <p:sldLayoutId id="2147483777" r:id="rId5"/>
    <p:sldLayoutId id="2147483776" r:id="rId6"/>
    <p:sldLayoutId id="2147483775" r:id="rId7"/>
    <p:sldLayoutId id="2147483774" r:id="rId8"/>
    <p:sldLayoutId id="2147483782" r:id="rId9"/>
    <p:sldLayoutId id="2147483773" r:id="rId10"/>
    <p:sldLayoutId id="214748377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4288" y="54927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188" y="2276475"/>
          <a:ext cx="7129462" cy="38830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29.3.2012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VY_32_INOVACE_20_ČESKÝ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JMÉNA – Opakovací test</a:t>
                      </a:r>
                    </a:p>
                    <a:p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               podstatných jmen   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8800" smtClean="0"/>
              <a:t>OPAKOVACÍ TEST</a:t>
            </a:r>
            <a:endParaRPr lang="cs-CZ" sz="8800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r>
              <a:rPr lang="cs-CZ" sz="4400" smtClean="0"/>
              <a:t>PODSTATNÝCH JMEN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487987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i="1" smtClean="0">
                <a:solidFill>
                  <a:srgbClr val="FF0000"/>
                </a:solidFill>
              </a:rPr>
              <a:t>Vzory rodu ženského jsou – dokážeš najít a označit?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žena, růže, moře, kost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žena, pán, kuře, kost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žena, růže, píseň, kost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2800" i="1" smtClean="0">
                <a:solidFill>
                  <a:srgbClr val="FF0000"/>
                </a:solidFill>
              </a:rPr>
              <a:t>Vzory rodu mužského jsou – dokážeš najít a označit?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pán, hrad, muž, stroj, město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pán, hrad, stroj, předseda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pán, muž, píseň, hrad, stroj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487987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i="1" smtClean="0">
                <a:solidFill>
                  <a:srgbClr val="FF0000"/>
                </a:solidFill>
              </a:rPr>
              <a:t>Řešení.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žena, růže, moře, kost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žena, pán, kuře, kost</a:t>
            </a:r>
          </a:p>
          <a:p>
            <a:pPr marL="742950" indent="-742950" fontAlgn="auto">
              <a:spcAft>
                <a:spcPts val="0"/>
              </a:spcAft>
              <a:buClr>
                <a:srgbClr val="FF0000"/>
              </a:buClr>
              <a:buFont typeface="+mj-lt"/>
              <a:buAutoNum type="alphaLcParenR"/>
              <a:defRPr/>
            </a:pPr>
            <a:r>
              <a:rPr lang="cs-CZ" sz="3600" b="1" smtClean="0">
                <a:solidFill>
                  <a:srgbClr val="FF0000"/>
                </a:solidFill>
              </a:rPr>
              <a:t>žena, růže, píseň, kost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2800" i="1" smtClean="0">
                <a:solidFill>
                  <a:srgbClr val="FF0000"/>
                </a:solidFill>
              </a:rPr>
              <a:t>Řešení.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pán, hrad, muž, stroj, město</a:t>
            </a:r>
          </a:p>
          <a:p>
            <a:pPr marL="742950" indent="-742950" fontAlgn="auto">
              <a:spcAft>
                <a:spcPts val="0"/>
              </a:spcAft>
              <a:buClr>
                <a:srgbClr val="FF0000"/>
              </a:buClr>
              <a:buFont typeface="+mj-lt"/>
              <a:buAutoNum type="alphaLcParenR"/>
              <a:defRPr/>
            </a:pPr>
            <a:r>
              <a:rPr lang="cs-CZ" sz="3600" b="1" smtClean="0">
                <a:solidFill>
                  <a:srgbClr val="FF0000"/>
                </a:solidFill>
              </a:rPr>
              <a:t>pán, hrad, stroj, předseda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pán, muž, píseň, hrad, stroj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487987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i="1" smtClean="0">
                <a:solidFill>
                  <a:srgbClr val="FF0000"/>
                </a:solidFill>
              </a:rPr>
              <a:t>Který tvar podstatného jména je ten správný? Označ.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malinami             a)   umělci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malinama            b)   umělcemi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malinamy            c)    umělcema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                                    a)   princeznamy                                                                               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                                    b)   princeznama 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                                    c)   princeznami  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/>
          </a:p>
        </p:txBody>
      </p:sp>
      <p:pic>
        <p:nvPicPr>
          <p:cNvPr id="17410" name="Picture 9" descr="C:\Users\Langerová\AppData\Local\Microsoft\Windows\Temporary Internet Files\Content.IE5\BBZAMAU2\MC90041164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3644900"/>
            <a:ext cx="2047875" cy="246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487987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i="1" smtClean="0">
                <a:solidFill>
                  <a:srgbClr val="FF0000"/>
                </a:solidFill>
              </a:rPr>
              <a:t>Řešení.</a:t>
            </a:r>
          </a:p>
          <a:p>
            <a:pPr marL="742950" indent="-742950" fontAlgn="auto">
              <a:spcAft>
                <a:spcPts val="0"/>
              </a:spcAft>
              <a:buClr>
                <a:srgbClr val="FF0000"/>
              </a:buClr>
              <a:buFont typeface="+mj-lt"/>
              <a:buAutoNum type="alphaLcParenR"/>
              <a:defRPr/>
            </a:pPr>
            <a:r>
              <a:rPr lang="cs-CZ" sz="3600" b="1" smtClean="0">
                <a:solidFill>
                  <a:srgbClr val="FF0000"/>
                </a:solidFill>
              </a:rPr>
              <a:t>malinami </a:t>
            </a:r>
            <a:r>
              <a:rPr lang="cs-CZ" sz="3600" smtClean="0"/>
              <a:t>          </a:t>
            </a:r>
            <a:r>
              <a:rPr lang="cs-CZ" sz="3600" b="1" smtClean="0">
                <a:solidFill>
                  <a:srgbClr val="FF0000"/>
                </a:solidFill>
              </a:rPr>
              <a:t>a)</a:t>
            </a:r>
            <a:r>
              <a:rPr lang="cs-CZ" sz="3600" smtClean="0"/>
              <a:t>   </a:t>
            </a:r>
            <a:r>
              <a:rPr lang="cs-CZ" sz="3600" b="1" smtClean="0">
                <a:solidFill>
                  <a:srgbClr val="FF0000"/>
                </a:solidFill>
              </a:rPr>
              <a:t>chlapci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malinama            b)   chlapcemi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malinamy            c)   chlapcema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                                    a)   princeznamy                                                                               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                                    b)   princeznama 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                                    </a:t>
            </a:r>
            <a:r>
              <a:rPr lang="cs-CZ" sz="3600" b="1" smtClean="0">
                <a:solidFill>
                  <a:srgbClr val="FF0000"/>
                </a:solidFill>
              </a:rPr>
              <a:t>c)   princeznami  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/>
          </a:p>
        </p:txBody>
      </p:sp>
      <p:pic>
        <p:nvPicPr>
          <p:cNvPr id="18434" name="Picture 9" descr="C:\Users\Langerová\AppData\Local\Microsoft\Windows\Temporary Internet Files\Content.IE5\BBZAMAU2\MC90041164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3644900"/>
            <a:ext cx="2047875" cy="246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616575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i="1" smtClean="0">
                <a:solidFill>
                  <a:srgbClr val="FF0000"/>
                </a:solidFill>
              </a:rPr>
              <a:t>Dokážeš najít podstatné jméno rodu mužského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i="1" smtClean="0">
                <a:solidFill>
                  <a:srgbClr val="FF0000"/>
                </a:solidFill>
              </a:rPr>
              <a:t>životného? Pak označ.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drak                     a)   penál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rýč                       b)   topol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omyl                    c)   léčitel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kabel                   a)    úsměv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tuleň                   b)    sníh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pásek                  c)    skřivan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/>
          </a:p>
        </p:txBody>
      </p:sp>
      <p:pic>
        <p:nvPicPr>
          <p:cNvPr id="19458" name="Picture 2" descr="C:\Users\Langerová\AppData\Local\Microsoft\Windows\Temporary Internet Files\Content.IE5\57257UL6\MC90023326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2492375"/>
            <a:ext cx="1655763" cy="187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61657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i="1" smtClean="0">
                <a:solidFill>
                  <a:srgbClr val="FF0000"/>
                </a:solidFill>
              </a:rPr>
              <a:t>Řešení.</a:t>
            </a:r>
          </a:p>
          <a:p>
            <a:pPr marL="742950" indent="-742950" fontAlgn="auto">
              <a:spcAft>
                <a:spcPts val="0"/>
              </a:spcAft>
              <a:buClr>
                <a:srgbClr val="FF0000"/>
              </a:buClr>
              <a:buFont typeface="+mj-lt"/>
              <a:buAutoNum type="alphaLcParenR"/>
              <a:defRPr/>
            </a:pPr>
            <a:r>
              <a:rPr lang="cs-CZ" sz="3600" b="1" smtClean="0">
                <a:solidFill>
                  <a:srgbClr val="FF0000"/>
                </a:solidFill>
              </a:rPr>
              <a:t>drak  </a:t>
            </a:r>
            <a:r>
              <a:rPr lang="cs-CZ" sz="3600" smtClean="0"/>
              <a:t>                   a)   penál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rýč                        b)   topol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omyl                     </a:t>
            </a:r>
            <a:r>
              <a:rPr lang="cs-CZ" sz="3600" b="1" smtClean="0">
                <a:solidFill>
                  <a:srgbClr val="FF0000"/>
                </a:solidFill>
              </a:rPr>
              <a:t>c)</a:t>
            </a:r>
            <a:r>
              <a:rPr lang="cs-CZ" sz="3600" smtClean="0"/>
              <a:t>   </a:t>
            </a:r>
            <a:r>
              <a:rPr lang="cs-CZ" sz="3600" b="1" smtClean="0">
                <a:solidFill>
                  <a:srgbClr val="FF0000"/>
                </a:solidFill>
              </a:rPr>
              <a:t>léčitel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kabel                    a)    úsměv</a:t>
            </a:r>
          </a:p>
          <a:p>
            <a:pPr marL="742950" indent="-742950" fontAlgn="auto">
              <a:spcAft>
                <a:spcPts val="0"/>
              </a:spcAft>
              <a:buClr>
                <a:srgbClr val="FF0000"/>
              </a:buClr>
              <a:buFont typeface="+mj-lt"/>
              <a:buAutoNum type="alphaLcParenR"/>
              <a:defRPr/>
            </a:pPr>
            <a:r>
              <a:rPr lang="cs-CZ" sz="3600" b="1" smtClean="0">
                <a:solidFill>
                  <a:srgbClr val="FF0000"/>
                </a:solidFill>
              </a:rPr>
              <a:t>tuleň    </a:t>
            </a:r>
            <a:r>
              <a:rPr lang="cs-CZ" sz="3600" smtClean="0"/>
              <a:t>               b)    sníh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pásek                   </a:t>
            </a:r>
            <a:r>
              <a:rPr lang="cs-CZ" sz="3600" b="1" smtClean="0">
                <a:solidFill>
                  <a:srgbClr val="FF0000"/>
                </a:solidFill>
              </a:rPr>
              <a:t>c)    skřivan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/>
          </a:p>
        </p:txBody>
      </p:sp>
      <p:pic>
        <p:nvPicPr>
          <p:cNvPr id="20482" name="Picture 2" descr="C:\Users\Langerová\AppData\Local\Microsoft\Windows\Temporary Internet Files\Content.IE5\57257UL6\MC90023326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2492375"/>
            <a:ext cx="1728788" cy="196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836613"/>
            <a:ext cx="8435975" cy="5761037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i="1" smtClean="0">
                <a:solidFill>
                  <a:srgbClr val="FF0000"/>
                </a:solidFill>
              </a:rPr>
              <a:t>Která věta je napsána správně? Označ.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Na svazých hor zůstal ještě sníh.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Na drátech sedají houfi vlaštovek.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Kolem hradu byly hluboké příkopy.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i="1" smtClean="0">
              <a:solidFill>
                <a:srgbClr val="FF0000"/>
              </a:solidFill>
            </a:endParaRP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                 a)   Mamuti žili za dobi ledové.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b)   Řekl mi vše o našem strýčkovi.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c)   S chutí snědl pečené klobási.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/>
          </a:p>
        </p:txBody>
      </p:sp>
      <p:pic>
        <p:nvPicPr>
          <p:cNvPr id="21506" name="Picture 2" descr="C:\Users\Langerová\AppData\Local\Microsoft\Windows\Temporary Internet Files\Content.IE5\4OJ3P41C\MC90003701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3429000"/>
            <a:ext cx="2009775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836613"/>
            <a:ext cx="8435975" cy="5761037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i="1" smtClean="0">
                <a:solidFill>
                  <a:srgbClr val="FF0000"/>
                </a:solidFill>
              </a:rPr>
              <a:t>Řešení.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Na svazých hor zůstal ještě sníh.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Na drátech sedají houfi vlaštovek.</a:t>
            </a:r>
          </a:p>
          <a:p>
            <a:pPr marL="742950" indent="-742950" fontAlgn="auto">
              <a:spcAft>
                <a:spcPts val="0"/>
              </a:spcAft>
              <a:buClr>
                <a:srgbClr val="FF0000"/>
              </a:buClr>
              <a:buFont typeface="+mj-lt"/>
              <a:buAutoNum type="alphaLcParenR"/>
              <a:defRPr/>
            </a:pPr>
            <a:r>
              <a:rPr lang="cs-CZ" sz="3600" smtClean="0">
                <a:solidFill>
                  <a:srgbClr val="FF0000"/>
                </a:solidFill>
              </a:rPr>
              <a:t>Kolem hradu byly hluboké příkopy.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2800" i="1" smtClean="0">
              <a:solidFill>
                <a:srgbClr val="FF0000"/>
              </a:solidFill>
            </a:endParaRP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                 a)   Mamuti žili za dobi ledové.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>
                <a:solidFill>
                  <a:srgbClr val="FF0000"/>
                </a:solidFill>
              </a:rPr>
              <a:t>b)   Řekl mi vše o našem strýčkovi.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c)   S chutí snědl pečené klobási.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/>
          </a:p>
        </p:txBody>
      </p:sp>
      <p:pic>
        <p:nvPicPr>
          <p:cNvPr id="22530" name="Picture 2" descr="C:\Users\Langerová\AppData\Local\Microsoft\Windows\Temporary Internet Files\Content.IE5\4OJ3P41C\MC90003701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3429000"/>
            <a:ext cx="2009775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487987"/>
          </a:xfrm>
        </p:spPr>
        <p:txBody>
          <a:bodyPr>
            <a:normAutofit/>
          </a:bodyPr>
          <a:lstStyle/>
          <a:p>
            <a:pPr>
              <a:buFont typeface="Wingdings 2" pitchFamily="18" charset="2"/>
              <a:buNone/>
            </a:pPr>
            <a:r>
              <a:rPr lang="cs-CZ" sz="2800" i="1" smtClean="0">
                <a:solidFill>
                  <a:srgbClr val="FF0000"/>
                </a:solidFill>
              </a:rPr>
              <a:t>Které podstatné jméno je napsáno v 2. p. č. j.? Označ.</a:t>
            </a:r>
          </a:p>
          <a:p>
            <a:pPr>
              <a:buClr>
                <a:schemeClr val="tx1"/>
              </a:buClr>
              <a:buFont typeface="Calibri" pitchFamily="34" charset="0"/>
              <a:buAutoNum type="alphaLcParenR"/>
            </a:pPr>
            <a:r>
              <a:rPr lang="cs-CZ" sz="3600" smtClean="0">
                <a:latin typeface="Arial" charset="0"/>
              </a:rPr>
              <a:t> </a:t>
            </a:r>
            <a:r>
              <a:rPr lang="cs-CZ" sz="3600" smtClean="0"/>
              <a:t>v rákosí</a:t>
            </a:r>
          </a:p>
          <a:p>
            <a:pPr>
              <a:buClr>
                <a:schemeClr val="tx1"/>
              </a:buClr>
              <a:buFont typeface="Calibri" pitchFamily="34" charset="0"/>
              <a:buAutoNum type="alphaLcParenR"/>
            </a:pPr>
            <a:r>
              <a:rPr lang="cs-CZ" sz="3600" smtClean="0"/>
              <a:t> bez obilí</a:t>
            </a:r>
          </a:p>
          <a:p>
            <a:pPr>
              <a:buClr>
                <a:schemeClr val="tx1"/>
              </a:buClr>
              <a:buFont typeface="Calibri" pitchFamily="34" charset="0"/>
              <a:buAutoNum type="alphaLcParenR"/>
            </a:pPr>
            <a:r>
              <a:rPr lang="cs-CZ" sz="3600" smtClean="0">
                <a:latin typeface="Arial" charset="0"/>
              </a:rPr>
              <a:t> </a:t>
            </a:r>
            <a:r>
              <a:rPr lang="cs-CZ" sz="3600" smtClean="0"/>
              <a:t>na představení</a:t>
            </a:r>
          </a:p>
          <a:p>
            <a:pPr>
              <a:buClr>
                <a:schemeClr val="tx1"/>
              </a:buClr>
              <a:buFont typeface="Wingdings 2" pitchFamily="18" charset="2"/>
              <a:buNone/>
            </a:pPr>
            <a:endParaRPr lang="cs-CZ" sz="3600" smtClean="0"/>
          </a:p>
          <a:p>
            <a:pPr>
              <a:buClr>
                <a:schemeClr val="tx1"/>
              </a:buClr>
              <a:buFont typeface="Wingdings 2" pitchFamily="18" charset="2"/>
              <a:buNone/>
            </a:pPr>
            <a:r>
              <a:rPr lang="cs-CZ" sz="3600" smtClean="0"/>
              <a:t>                                 a)   o roli</a:t>
            </a:r>
          </a:p>
          <a:p>
            <a:pPr>
              <a:buClr>
                <a:schemeClr val="tx1"/>
              </a:buClr>
              <a:buFont typeface="Wingdings 2" pitchFamily="18" charset="2"/>
              <a:buNone/>
            </a:pPr>
            <a:r>
              <a:rPr lang="cs-CZ" sz="3600" smtClean="0"/>
              <a:t>                                 b)   u lišky</a:t>
            </a:r>
          </a:p>
          <a:p>
            <a:pPr>
              <a:buClr>
                <a:schemeClr val="tx1"/>
              </a:buClr>
              <a:buFont typeface="Wingdings 2" pitchFamily="18" charset="2"/>
              <a:buNone/>
            </a:pPr>
            <a:r>
              <a:rPr lang="cs-CZ" sz="3600" smtClean="0"/>
              <a:t>                                 c)   se soutěží</a:t>
            </a:r>
          </a:p>
          <a:p>
            <a:pPr>
              <a:buClr>
                <a:schemeClr val="tx1"/>
              </a:buClr>
              <a:buFont typeface="Calibri" pitchFamily="34" charset="0"/>
              <a:buAutoNum type="alphaLcParenR"/>
            </a:pPr>
            <a:endParaRPr lang="cs-CZ" sz="3600" smtClean="0"/>
          </a:p>
          <a:p>
            <a:pPr>
              <a:buClr>
                <a:schemeClr val="tx1"/>
              </a:buClr>
              <a:buFont typeface="Calibri" pitchFamily="34" charset="0"/>
              <a:buAutoNum type="alphaLcParenR"/>
            </a:pPr>
            <a:endParaRPr lang="cs-CZ" sz="3600" smtClean="0"/>
          </a:p>
        </p:txBody>
      </p:sp>
      <p:pic>
        <p:nvPicPr>
          <p:cNvPr id="23554" name="Picture 3" descr="C:\Users\Langerová\AppData\Local\Microsoft\Windows\Temporary Internet Files\Content.IE5\KL6NDY7C\MC9002871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1700213"/>
            <a:ext cx="2017712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7" descr="C:\Users\Langerová\AppData\Local\Microsoft\Windows\Temporary Internet Files\Content.IE5\02E5U0JE\MC9004413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3933825"/>
            <a:ext cx="1806575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487987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i="1" smtClean="0">
                <a:solidFill>
                  <a:srgbClr val="FF0000"/>
                </a:solidFill>
              </a:rPr>
              <a:t>Které podstatné jméno je napsáno v 2. p. č. j.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v rákosí</a:t>
            </a:r>
          </a:p>
          <a:p>
            <a:pPr marL="742950" indent="-742950" fontAlgn="auto">
              <a:spcAft>
                <a:spcPts val="0"/>
              </a:spcAft>
              <a:buClr>
                <a:srgbClr val="FF0000"/>
              </a:buClr>
              <a:buFont typeface="+mj-lt"/>
              <a:buAutoNum type="alphaLcParenR"/>
              <a:defRPr/>
            </a:pPr>
            <a:r>
              <a:rPr lang="cs-CZ" sz="3600" b="1" smtClean="0">
                <a:solidFill>
                  <a:srgbClr val="FF0000"/>
                </a:solidFill>
              </a:rPr>
              <a:t>bez obilí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r>
              <a:rPr lang="cs-CZ" sz="3600" smtClean="0"/>
              <a:t>na představení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                                 a)   o roli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                                 </a:t>
            </a:r>
            <a:r>
              <a:rPr lang="cs-CZ" sz="3600" b="1" smtClean="0">
                <a:solidFill>
                  <a:srgbClr val="FF0000"/>
                </a:solidFill>
              </a:rPr>
              <a:t>b)</a:t>
            </a:r>
            <a:r>
              <a:rPr lang="cs-CZ" sz="3600" smtClean="0"/>
              <a:t>   </a:t>
            </a:r>
            <a:r>
              <a:rPr lang="cs-CZ" sz="3600" b="1" smtClean="0">
                <a:solidFill>
                  <a:srgbClr val="FF0000"/>
                </a:solidFill>
              </a:rPr>
              <a:t>u lišky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Wingdings 2"/>
              <a:buNone/>
              <a:defRPr/>
            </a:pPr>
            <a:r>
              <a:rPr lang="cs-CZ" sz="3600" smtClean="0"/>
              <a:t>                                 c)    se soutěží</a:t>
            </a:r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endParaRPr lang="cs-CZ" sz="3600" smtClean="0"/>
          </a:p>
          <a:p>
            <a:pPr marL="742950" indent="-742950" fontAlgn="auto">
              <a:spcAft>
                <a:spcPts val="0"/>
              </a:spcAft>
              <a:buClr>
                <a:schemeClr val="tx1"/>
              </a:buClr>
              <a:buFont typeface="+mj-lt"/>
              <a:buAutoNum type="alphaLcParenR"/>
              <a:defRPr/>
            </a:pPr>
            <a:endParaRPr lang="cs-CZ" sz="3600"/>
          </a:p>
        </p:txBody>
      </p:sp>
      <p:pic>
        <p:nvPicPr>
          <p:cNvPr id="24578" name="Picture 3" descr="C:\Users\Langerová\AppData\Local\Microsoft\Windows\Temporary Internet Files\Content.IE5\KL6NDY7C\MC9002871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1700213"/>
            <a:ext cx="2017712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7" descr="C:\Users\Langerová\AppData\Local\Microsoft\Windows\Temporary Internet Files\Content.IE5\02E5U0JE\MC9004413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3933825"/>
            <a:ext cx="1806575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61657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smtClean="0"/>
              <a:t>Zdroj: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Vlastní tvorba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Ilustrace:</a:t>
            </a:r>
          </a:p>
          <a:p>
            <a:pPr>
              <a:buFont typeface="Wingdings 2" pitchFamily="18" charset="2"/>
              <a:buNone/>
            </a:pPr>
            <a:r>
              <a:rPr lang="cs-CZ" sz="2800" i="1" smtClean="0">
                <a:hlinkClick r:id="rId2"/>
              </a:rPr>
              <a:t>www.office.microsoft.com</a:t>
            </a:r>
            <a:endParaRPr lang="cs-CZ" sz="2800" i="1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4100" smtClean="0"/>
          </a:p>
          <a:p>
            <a:pPr>
              <a:buFont typeface="Wingdings 2" pitchFamily="18" charset="2"/>
              <a:buNone/>
            </a:pPr>
            <a:r>
              <a:rPr lang="cs-CZ" sz="4100" smtClean="0"/>
              <a:t> </a:t>
            </a:r>
          </a:p>
          <a:p>
            <a:pPr>
              <a:buFont typeface="Wingdings 2" pitchFamily="18" charset="2"/>
              <a:buNone/>
            </a:pPr>
            <a:endParaRPr lang="cs-CZ" sz="4100" smtClean="0"/>
          </a:p>
          <a:p>
            <a:pPr>
              <a:buFont typeface="Wingdings 2" pitchFamily="18" charset="2"/>
              <a:buNone/>
            </a:pPr>
            <a:endParaRPr lang="cs-CZ" sz="4100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sah 2"/>
          <p:cNvSpPr>
            <a:spLocks noGrp="1"/>
          </p:cNvSpPr>
          <p:nvPr>
            <p:ph idx="1"/>
          </p:nvPr>
        </p:nvSpPr>
        <p:spPr>
          <a:xfrm>
            <a:off x="179388" y="908050"/>
            <a:ext cx="8785225" cy="521811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smtClean="0"/>
              <a:t>Anotace: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Materiál lze využít k procvičení, k opakování, 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upevnění a k prohloubení učiva o podstatných jménech. 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(tvary podstatných jmen, práce s chybou, vzory, 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kategorie). Pracovní listy lze použít pro frontální práci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 žáků s vedením učitele, pro práci ve skupinách i pro 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samostatnou práci.</a:t>
            </a:r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121</TotalTime>
  <Words>370</Words>
  <Application>Microsoft Office PowerPoint</Application>
  <PresentationFormat>On-screen Show (4:3)</PresentationFormat>
  <Paragraphs>133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14</vt:i4>
      </vt:variant>
    </vt:vector>
  </HeadingPairs>
  <TitlesOfParts>
    <vt:vector size="23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DUM</cp:lastModifiedBy>
  <cp:revision>25</cp:revision>
  <dcterms:created xsi:type="dcterms:W3CDTF">2012-02-12T07:46:00Z</dcterms:created>
  <dcterms:modified xsi:type="dcterms:W3CDTF">2012-04-13T18:51:58Z</dcterms:modified>
</cp:coreProperties>
</file>